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notesSlides/notesSlide440.xml" ContentType="application/vnd.openxmlformats-officedocument.presentationml.notesSlide+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notesSlides/notesSlide443.xml" ContentType="application/vnd.openxmlformats-officedocument.presentationml.notesSlide+xml"/>
  <Override PartName="/ppt/notesSlides/notesSlide444.xml" ContentType="application/vnd.openxmlformats-officedocument.presentationml.notesSlide+xml"/>
  <Override PartName="/ppt/notesSlides/notesSlide445.xml" ContentType="application/vnd.openxmlformats-officedocument.presentationml.notesSlide+xml"/>
  <Override PartName="/ppt/notesSlides/notesSlide446.xml" ContentType="application/vnd.openxmlformats-officedocument.presentationml.notesSlide+xml"/>
  <Override PartName="/ppt/notesSlides/notesSlide447.xml" ContentType="application/vnd.openxmlformats-officedocument.presentationml.notesSlide+xml"/>
  <Override PartName="/ppt/notesSlides/notesSlide448.xml" ContentType="application/vnd.openxmlformats-officedocument.presentationml.notesSlide+xml"/>
  <Override PartName="/ppt/notesSlides/notesSlide449.xml" ContentType="application/vnd.openxmlformats-officedocument.presentationml.notesSlide+xml"/>
  <Override PartName="/ppt/notesSlides/notesSlide450.xml" ContentType="application/vnd.openxmlformats-officedocument.presentationml.notesSlide+xml"/>
  <Override PartName="/ppt/notesSlides/notesSlide451.xml" ContentType="application/vnd.openxmlformats-officedocument.presentationml.notesSlide+xml"/>
  <Override PartName="/ppt/notesSlides/notesSlide452.xml" ContentType="application/vnd.openxmlformats-officedocument.presentationml.notesSlide+xml"/>
  <Override PartName="/ppt/notesSlides/notesSlide453.xml" ContentType="application/vnd.openxmlformats-officedocument.presentationml.notesSlide+xml"/>
  <Override PartName="/ppt/notesSlides/notesSlide454.xml" ContentType="application/vnd.openxmlformats-officedocument.presentationml.notesSlide+xml"/>
  <Override PartName="/ppt/notesSlides/notesSlide455.xml" ContentType="application/vnd.openxmlformats-officedocument.presentationml.notesSlide+xml"/>
  <Override PartName="/ppt/notesSlides/notesSlide456.xml" ContentType="application/vnd.openxmlformats-officedocument.presentationml.notesSlide+xml"/>
  <Override PartName="/ppt/notesSlides/notesSlide457.xml" ContentType="application/vnd.openxmlformats-officedocument.presentationml.notesSlide+xml"/>
  <Override PartName="/ppt/notesSlides/notesSlide458.xml" ContentType="application/vnd.openxmlformats-officedocument.presentationml.notesSlide+xml"/>
  <Override PartName="/ppt/notesSlides/notesSlide459.xml" ContentType="application/vnd.openxmlformats-officedocument.presentationml.notesSlide+xml"/>
  <Override PartName="/ppt/notesSlides/notesSlide460.xml" ContentType="application/vnd.openxmlformats-officedocument.presentationml.notesSlide+xml"/>
  <Override PartName="/ppt/notesSlides/notesSlide461.xml" ContentType="application/vnd.openxmlformats-officedocument.presentationml.notesSlide+xml"/>
  <Override PartName="/ppt/notesSlides/notesSlide462.xml" ContentType="application/vnd.openxmlformats-officedocument.presentationml.notesSlide+xml"/>
  <Override PartName="/ppt/notesSlides/notesSlide463.xml" ContentType="application/vnd.openxmlformats-officedocument.presentationml.notesSlide+xml"/>
  <Override PartName="/ppt/notesSlides/notesSlide464.xml" ContentType="application/vnd.openxmlformats-officedocument.presentationml.notesSlide+xml"/>
  <Override PartName="/ppt/notesSlides/notesSlide465.xml" ContentType="application/vnd.openxmlformats-officedocument.presentationml.notesSlide+xml"/>
  <Override PartName="/ppt/notesSlides/notesSlide466.xml" ContentType="application/vnd.openxmlformats-officedocument.presentationml.notesSlide+xml"/>
  <Override PartName="/ppt/notesSlides/notesSlide467.xml" ContentType="application/vnd.openxmlformats-officedocument.presentationml.notesSlide+xml"/>
  <Override PartName="/ppt/notesSlides/notesSlide468.xml" ContentType="application/vnd.openxmlformats-officedocument.presentationml.notesSlide+xml"/>
  <Override PartName="/ppt/notesSlides/notesSlide469.xml" ContentType="application/vnd.openxmlformats-officedocument.presentationml.notesSlide+xml"/>
  <Override PartName="/ppt/notesSlides/notesSlide470.xml" ContentType="application/vnd.openxmlformats-officedocument.presentationml.notesSlide+xml"/>
  <Override PartName="/ppt/notesSlides/notesSlide471.xml" ContentType="application/vnd.openxmlformats-officedocument.presentationml.notesSlide+xml"/>
  <Override PartName="/ppt/notesSlides/notesSlide472.xml" ContentType="application/vnd.openxmlformats-officedocument.presentationml.notesSlide+xml"/>
  <Override PartName="/ppt/notesSlides/notesSlide473.xml" ContentType="application/vnd.openxmlformats-officedocument.presentationml.notesSlide+xml"/>
  <Override PartName="/ppt/notesSlides/notesSlide474.xml" ContentType="application/vnd.openxmlformats-officedocument.presentationml.notesSlide+xml"/>
  <Override PartName="/ppt/notesSlides/notesSlide475.xml" ContentType="application/vnd.openxmlformats-officedocument.presentationml.notesSlide+xml"/>
  <Override PartName="/ppt/notesSlides/notesSlide476.xml" ContentType="application/vnd.openxmlformats-officedocument.presentationml.notesSlide+xml"/>
  <Override PartName="/ppt/notesSlides/notesSlide477.xml" ContentType="application/vnd.openxmlformats-officedocument.presentationml.notesSlide+xml"/>
  <Override PartName="/ppt/notesSlides/notesSlide478.xml" ContentType="application/vnd.openxmlformats-officedocument.presentationml.notesSlide+xml"/>
  <Override PartName="/ppt/notesSlides/notesSlide479.xml" ContentType="application/vnd.openxmlformats-officedocument.presentationml.notesSlide+xml"/>
  <Override PartName="/ppt/notesSlides/notesSlide480.xml" ContentType="application/vnd.openxmlformats-officedocument.presentationml.notesSlide+xml"/>
  <Override PartName="/ppt/notesSlides/notesSlide481.xml" ContentType="application/vnd.openxmlformats-officedocument.presentationml.notesSlide+xml"/>
  <Override PartName="/ppt/notesSlides/notesSlide482.xml" ContentType="application/vnd.openxmlformats-officedocument.presentationml.notesSlide+xml"/>
  <Override PartName="/ppt/notesSlides/notesSlide483.xml" ContentType="application/vnd.openxmlformats-officedocument.presentationml.notesSlide+xml"/>
  <Override PartName="/ppt/notesSlides/notesSlide4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486"/>
  </p:notesMasterIdLst>
  <p:handoutMasterIdLst>
    <p:handoutMasterId r:id="rId487"/>
  </p:handoutMasterIdLst>
  <p:sldIdLst>
    <p:sldId id="256" r:id="rId2"/>
    <p:sldId id="5441" r:id="rId3"/>
    <p:sldId id="5807" r:id="rId4"/>
    <p:sldId id="5815" r:id="rId5"/>
    <p:sldId id="5831" r:id="rId6"/>
    <p:sldId id="5837" r:id="rId7"/>
    <p:sldId id="5865" r:id="rId8"/>
    <p:sldId id="5835" r:id="rId9"/>
    <p:sldId id="5902" r:id="rId10"/>
    <p:sldId id="5908" r:id="rId11"/>
    <p:sldId id="5876" r:id="rId12"/>
    <p:sldId id="5943" r:id="rId13"/>
    <p:sldId id="5963" r:id="rId14"/>
    <p:sldId id="5982" r:id="rId15"/>
    <p:sldId id="5984" r:id="rId16"/>
    <p:sldId id="5938" r:id="rId17"/>
    <p:sldId id="5986" r:id="rId18"/>
    <p:sldId id="5924" r:id="rId19"/>
    <p:sldId id="5970" r:id="rId20"/>
    <p:sldId id="6017" r:id="rId21"/>
    <p:sldId id="5797" r:id="rId22"/>
    <p:sldId id="6061" r:id="rId23"/>
    <p:sldId id="6004" r:id="rId24"/>
    <p:sldId id="5787" r:id="rId25"/>
    <p:sldId id="6130" r:id="rId26"/>
    <p:sldId id="6049" r:id="rId27"/>
    <p:sldId id="6141" r:id="rId28"/>
    <p:sldId id="6145" r:id="rId29"/>
    <p:sldId id="6149" r:id="rId30"/>
    <p:sldId id="6152" r:id="rId31"/>
    <p:sldId id="6158" r:id="rId32"/>
    <p:sldId id="5875" r:id="rId33"/>
    <p:sldId id="6116" r:id="rId34"/>
    <p:sldId id="273" r:id="rId35"/>
    <p:sldId id="5817" r:id="rId36"/>
    <p:sldId id="4198" r:id="rId37"/>
    <p:sldId id="5930" r:id="rId38"/>
    <p:sldId id="6153" r:id="rId39"/>
    <p:sldId id="6154" r:id="rId40"/>
    <p:sldId id="6159" r:id="rId41"/>
    <p:sldId id="5450" r:id="rId42"/>
    <p:sldId id="5451" r:id="rId43"/>
    <p:sldId id="5452" r:id="rId44"/>
    <p:sldId id="5780" r:id="rId45"/>
    <p:sldId id="5459" r:id="rId46"/>
    <p:sldId id="5453" r:id="rId47"/>
    <p:sldId id="5773" r:id="rId48"/>
    <p:sldId id="5781" r:id="rId49"/>
    <p:sldId id="5477" r:id="rId50"/>
    <p:sldId id="5825" r:id="rId51"/>
    <p:sldId id="5818" r:id="rId52"/>
    <p:sldId id="5454" r:id="rId53"/>
    <p:sldId id="6150" r:id="rId54"/>
    <p:sldId id="5615" r:id="rId55"/>
    <p:sldId id="5816" r:id="rId56"/>
    <p:sldId id="5832" r:id="rId57"/>
    <p:sldId id="5785" r:id="rId58"/>
    <p:sldId id="5786" r:id="rId59"/>
    <p:sldId id="5838" r:id="rId60"/>
    <p:sldId id="5903" r:id="rId61"/>
    <p:sldId id="5904" r:id="rId62"/>
    <p:sldId id="5912" r:id="rId63"/>
    <p:sldId id="5844" r:id="rId64"/>
    <p:sldId id="5948" r:id="rId65"/>
    <p:sldId id="5968" r:id="rId66"/>
    <p:sldId id="5909" r:id="rId67"/>
    <p:sldId id="5933" r:id="rId68"/>
    <p:sldId id="5996" r:id="rId69"/>
    <p:sldId id="5964" r:id="rId70"/>
    <p:sldId id="5992" r:id="rId71"/>
    <p:sldId id="5991" r:id="rId72"/>
    <p:sldId id="5965" r:id="rId73"/>
    <p:sldId id="5966" r:id="rId74"/>
    <p:sldId id="6065" r:id="rId75"/>
    <p:sldId id="6105" r:id="rId76"/>
    <p:sldId id="6132" r:id="rId77"/>
    <p:sldId id="6016" r:id="rId78"/>
    <p:sldId id="6052" r:id="rId79"/>
    <p:sldId id="6063" r:id="rId80"/>
    <p:sldId id="6151" r:id="rId81"/>
    <p:sldId id="6067" r:id="rId82"/>
    <p:sldId id="6068" r:id="rId83"/>
    <p:sldId id="6069" r:id="rId84"/>
    <p:sldId id="6115" r:id="rId85"/>
    <p:sldId id="5819" r:id="rId86"/>
    <p:sldId id="5803" r:id="rId87"/>
    <p:sldId id="5511" r:id="rId88"/>
    <p:sldId id="5518" r:id="rId89"/>
    <p:sldId id="5849" r:id="rId90"/>
    <p:sldId id="5843" r:id="rId91"/>
    <p:sldId id="5820" r:id="rId92"/>
    <p:sldId id="5479" r:id="rId93"/>
    <p:sldId id="5821" r:id="rId94"/>
    <p:sldId id="5480" r:id="rId95"/>
    <p:sldId id="5561" r:id="rId96"/>
    <p:sldId id="5478" r:id="rId97"/>
    <p:sldId id="5502" r:id="rId98"/>
    <p:sldId id="5484" r:id="rId99"/>
    <p:sldId id="5792" r:id="rId100"/>
    <p:sldId id="5486" r:id="rId101"/>
    <p:sldId id="5489" r:id="rId102"/>
    <p:sldId id="5481" r:id="rId103"/>
    <p:sldId id="5485" r:id="rId104"/>
    <p:sldId id="5534" r:id="rId105"/>
    <p:sldId id="5482" r:id="rId106"/>
    <p:sldId id="5487" r:id="rId107"/>
    <p:sldId id="5685" r:id="rId108"/>
    <p:sldId id="5686" r:id="rId109"/>
    <p:sldId id="5483" r:id="rId110"/>
    <p:sldId id="5488" r:id="rId111"/>
    <p:sldId id="5472" r:id="rId112"/>
    <p:sldId id="5519" r:id="rId113"/>
    <p:sldId id="5493" r:id="rId114"/>
    <p:sldId id="5494" r:id="rId115"/>
    <p:sldId id="5495" r:id="rId116"/>
    <p:sldId id="5828" r:id="rId117"/>
    <p:sldId id="5829" r:id="rId118"/>
    <p:sldId id="5830" r:id="rId119"/>
    <p:sldId id="5515" r:id="rId120"/>
    <p:sldId id="5757" r:id="rId121"/>
    <p:sldId id="5725" r:id="rId122"/>
    <p:sldId id="5778" r:id="rId123"/>
    <p:sldId id="5847" r:id="rId124"/>
    <p:sldId id="5859" r:id="rId125"/>
    <p:sldId id="5860" r:id="rId126"/>
    <p:sldId id="5846" r:id="rId127"/>
    <p:sldId id="5473" r:id="rId128"/>
    <p:sldId id="5536" r:id="rId129"/>
    <p:sldId id="5520" r:id="rId130"/>
    <p:sldId id="5848" r:id="rId131"/>
    <p:sldId id="5763" r:id="rId132"/>
    <p:sldId id="5634" r:id="rId133"/>
    <p:sldId id="5635" r:id="rId134"/>
    <p:sldId id="5760" r:id="rId135"/>
    <p:sldId id="5636" r:id="rId136"/>
    <p:sldId id="5637" r:id="rId137"/>
    <p:sldId id="5726" r:id="rId138"/>
    <p:sldId id="5503" r:id="rId139"/>
    <p:sldId id="5862" r:id="rId140"/>
    <p:sldId id="5863" r:id="rId141"/>
    <p:sldId id="5864" r:id="rId142"/>
    <p:sldId id="5973" r:id="rId143"/>
    <p:sldId id="5814" r:id="rId144"/>
    <p:sldId id="5497" r:id="rId145"/>
    <p:sldId id="5883" r:id="rId146"/>
    <p:sldId id="5474" r:id="rId147"/>
    <p:sldId id="5490" r:id="rId148"/>
    <p:sldId id="5795" r:id="rId149"/>
    <p:sldId id="5491" r:id="rId150"/>
    <p:sldId id="5905" r:id="rId151"/>
    <p:sldId id="5877" r:id="rId152"/>
    <p:sldId id="5878" r:id="rId153"/>
    <p:sldId id="5879" r:id="rId154"/>
    <p:sldId id="5880" r:id="rId155"/>
    <p:sldId id="5881" r:id="rId156"/>
    <p:sldId id="5560" r:id="rId157"/>
    <p:sldId id="5499" r:id="rId158"/>
    <p:sldId id="5492" r:id="rId159"/>
    <p:sldId id="5754" r:id="rId160"/>
    <p:sldId id="5755" r:id="rId161"/>
    <p:sldId id="5756" r:id="rId162"/>
    <p:sldId id="5764" r:id="rId163"/>
    <p:sldId id="5533" r:id="rId164"/>
    <p:sldId id="5901" r:id="rId165"/>
    <p:sldId id="5851" r:id="rId166"/>
    <p:sldId id="5852" r:id="rId167"/>
    <p:sldId id="5922" r:id="rId168"/>
    <p:sldId id="5853" r:id="rId169"/>
    <p:sldId id="5854" r:id="rId170"/>
    <p:sldId id="5769" r:id="rId171"/>
    <p:sldId id="5696" r:id="rId172"/>
    <p:sldId id="5532" r:id="rId173"/>
    <p:sldId id="5537" r:id="rId174"/>
    <p:sldId id="5540" r:id="rId175"/>
    <p:sldId id="5697" r:id="rId176"/>
    <p:sldId id="5538" r:id="rId177"/>
    <p:sldId id="5541" r:id="rId178"/>
    <p:sldId id="5698" r:id="rId179"/>
    <p:sldId id="5543" r:id="rId180"/>
    <p:sldId id="5544" r:id="rId181"/>
    <p:sldId id="5936" r:id="rId182"/>
    <p:sldId id="5939" r:id="rId183"/>
    <p:sldId id="5940" r:id="rId184"/>
    <p:sldId id="5941" r:id="rId185"/>
    <p:sldId id="5580" r:id="rId186"/>
    <p:sldId id="5575" r:id="rId187"/>
    <p:sldId id="5596" r:id="rId188"/>
    <p:sldId id="5699" r:id="rId189"/>
    <p:sldId id="5550" r:id="rId190"/>
    <p:sldId id="5549" r:id="rId191"/>
    <p:sldId id="5576" r:id="rId192"/>
    <p:sldId id="5577" r:id="rId193"/>
    <p:sldId id="5700" r:id="rId194"/>
    <p:sldId id="5567" r:id="rId195"/>
    <p:sldId id="5594" r:id="rId196"/>
    <p:sldId id="5961" r:id="rId197"/>
    <p:sldId id="5833" r:id="rId198"/>
    <p:sldId id="5834" r:id="rId199"/>
    <p:sldId id="5980" r:id="rId200"/>
    <p:sldId id="5701" r:id="rId201"/>
    <p:sldId id="5552" r:id="rId202"/>
    <p:sldId id="5553" r:id="rId203"/>
    <p:sldId id="5597" r:id="rId204"/>
    <p:sldId id="5917" r:id="rId205"/>
    <p:sldId id="5932" r:id="rId206"/>
    <p:sldId id="5555" r:id="rId207"/>
    <p:sldId id="5556" r:id="rId208"/>
    <p:sldId id="5557" r:id="rId209"/>
    <p:sldId id="5558" r:id="rId210"/>
    <p:sldId id="5559" r:id="rId211"/>
    <p:sldId id="5562" r:id="rId212"/>
    <p:sldId id="5579" r:id="rId213"/>
    <p:sldId id="5703" r:id="rId214"/>
    <p:sldId id="5568" r:id="rId215"/>
    <p:sldId id="5612" r:id="rId216"/>
    <p:sldId id="5569" r:id="rId217"/>
    <p:sldId id="5704" r:id="rId218"/>
    <p:sldId id="5573" r:id="rId219"/>
    <p:sldId id="5574" r:id="rId220"/>
    <p:sldId id="5705" r:id="rId221"/>
    <p:sldId id="5535" r:id="rId222"/>
    <p:sldId id="5582" r:id="rId223"/>
    <p:sldId id="5581" r:id="rId224"/>
    <p:sldId id="5595" r:id="rId225"/>
    <p:sldId id="5727" r:id="rId226"/>
    <p:sldId id="5583" r:id="rId227"/>
    <p:sldId id="5584" r:id="rId228"/>
    <p:sldId id="5585" r:id="rId229"/>
    <p:sldId id="5586" r:id="rId230"/>
    <p:sldId id="5592" r:id="rId231"/>
    <p:sldId id="5593" r:id="rId232"/>
    <p:sldId id="5598" r:id="rId233"/>
    <p:sldId id="5599" r:id="rId234"/>
    <p:sldId id="5602" r:id="rId235"/>
    <p:sldId id="5603" r:id="rId236"/>
    <p:sldId id="5604" r:id="rId237"/>
    <p:sldId id="5959" r:id="rId238"/>
    <p:sldId id="5960" r:id="rId239"/>
    <p:sldId id="5600" r:id="rId240"/>
    <p:sldId id="5606" r:id="rId241"/>
    <p:sldId id="5605" r:id="rId242"/>
    <p:sldId id="5610" r:id="rId243"/>
    <p:sldId id="5607" r:id="rId244"/>
    <p:sldId id="5609" r:id="rId245"/>
    <p:sldId id="5608" r:id="rId246"/>
    <p:sldId id="5956" r:id="rId247"/>
    <p:sldId id="5957" r:id="rId248"/>
    <p:sldId id="5958" r:id="rId249"/>
    <p:sldId id="5601" r:id="rId250"/>
    <p:sldId id="5618" r:id="rId251"/>
    <p:sldId id="5620" r:id="rId252"/>
    <p:sldId id="5621" r:id="rId253"/>
    <p:sldId id="5622" r:id="rId254"/>
    <p:sldId id="5962" r:id="rId255"/>
    <p:sldId id="5619" r:id="rId256"/>
    <p:sldId id="5623" r:id="rId257"/>
    <p:sldId id="5624" r:id="rId258"/>
    <p:sldId id="5707" r:id="rId259"/>
    <p:sldId id="5713" r:id="rId260"/>
    <p:sldId id="5625" r:id="rId261"/>
    <p:sldId id="5761" r:id="rId262"/>
    <p:sldId id="5626" r:id="rId263"/>
    <p:sldId id="5628" r:id="rId264"/>
    <p:sldId id="5631" r:id="rId265"/>
    <p:sldId id="5766" r:id="rId266"/>
    <p:sldId id="5714" r:id="rId267"/>
    <p:sldId id="5632" r:id="rId268"/>
    <p:sldId id="5633" r:id="rId269"/>
    <p:sldId id="5638" r:id="rId270"/>
    <p:sldId id="5639" r:id="rId271"/>
    <p:sldId id="5728" r:id="rId272"/>
    <p:sldId id="5640" r:id="rId273"/>
    <p:sldId id="5641" r:id="rId274"/>
    <p:sldId id="5642" r:id="rId275"/>
    <p:sldId id="5643" r:id="rId276"/>
    <p:sldId id="5644" r:id="rId277"/>
    <p:sldId id="5765" r:id="rId278"/>
    <p:sldId id="5715" r:id="rId279"/>
    <p:sldId id="5646" r:id="rId280"/>
    <p:sldId id="5647" r:id="rId281"/>
    <p:sldId id="5648" r:id="rId282"/>
    <p:sldId id="5651" r:id="rId283"/>
    <p:sldId id="5652" r:id="rId284"/>
    <p:sldId id="5649" r:id="rId285"/>
    <p:sldId id="5653" r:id="rId286"/>
    <p:sldId id="5650" r:id="rId287"/>
    <p:sldId id="5729" r:id="rId288"/>
    <p:sldId id="5708" r:id="rId289"/>
    <p:sldId id="6013" r:id="rId290"/>
    <p:sldId id="6032" r:id="rId291"/>
    <p:sldId id="5971" r:id="rId292"/>
    <p:sldId id="6035" r:id="rId293"/>
    <p:sldId id="6036" r:id="rId294"/>
    <p:sldId id="5976" r:id="rId295"/>
    <p:sldId id="5977" r:id="rId296"/>
    <p:sldId id="5978" r:id="rId297"/>
    <p:sldId id="5663" r:id="rId298"/>
    <p:sldId id="5654" r:id="rId299"/>
    <p:sldId id="5656" r:id="rId300"/>
    <p:sldId id="5655" r:id="rId301"/>
    <p:sldId id="5657" r:id="rId302"/>
    <p:sldId id="5658" r:id="rId303"/>
    <p:sldId id="6014" r:id="rId304"/>
    <p:sldId id="5659" r:id="rId305"/>
    <p:sldId id="5660" r:id="rId306"/>
    <p:sldId id="5661" r:id="rId307"/>
    <p:sldId id="5671" r:id="rId308"/>
    <p:sldId id="5662" r:id="rId309"/>
    <p:sldId id="5665" r:id="rId310"/>
    <p:sldId id="5666" r:id="rId311"/>
    <p:sldId id="5668" r:id="rId312"/>
    <p:sldId id="5667" r:id="rId313"/>
    <p:sldId id="6038" r:id="rId314"/>
    <p:sldId id="6039" r:id="rId315"/>
    <p:sldId id="5664" r:id="rId316"/>
    <p:sldId id="5972" r:id="rId317"/>
    <p:sldId id="5669" r:id="rId318"/>
    <p:sldId id="5670" r:id="rId319"/>
    <p:sldId id="5672" r:id="rId320"/>
    <p:sldId id="6058" r:id="rId321"/>
    <p:sldId id="6059" r:id="rId322"/>
    <p:sldId id="5911" r:id="rId323"/>
    <p:sldId id="5683" r:id="rId324"/>
    <p:sldId id="5709" r:id="rId325"/>
    <p:sldId id="5523" r:id="rId326"/>
    <p:sldId id="5682" r:id="rId327"/>
    <p:sldId id="5524" r:id="rId328"/>
    <p:sldId id="5675" r:id="rId329"/>
    <p:sldId id="5796" r:id="rId330"/>
    <p:sldId id="5525" r:id="rId331"/>
    <p:sldId id="5526" r:id="rId332"/>
    <p:sldId id="5527" r:id="rId333"/>
    <p:sldId id="5676" r:id="rId334"/>
    <p:sldId id="5677" r:id="rId335"/>
    <p:sldId id="5528" r:id="rId336"/>
    <p:sldId id="5529" r:id="rId337"/>
    <p:sldId id="5530" r:id="rId338"/>
    <p:sldId id="5531" r:id="rId339"/>
    <p:sldId id="6078" r:id="rId340"/>
    <p:sldId id="5679" r:id="rId341"/>
    <p:sldId id="5758" r:id="rId342"/>
    <p:sldId id="5680" r:id="rId343"/>
    <p:sldId id="6006" r:id="rId344"/>
    <p:sldId id="5681" r:id="rId345"/>
    <p:sldId id="5998" r:id="rId346"/>
    <p:sldId id="6007" r:id="rId347"/>
    <p:sldId id="6079" r:id="rId348"/>
    <p:sldId id="6097" r:id="rId349"/>
    <p:sldId id="5710" r:id="rId350"/>
    <p:sldId id="5722" r:id="rId351"/>
    <p:sldId id="5723" r:id="rId352"/>
    <p:sldId id="6098" r:id="rId353"/>
    <p:sldId id="6008" r:id="rId354"/>
    <p:sldId id="5724" r:id="rId355"/>
    <p:sldId id="5767" r:id="rId356"/>
    <p:sldId id="5689" r:id="rId357"/>
    <p:sldId id="5719" r:id="rId358"/>
    <p:sldId id="5720" r:id="rId359"/>
    <p:sldId id="5721" r:id="rId360"/>
    <p:sldId id="5731" r:id="rId361"/>
    <p:sldId id="5730" r:id="rId362"/>
    <p:sldId id="5733" r:id="rId363"/>
    <p:sldId id="5734" r:id="rId364"/>
    <p:sldId id="5735" r:id="rId365"/>
    <p:sldId id="5736" r:id="rId366"/>
    <p:sldId id="5737" r:id="rId367"/>
    <p:sldId id="5738" r:id="rId368"/>
    <p:sldId id="5739" r:id="rId369"/>
    <p:sldId id="5740" r:id="rId370"/>
    <p:sldId id="5741" r:id="rId371"/>
    <p:sldId id="5742" r:id="rId372"/>
    <p:sldId id="5743" r:id="rId373"/>
    <p:sldId id="5744" r:id="rId374"/>
    <p:sldId id="5747" r:id="rId375"/>
    <p:sldId id="5746" r:id="rId376"/>
    <p:sldId id="5748" r:id="rId377"/>
    <p:sldId id="5749" r:id="rId378"/>
    <p:sldId id="5750" r:id="rId379"/>
    <p:sldId id="5751" r:id="rId380"/>
    <p:sldId id="5752" r:id="rId381"/>
    <p:sldId id="5753" r:id="rId382"/>
    <p:sldId id="5711" r:id="rId383"/>
    <p:sldId id="5858" r:id="rId384"/>
    <p:sldId id="6117" r:id="rId385"/>
    <p:sldId id="5691" r:id="rId386"/>
    <p:sldId id="6118" r:id="rId387"/>
    <p:sldId id="5861" r:id="rId388"/>
    <p:sldId id="5869" r:id="rId389"/>
    <p:sldId id="6119" r:id="rId390"/>
    <p:sldId id="5867" r:id="rId391"/>
    <p:sldId id="5868" r:id="rId392"/>
    <p:sldId id="5870" r:id="rId393"/>
    <p:sldId id="5871" r:id="rId394"/>
    <p:sldId id="5716" r:id="rId395"/>
    <p:sldId id="5694" r:id="rId396"/>
    <p:sldId id="5887" r:id="rId397"/>
    <p:sldId id="6134" r:id="rId398"/>
    <p:sldId id="5889" r:id="rId399"/>
    <p:sldId id="5890" r:id="rId400"/>
    <p:sldId id="5884" r:id="rId401"/>
    <p:sldId id="5891" r:id="rId402"/>
    <p:sldId id="6135" r:id="rId403"/>
    <p:sldId id="5913" r:id="rId404"/>
    <p:sldId id="6136" r:id="rId405"/>
    <p:sldId id="5885" r:id="rId406"/>
    <p:sldId id="6137" r:id="rId407"/>
    <p:sldId id="6138" r:id="rId408"/>
    <p:sldId id="6139" r:id="rId409"/>
    <p:sldId id="6140" r:id="rId410"/>
    <p:sldId id="6009" r:id="rId411"/>
    <p:sldId id="6143" r:id="rId412"/>
    <p:sldId id="5886" r:id="rId413"/>
    <p:sldId id="6060" r:id="rId414"/>
    <p:sldId id="5919" r:id="rId415"/>
    <p:sldId id="5920" r:id="rId416"/>
    <p:sldId id="6144" r:id="rId417"/>
    <p:sldId id="5921" r:id="rId418"/>
    <p:sldId id="5923" r:id="rId419"/>
    <p:sldId id="6024" r:id="rId420"/>
    <p:sldId id="6025" r:id="rId421"/>
    <p:sldId id="6026" r:id="rId422"/>
    <p:sldId id="6027" r:id="rId423"/>
    <p:sldId id="6028" r:id="rId424"/>
    <p:sldId id="6029" r:id="rId425"/>
    <p:sldId id="6030" r:id="rId426"/>
    <p:sldId id="5717" r:id="rId427"/>
    <p:sldId id="5762" r:id="rId428"/>
    <p:sldId id="5768" r:id="rId429"/>
    <p:sldId id="6147" r:id="rId430"/>
    <p:sldId id="6148" r:id="rId431"/>
    <p:sldId id="6040" r:id="rId432"/>
    <p:sldId id="6071" r:id="rId433"/>
    <p:sldId id="6072" r:id="rId434"/>
    <p:sldId id="5692" r:id="rId435"/>
    <p:sldId id="6037" r:id="rId436"/>
    <p:sldId id="6082" r:id="rId437"/>
    <p:sldId id="4466" r:id="rId438"/>
    <p:sldId id="6083" r:id="rId439"/>
    <p:sldId id="6042" r:id="rId440"/>
    <p:sldId id="6043" r:id="rId441"/>
    <p:sldId id="6044" r:id="rId442"/>
    <p:sldId id="6053" r:id="rId443"/>
    <p:sldId id="6054" r:id="rId444"/>
    <p:sldId id="6055" r:id="rId445"/>
    <p:sldId id="6057" r:id="rId446"/>
    <p:sldId id="6056" r:id="rId447"/>
    <p:sldId id="6155" r:id="rId448"/>
    <p:sldId id="6156" r:id="rId449"/>
    <p:sldId id="6157" r:id="rId450"/>
    <p:sldId id="6062" r:id="rId451"/>
    <p:sldId id="6045" r:id="rId452"/>
    <p:sldId id="5856" r:id="rId453"/>
    <p:sldId id="6048" r:id="rId454"/>
    <p:sldId id="6046" r:id="rId455"/>
    <p:sldId id="6073" r:id="rId456"/>
    <p:sldId id="6047" r:id="rId457"/>
    <p:sldId id="6074" r:id="rId458"/>
    <p:sldId id="6076" r:id="rId459"/>
    <p:sldId id="6075" r:id="rId460"/>
    <p:sldId id="6160" r:id="rId461"/>
    <p:sldId id="5718" r:id="rId462"/>
    <p:sldId id="5693" r:id="rId463"/>
    <p:sldId id="5813" r:id="rId464"/>
    <p:sldId id="6161" r:id="rId465"/>
    <p:sldId id="6162" r:id="rId466"/>
    <p:sldId id="6163" r:id="rId467"/>
    <p:sldId id="6164" r:id="rId468"/>
    <p:sldId id="6084" r:id="rId469"/>
    <p:sldId id="6077" r:id="rId470"/>
    <p:sldId id="6085" r:id="rId471"/>
    <p:sldId id="6086" r:id="rId472"/>
    <p:sldId id="6165" r:id="rId473"/>
    <p:sldId id="6087" r:id="rId474"/>
    <p:sldId id="6081" r:id="rId475"/>
    <p:sldId id="6126" r:id="rId476"/>
    <p:sldId id="6166" r:id="rId477"/>
    <p:sldId id="6080" r:id="rId478"/>
    <p:sldId id="6110" r:id="rId479"/>
    <p:sldId id="6129" r:id="rId480"/>
    <p:sldId id="6090" r:id="rId481"/>
    <p:sldId id="6091" r:id="rId482"/>
    <p:sldId id="6092" r:id="rId483"/>
    <p:sldId id="6093" r:id="rId484"/>
    <p:sldId id="6094" r:id="rId485"/>
  </p:sldIdLst>
  <p:sldSz cx="9144000" cy="6858000" type="screen4x3"/>
  <p:notesSz cx="6858000" cy="9144000"/>
  <p:defaultTextStyle>
    <a:defPPr>
      <a:defRPr lang="en-US"/>
    </a:defPPr>
    <a:lvl1pPr algn="l" rtl="0" fontAlgn="base">
      <a:spcBef>
        <a:spcPct val="0"/>
      </a:spcBef>
      <a:spcAft>
        <a:spcPct val="0"/>
      </a:spcAft>
      <a:defRPr sz="2400" b="1" kern="1200">
        <a:solidFill>
          <a:srgbClr val="000000"/>
        </a:solidFill>
        <a:latin typeface="Arial" charset="0"/>
        <a:ea typeface="ヒラギノ明朝 ProN W3" charset="0"/>
        <a:cs typeface="ヒラギノ明朝 ProN W3" charset="0"/>
      </a:defRPr>
    </a:lvl1pPr>
    <a:lvl2pPr marL="457200" algn="l" rtl="0" fontAlgn="base">
      <a:spcBef>
        <a:spcPct val="0"/>
      </a:spcBef>
      <a:spcAft>
        <a:spcPct val="0"/>
      </a:spcAft>
      <a:defRPr sz="2400" b="1" kern="1200">
        <a:solidFill>
          <a:srgbClr val="000000"/>
        </a:solidFill>
        <a:latin typeface="Arial" charset="0"/>
        <a:ea typeface="ヒラギノ明朝 ProN W3" charset="0"/>
        <a:cs typeface="ヒラギノ明朝 ProN W3" charset="0"/>
      </a:defRPr>
    </a:lvl2pPr>
    <a:lvl3pPr marL="914400" algn="l" rtl="0" fontAlgn="base">
      <a:spcBef>
        <a:spcPct val="0"/>
      </a:spcBef>
      <a:spcAft>
        <a:spcPct val="0"/>
      </a:spcAft>
      <a:defRPr sz="2400" b="1" kern="1200">
        <a:solidFill>
          <a:srgbClr val="000000"/>
        </a:solidFill>
        <a:latin typeface="Arial" charset="0"/>
        <a:ea typeface="ヒラギノ明朝 ProN W3" charset="0"/>
        <a:cs typeface="ヒラギノ明朝 ProN W3" charset="0"/>
      </a:defRPr>
    </a:lvl3pPr>
    <a:lvl4pPr marL="1371600" algn="l" rtl="0" fontAlgn="base">
      <a:spcBef>
        <a:spcPct val="0"/>
      </a:spcBef>
      <a:spcAft>
        <a:spcPct val="0"/>
      </a:spcAft>
      <a:defRPr sz="2400" b="1" kern="1200">
        <a:solidFill>
          <a:srgbClr val="000000"/>
        </a:solidFill>
        <a:latin typeface="Arial" charset="0"/>
        <a:ea typeface="ヒラギノ明朝 ProN W3" charset="0"/>
        <a:cs typeface="ヒラギノ明朝 ProN W3" charset="0"/>
      </a:defRPr>
    </a:lvl4pPr>
    <a:lvl5pPr marL="1828800" algn="l" rtl="0" fontAlgn="base">
      <a:spcBef>
        <a:spcPct val="0"/>
      </a:spcBef>
      <a:spcAft>
        <a:spcPct val="0"/>
      </a:spcAft>
      <a:defRPr sz="2400" b="1" kern="1200">
        <a:solidFill>
          <a:srgbClr val="000000"/>
        </a:solidFill>
        <a:latin typeface="Arial" charset="0"/>
        <a:ea typeface="ヒラギノ明朝 ProN W3" charset="0"/>
        <a:cs typeface="ヒラギノ明朝 ProN W3" charset="0"/>
      </a:defRPr>
    </a:lvl5pPr>
    <a:lvl6pPr marL="2286000" algn="l" defTabSz="457200" rtl="0" eaLnBrk="1" latinLnBrk="0" hangingPunct="1">
      <a:defRPr sz="2400" b="1" kern="1200">
        <a:solidFill>
          <a:srgbClr val="000000"/>
        </a:solidFill>
        <a:latin typeface="Arial" charset="0"/>
        <a:ea typeface="ヒラギノ明朝 ProN W3" charset="0"/>
        <a:cs typeface="ヒラギノ明朝 ProN W3" charset="0"/>
      </a:defRPr>
    </a:lvl6pPr>
    <a:lvl7pPr marL="2743200" algn="l" defTabSz="457200" rtl="0" eaLnBrk="1" latinLnBrk="0" hangingPunct="1">
      <a:defRPr sz="2400" b="1" kern="1200">
        <a:solidFill>
          <a:srgbClr val="000000"/>
        </a:solidFill>
        <a:latin typeface="Arial" charset="0"/>
        <a:ea typeface="ヒラギノ明朝 ProN W3" charset="0"/>
        <a:cs typeface="ヒラギノ明朝 ProN W3" charset="0"/>
      </a:defRPr>
    </a:lvl7pPr>
    <a:lvl8pPr marL="3200400" algn="l" defTabSz="457200" rtl="0" eaLnBrk="1" latinLnBrk="0" hangingPunct="1">
      <a:defRPr sz="2400" b="1" kern="1200">
        <a:solidFill>
          <a:srgbClr val="000000"/>
        </a:solidFill>
        <a:latin typeface="Arial" charset="0"/>
        <a:ea typeface="ヒラギノ明朝 ProN W3" charset="0"/>
        <a:cs typeface="ヒラギノ明朝 ProN W3" charset="0"/>
      </a:defRPr>
    </a:lvl8pPr>
    <a:lvl9pPr marL="3657600" algn="l" defTabSz="457200" rtl="0" eaLnBrk="1" latinLnBrk="0" hangingPunct="1">
      <a:defRPr sz="2400" b="1" kern="1200">
        <a:solidFill>
          <a:srgbClr val="000000"/>
        </a:solidFill>
        <a:latin typeface="Arial" charset="0"/>
        <a:ea typeface="ヒラギノ明朝 ProN W3" charset="0"/>
        <a:cs typeface="ヒラギノ明朝 ProN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432FF"/>
    <a:srgbClr val="FFFFD5"/>
    <a:srgbClr val="F0FFB2"/>
    <a:srgbClr val="F7FFA6"/>
    <a:srgbClr val="FFE8AA"/>
    <a:srgbClr val="FF7F41"/>
    <a:srgbClr val="94FF8D"/>
    <a:srgbClr val="FF0000"/>
    <a:srgbClr val="FF26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2" autoAdjust="0"/>
    <p:restoredTop sz="93869" autoAdjust="0"/>
  </p:normalViewPr>
  <p:slideViewPr>
    <p:cSldViewPr snapToGrid="0">
      <p:cViewPr varScale="1">
        <p:scale>
          <a:sx n="107" d="100"/>
          <a:sy n="107" d="100"/>
        </p:scale>
        <p:origin x="2840"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2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notesMaster" Target="notesMasters/notesMaster1.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presProps" Target="presProps.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theme" Target="theme/theme1.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handoutMaster" Target="handoutMasters/handoutMaster1.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viewProps" Target="viewProps.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tableStyles" Target="tableStyles.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72" Type="http://schemas.openxmlformats.org/officeDocument/2006/relationships/slide" Target="slides/slide71.xml"/><Relationship Id="rId375" Type="http://schemas.openxmlformats.org/officeDocument/2006/relationships/slide" Target="slides/slide37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96" charset="0"/>
                <a:ea typeface="ヒラギノ明朝 ProN W3" pitchFamily="96" charset="-128"/>
                <a:cs typeface="+mn-cs"/>
                <a:sym typeface="Times New Roman" pitchFamily="96" charset="0"/>
              </a:defRPr>
            </a:lvl1pPr>
          </a:lstStyle>
          <a:p>
            <a:pPr>
              <a:defRPr/>
            </a:pPr>
            <a:endParaRPr lang="en-US"/>
          </a:p>
        </p:txBody>
      </p:sp>
      <p:sp>
        <p:nvSpPr>
          <p:cNvPr id="214019" name="Rectangle 3"/>
          <p:cNvSpPr>
            <a:spLocks noGrp="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96" charset="0"/>
                <a:ea typeface="ヒラギノ明朝 ProN W3" pitchFamily="96" charset="-128"/>
                <a:cs typeface="+mn-cs"/>
                <a:sym typeface="Times New Roman" pitchFamily="96" charset="0"/>
              </a:defRPr>
            </a:lvl1pPr>
          </a:lstStyle>
          <a:p>
            <a:pPr>
              <a:defRPr/>
            </a:pPr>
            <a:endParaRPr lang="en-US"/>
          </a:p>
        </p:txBody>
      </p:sp>
      <p:sp>
        <p:nvSpPr>
          <p:cNvPr id="214020" name="Rectangle 4"/>
          <p:cNvSpPr>
            <a:spLocks noGrp="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96" charset="0"/>
                <a:ea typeface="ヒラギノ明朝 ProN W3" pitchFamily="96" charset="-128"/>
                <a:cs typeface="+mn-cs"/>
                <a:sym typeface="Times New Roman" pitchFamily="96" charset="0"/>
              </a:defRPr>
            </a:lvl1pPr>
          </a:lstStyle>
          <a:p>
            <a:pPr>
              <a:defRPr/>
            </a:pPr>
            <a:endParaRPr lang="en-US"/>
          </a:p>
        </p:txBody>
      </p:sp>
      <p:sp>
        <p:nvSpPr>
          <p:cNvPr id="214021" name="Rectangle 5"/>
          <p:cNvSpPr>
            <a:spLocks noGrp="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charset="0"/>
                <a:sym typeface="Times New Roman" charset="0"/>
              </a:defRPr>
            </a:lvl1pPr>
          </a:lstStyle>
          <a:p>
            <a:pPr>
              <a:defRPr/>
            </a:pPr>
            <a:fld id="{CBCFFD89-4859-3543-8962-E0C39853E6B2}" type="slidenum">
              <a:rPr lang="en-US"/>
              <a:pPr>
                <a:defRPr/>
              </a:pPr>
              <a:t>‹#›</a:t>
            </a:fld>
            <a:endParaRPr lang="en-US"/>
          </a:p>
        </p:txBody>
      </p:sp>
    </p:spTree>
    <p:extLst>
      <p:ext uri="{BB962C8B-B14F-4D97-AF65-F5344CB8AC3E}">
        <p14:creationId xmlns:p14="http://schemas.microsoft.com/office/powerpoint/2010/main" val="434966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48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71234688"/>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Times New Roman" pitchFamily="96"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Times New Roman" pitchFamily="96"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Times New Roman" pitchFamily="96"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Times New Roman" pitchFamily="96"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Times New Roman" pitchFamily="9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ln/>
        </p:spPr>
      </p:sp>
      <p:sp>
        <p:nvSpPr>
          <p:cNvPr id="614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charset="0"/>
              </a:rPr>
              <a:t>200106: 273 slides to conclusion</a:t>
            </a:r>
          </a:p>
          <a:p>
            <a:pPr eaLnBrk="1" hangingPunct="1"/>
            <a:endParaRPr lang="en-US" dirty="0">
              <a:latin typeface="Times New Roman" charset="0"/>
            </a:endParaRPr>
          </a:p>
        </p:txBody>
      </p:sp>
    </p:spTree>
    <p:extLst>
      <p:ext uri="{BB962C8B-B14F-4D97-AF65-F5344CB8AC3E}">
        <p14:creationId xmlns:p14="http://schemas.microsoft.com/office/powerpoint/2010/main" val="671896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18466938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God planned for either case: man perfect or man sinned (though He knew the almost complete probability that man would fall)</a:t>
            </a:r>
          </a:p>
        </p:txBody>
      </p:sp>
    </p:spTree>
    <p:extLst>
      <p:ext uri="{BB962C8B-B14F-4D97-AF65-F5344CB8AC3E}">
        <p14:creationId xmlns:p14="http://schemas.microsoft.com/office/powerpoint/2010/main" val="26978392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9116790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Firm: </a:t>
            </a:r>
            <a:r>
              <a:rPr lang="en-US">
                <a:latin typeface="Times New Roman" charset="0"/>
              </a:rPr>
              <a:t>unchanging nature</a:t>
            </a:r>
            <a:endParaRPr lang="en-US" dirty="0">
              <a:latin typeface="Times New Roman" charset="0"/>
            </a:endParaRPr>
          </a:p>
        </p:txBody>
      </p:sp>
    </p:spTree>
    <p:extLst>
      <p:ext uri="{BB962C8B-B14F-4D97-AF65-F5344CB8AC3E}">
        <p14:creationId xmlns:p14="http://schemas.microsoft.com/office/powerpoint/2010/main" val="36201066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8462174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8237613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5571393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938177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1079244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8386759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716561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HSL: One of my core beliefs; we should all promote (glorify) Goodness; God is the divine personification of that</a:t>
            </a:r>
          </a:p>
        </p:txBody>
      </p:sp>
    </p:spTree>
    <p:extLst>
      <p:ext uri="{BB962C8B-B14F-4D97-AF65-F5344CB8AC3E}">
        <p14:creationId xmlns:p14="http://schemas.microsoft.com/office/powerpoint/2010/main" val="29002143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6783104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7493404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7188539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708729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4106756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8206160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5307674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134482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Dad: You can run into trouble, but you have to crawl out!</a:t>
            </a:r>
          </a:p>
        </p:txBody>
      </p:sp>
    </p:spTree>
    <p:extLst>
      <p:ext uri="{BB962C8B-B14F-4D97-AF65-F5344CB8AC3E}">
        <p14:creationId xmlns:p14="http://schemas.microsoft.com/office/powerpoint/2010/main" val="31385396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62369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219623325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Need for approval – relate to parallel in this lesson (4)</a:t>
            </a:r>
          </a:p>
        </p:txBody>
      </p:sp>
    </p:spTree>
    <p:extLst>
      <p:ext uri="{BB962C8B-B14F-4D97-AF65-F5344CB8AC3E}">
        <p14:creationId xmlns:p14="http://schemas.microsoft.com/office/powerpoint/2010/main" val="12715494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93286039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7357109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3942286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I think of cleaning out the manure, rotten hay, and mud near the barn where cows gather.  I fear that the Holy Spirit’s ‘deep dive’ into our hearts exposes Him to some pretty icky / nasty stuff.</a:t>
            </a:r>
          </a:p>
        </p:txBody>
      </p:sp>
    </p:spTree>
    <p:extLst>
      <p:ext uri="{BB962C8B-B14F-4D97-AF65-F5344CB8AC3E}">
        <p14:creationId xmlns:p14="http://schemas.microsoft.com/office/powerpoint/2010/main" val="14212575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2600220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75897927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53233613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0907858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120041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From Fresh Air: Trading Stale Spiritual Obligation for a Life-Altering, Energizing, Experience-It-everyday Relationship with God; Chris Hodges, loc. 819</a:t>
            </a:r>
          </a:p>
        </p:txBody>
      </p:sp>
    </p:spTree>
    <p:extLst>
      <p:ext uri="{BB962C8B-B14F-4D97-AF65-F5344CB8AC3E}">
        <p14:creationId xmlns:p14="http://schemas.microsoft.com/office/powerpoint/2010/main" val="508379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Andrew Peterson’s song “All Things Together”; excellent coverage of Col 1:15-20</a:t>
            </a:r>
          </a:p>
        </p:txBody>
      </p:sp>
    </p:spTree>
    <p:extLst>
      <p:ext uri="{BB962C8B-B14F-4D97-AF65-F5344CB8AC3E}">
        <p14:creationId xmlns:p14="http://schemas.microsoft.com/office/powerpoint/2010/main" val="23873462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94260272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7931785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677897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07654230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”You know nothing at all!”; one of these examples of scripture that could be quoted completely out of context, such as “there is no God”, Ps 14:1b</a:t>
            </a:r>
          </a:p>
        </p:txBody>
      </p:sp>
    </p:spTree>
    <p:extLst>
      <p:ext uri="{BB962C8B-B14F-4D97-AF65-F5344CB8AC3E}">
        <p14:creationId xmlns:p14="http://schemas.microsoft.com/office/powerpoint/2010/main" val="353912449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71435568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95892593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6588798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706820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1200" b="0" dirty="0">
                <a:ea typeface="ヒラギノ明朝 ProN W3" charset="0"/>
                <a:cs typeface="ヒラギノ明朝 ProN W3" charset="0"/>
              </a:rPr>
              <a:t> The Message of the New Testament, Mark </a:t>
            </a:r>
            <a:r>
              <a:rPr lang="en-US" sz="1200" b="0" dirty="0" err="1">
                <a:ea typeface="ヒラギノ明朝 ProN W3" charset="0"/>
                <a:cs typeface="ヒラギノ明朝 ProN W3" charset="0"/>
              </a:rPr>
              <a:t>Dever</a:t>
            </a:r>
            <a:r>
              <a:rPr lang="en-US" sz="1200" b="0" dirty="0">
                <a:ea typeface="ヒラギノ明朝 ProN W3" charset="0"/>
                <a:cs typeface="ヒラギノ明朝 ProN W3" charset="0"/>
              </a:rPr>
              <a:t>, p.332 [Commonly attributed to John Ruskin]</a:t>
            </a:r>
          </a:p>
        </p:txBody>
      </p:sp>
    </p:spTree>
    <p:extLst>
      <p:ext uri="{BB962C8B-B14F-4D97-AF65-F5344CB8AC3E}">
        <p14:creationId xmlns:p14="http://schemas.microsoft.com/office/powerpoint/2010/main" val="5844175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Soul DNA or protocol</a:t>
            </a:r>
          </a:p>
          <a:p>
            <a:pPr eaLnBrk="1" hangingPunct="1"/>
            <a:r>
              <a:rPr lang="en-US" dirty="0">
                <a:latin typeface="Times New Roman" charset="0"/>
              </a:rPr>
              <a:t>PDE: consider different interfaces (internet, RS-232, IEEE 488, etc.) vs. the mystery of the interface we have through the Holy Spirit to God.</a:t>
            </a:r>
          </a:p>
        </p:txBody>
      </p:sp>
    </p:spTree>
    <p:extLst>
      <p:ext uri="{BB962C8B-B14F-4D97-AF65-F5344CB8AC3E}">
        <p14:creationId xmlns:p14="http://schemas.microsoft.com/office/powerpoint/2010/main" val="390186177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1274727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Times New Roman" pitchFamily="96" charset="0"/>
                <a:ea typeface="ＭＳ Ｐゴシック" charset="0"/>
                <a:cs typeface="ＭＳ Ｐゴシック" charset="0"/>
              </a:rPr>
              <a:t>The Scriptures mention more than seventy different functions of the Holy Spirit. Crash the Chatterbox, Furtick, Steven, p.144</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Times New Roman" pitchFamily="96" charset="0"/>
                <a:ea typeface="ＭＳ Ｐゴシック" charset="0"/>
                <a:cs typeface="ＭＳ Ｐゴシック" charset="0"/>
              </a:rPr>
              <a:t>Mentioned having to make room (especially a path) for Cara’s dragon enclosure</a:t>
            </a:r>
          </a:p>
          <a:p>
            <a:pPr eaLnBrk="1" hangingPunct="1"/>
            <a:endParaRPr lang="en-US" dirty="0">
              <a:latin typeface="Times New Roman" charset="0"/>
            </a:endParaRPr>
          </a:p>
        </p:txBody>
      </p:sp>
    </p:spTree>
    <p:extLst>
      <p:ext uri="{BB962C8B-B14F-4D97-AF65-F5344CB8AC3E}">
        <p14:creationId xmlns:p14="http://schemas.microsoft.com/office/powerpoint/2010/main" val="392791608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56962774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78934543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72716426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72071884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Consider the difficulty of working with wood against the grain – think of </a:t>
            </a:r>
            <a:r>
              <a:rPr lang="en-US" dirty="0" err="1">
                <a:latin typeface="Times New Roman" charset="0"/>
              </a:rPr>
              <a:t>Nuni</a:t>
            </a:r>
            <a:r>
              <a:rPr lang="en-US" dirty="0">
                <a:latin typeface="Times New Roman" charset="0"/>
              </a:rPr>
              <a:t>, Doyle McConnell, and Ken Burgess</a:t>
            </a:r>
          </a:p>
        </p:txBody>
      </p:sp>
    </p:spTree>
    <p:extLst>
      <p:ext uri="{BB962C8B-B14F-4D97-AF65-F5344CB8AC3E}">
        <p14:creationId xmlns:p14="http://schemas.microsoft.com/office/powerpoint/2010/main" val="326108447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93208739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Jan: we enjoy that which we love; and God is deeply beyond our understanding, but we still strive to understand</a:t>
            </a:r>
          </a:p>
          <a:p>
            <a:pPr eaLnBrk="1" hangingPunct="1"/>
            <a:endParaRPr lang="en-US" dirty="0">
              <a:latin typeface="Times New Roman" charset="0"/>
            </a:endParaRPr>
          </a:p>
        </p:txBody>
      </p:sp>
    </p:spTree>
    <p:extLst>
      <p:ext uri="{BB962C8B-B14F-4D97-AF65-F5344CB8AC3E}">
        <p14:creationId xmlns:p14="http://schemas.microsoft.com/office/powerpoint/2010/main" val="2813905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1200" b="0" dirty="0">
                <a:ea typeface="ヒラギノ明朝 ProN W3" charset="0"/>
                <a:cs typeface="ヒラギノ明朝 ProN W3" charset="0"/>
              </a:rPr>
              <a:t>Ray mentioned sometimes having to change directions last week</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1200" b="0" dirty="0">
                <a:ea typeface="ヒラギノ明朝 ProN W3" charset="0"/>
                <a:cs typeface="ヒラギノ明朝 ProN W3" charset="0"/>
              </a:rPr>
              <a:t>PDE: good</a:t>
            </a:r>
          </a:p>
        </p:txBody>
      </p:sp>
    </p:spTree>
    <p:extLst>
      <p:ext uri="{BB962C8B-B14F-4D97-AF65-F5344CB8AC3E}">
        <p14:creationId xmlns:p14="http://schemas.microsoft.com/office/powerpoint/2010/main" val="27374245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Jan: we enjoy that which we love; and God is deeply beyond our understanding, but we still strive to understand</a:t>
            </a:r>
          </a:p>
          <a:p>
            <a:pPr eaLnBrk="1" hangingPunct="1"/>
            <a:r>
              <a:rPr lang="en-US" dirty="0">
                <a:latin typeface="Times New Roman" charset="0"/>
              </a:rPr>
              <a:t>PDE (on the word “shorter”): I would have like to heard the conversation ab out “We’ve got a pretty good catechism, but it is just too long…”  I may well be descended from the writer of the “long catechism” as I </a:t>
            </a:r>
            <a:r>
              <a:rPr lang="en-US" dirty="0" err="1">
                <a:latin typeface="Times New Roman" charset="0"/>
              </a:rPr>
              <a:t>amd</a:t>
            </a:r>
            <a:r>
              <a:rPr lang="en-US" dirty="0">
                <a:latin typeface="Times New Roman" charset="0"/>
              </a:rPr>
              <a:t> often too wordy</a:t>
            </a:r>
          </a:p>
          <a:p>
            <a:pPr eaLnBrk="1" hangingPunct="1"/>
            <a:endParaRPr lang="en-US" dirty="0">
              <a:latin typeface="Times New Roman" charset="0"/>
            </a:endParaRPr>
          </a:p>
        </p:txBody>
      </p:sp>
    </p:spTree>
    <p:extLst>
      <p:ext uri="{BB962C8B-B14F-4D97-AF65-F5344CB8AC3E}">
        <p14:creationId xmlns:p14="http://schemas.microsoft.com/office/powerpoint/2010/main" val="403958233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20526348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99854071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Did God design us to find fulfillment in doing work that aligns with our purpose and calling?  Hand in glove; foot causing blister in shoe</a:t>
            </a:r>
          </a:p>
        </p:txBody>
      </p:sp>
    </p:spTree>
    <p:extLst>
      <p:ext uri="{BB962C8B-B14F-4D97-AF65-F5344CB8AC3E}">
        <p14:creationId xmlns:p14="http://schemas.microsoft.com/office/powerpoint/2010/main" val="93105706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73197734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21475213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32714711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8028308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To glorify God is to glorify Goodness; He is not an egocentric being, but He puts His full power behind Good</a:t>
            </a:r>
          </a:p>
        </p:txBody>
      </p:sp>
    </p:spTree>
    <p:extLst>
      <p:ext uri="{BB962C8B-B14F-4D97-AF65-F5344CB8AC3E}">
        <p14:creationId xmlns:p14="http://schemas.microsoft.com/office/powerpoint/2010/main" val="419152275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073280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203328467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Humorous instances in which we fail to comprehend the purpose of something we find or are given.  I once gave my dad a modem, and when he unwrapped it he was clueless as to what he had.  I explained how it would help him connect to computers, etc., and he eventually understood (after using it).</a:t>
            </a:r>
          </a:p>
          <a:p>
            <a:pPr eaLnBrk="1" hangingPunct="1"/>
            <a:r>
              <a:rPr lang="en-US" dirty="0">
                <a:latin typeface="Times New Roman" charset="0"/>
              </a:rPr>
              <a:t>Jesus lived out the example so that we might know our purpose.  </a:t>
            </a:r>
          </a:p>
        </p:txBody>
      </p:sp>
    </p:spTree>
    <p:extLst>
      <p:ext uri="{BB962C8B-B14F-4D97-AF65-F5344CB8AC3E}">
        <p14:creationId xmlns:p14="http://schemas.microsoft.com/office/powerpoint/2010/main" val="83476632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85648995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Note the parallelism of Rick Warren’s ”five” on this and the previous two slides</a:t>
            </a:r>
          </a:p>
        </p:txBody>
      </p:sp>
    </p:spTree>
    <p:extLst>
      <p:ext uri="{BB962C8B-B14F-4D97-AF65-F5344CB8AC3E}">
        <p14:creationId xmlns:p14="http://schemas.microsoft.com/office/powerpoint/2010/main" val="214449202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5115850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18283984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Are we “embryos” undergoing a spiritual gestation period?</a:t>
            </a:r>
          </a:p>
        </p:txBody>
      </p:sp>
    </p:spTree>
    <p:extLst>
      <p:ext uri="{BB962C8B-B14F-4D97-AF65-F5344CB8AC3E}">
        <p14:creationId xmlns:p14="http://schemas.microsoft.com/office/powerpoint/2010/main" val="274896265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Dorothy Sayers also write “The Mind of the Maker”</a:t>
            </a:r>
          </a:p>
        </p:txBody>
      </p:sp>
    </p:spTree>
    <p:extLst>
      <p:ext uri="{BB962C8B-B14F-4D97-AF65-F5344CB8AC3E}">
        <p14:creationId xmlns:p14="http://schemas.microsoft.com/office/powerpoint/2010/main" val="336834020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84325297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39940620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Not “pennies from heaven” solutions, but coping and understanding solutions</a:t>
            </a:r>
          </a:p>
          <a:p>
            <a:pPr eaLnBrk="1" hangingPunct="1"/>
            <a:r>
              <a:rPr lang="en-US" dirty="0">
                <a:latin typeface="Times New Roman" charset="0"/>
              </a:rPr>
              <a:t>PDE: contrast with situations where folks are working at cross-purposes; Ps 133:1, How good it is when God’s people live together in unity</a:t>
            </a:r>
          </a:p>
        </p:txBody>
      </p:sp>
    </p:spTree>
    <p:extLst>
      <p:ext uri="{BB962C8B-B14F-4D97-AF65-F5344CB8AC3E}">
        <p14:creationId xmlns:p14="http://schemas.microsoft.com/office/powerpoint/2010/main" val="960671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ea typeface="ヒラギノ明朝 ProN W3" charset="0"/>
                <a:cs typeface="ヒラギノ明朝 ProN W3" charset="0"/>
              </a:rPr>
              <a:t>Development by Christian A. Schwarz; Fresh Air: Trading Stale Spiritual Obligation for a Life-Altering, Energizing, Experience-It-Everyday Relationship with God; Hodges, Chris; loc.2909</a:t>
            </a:r>
          </a:p>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Note similarity of first part to Ezekiel 47</a:t>
            </a:r>
          </a:p>
        </p:txBody>
      </p:sp>
    </p:spTree>
    <p:extLst>
      <p:ext uri="{BB962C8B-B14F-4D97-AF65-F5344CB8AC3E}">
        <p14:creationId xmlns:p14="http://schemas.microsoft.com/office/powerpoint/2010/main" val="278208472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1784769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81992327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2944216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(first quote): Contrast with a defiant child who refuses to conform with or align to the life-giving guidance of his parents</a:t>
            </a:r>
          </a:p>
          <a:p>
            <a:pPr eaLnBrk="1" hangingPunct="1"/>
            <a:endParaRPr lang="en-US" dirty="0">
              <a:latin typeface="Times New Roman" charset="0"/>
            </a:endParaRPr>
          </a:p>
        </p:txBody>
      </p:sp>
    </p:spTree>
    <p:extLst>
      <p:ext uri="{BB962C8B-B14F-4D97-AF65-F5344CB8AC3E}">
        <p14:creationId xmlns:p14="http://schemas.microsoft.com/office/powerpoint/2010/main" val="423474600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(first quote): Like a Sherpa exploring Mt. Everest or a sailor exploring the sea; we only touch a small fraction of the whole; similarly a doctor knowing only a fraction of our overall bodies; we know a little bit about God in our own little personal domain</a:t>
            </a:r>
          </a:p>
          <a:p>
            <a:pPr eaLnBrk="1" hangingPunct="1"/>
            <a:r>
              <a:rPr lang="en-US" dirty="0">
                <a:latin typeface="Times New Roman" charset="0"/>
              </a:rPr>
              <a:t>HSL: I told the joke about the fishermen’s guest who didn’t know where the stumps were in the lake</a:t>
            </a:r>
          </a:p>
        </p:txBody>
      </p:sp>
    </p:spTree>
    <p:extLst>
      <p:ext uri="{BB962C8B-B14F-4D97-AF65-F5344CB8AC3E}">
        <p14:creationId xmlns:p14="http://schemas.microsoft.com/office/powerpoint/2010/main" val="154621667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5313464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1824499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41425904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13312362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Analogy: Trying to walk a trail through the mountains but displaced by 50 ft to its side; being “on track” and aligned with the </a:t>
            </a:r>
            <a:r>
              <a:rPr lang="en-US" dirty="0" err="1">
                <a:latin typeface="Times New Roman" charset="0"/>
              </a:rPr>
              <a:t>parth</a:t>
            </a:r>
            <a:r>
              <a:rPr lang="en-US" dirty="0">
                <a:latin typeface="Times New Roman" charset="0"/>
              </a:rPr>
              <a:t> God has prepared makes such a huge difference.</a:t>
            </a:r>
          </a:p>
        </p:txBody>
      </p:sp>
    </p:spTree>
    <p:extLst>
      <p:ext uri="{BB962C8B-B14F-4D97-AF65-F5344CB8AC3E}">
        <p14:creationId xmlns:p14="http://schemas.microsoft.com/office/powerpoint/2010/main" val="3858771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408947120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07579271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37747268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17429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2269526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Think about being able to be brought into alignment.  A car might be considered to be totaled after a wreck.  If it is frame is bent or it is damaged so much that it cannot be brought back into alignment.  Thankfully we always have opportunity to re-connect with God if we are willing.</a:t>
            </a:r>
          </a:p>
        </p:txBody>
      </p:sp>
    </p:spTree>
    <p:extLst>
      <p:ext uri="{BB962C8B-B14F-4D97-AF65-F5344CB8AC3E}">
        <p14:creationId xmlns:p14="http://schemas.microsoft.com/office/powerpoint/2010/main" val="27871307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18003260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23958872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What makes a “good” sword?  1) sharpness of edge, 2) ability to hold an edge and not become dull, 3) strength, 4) not so heavy that it cannot be wielded</a:t>
            </a:r>
          </a:p>
        </p:txBody>
      </p:sp>
    </p:spTree>
    <p:extLst>
      <p:ext uri="{BB962C8B-B14F-4D97-AF65-F5344CB8AC3E}">
        <p14:creationId xmlns:p14="http://schemas.microsoft.com/office/powerpoint/2010/main" val="233576430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21307727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38459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PDE: Good Quote</a:t>
            </a:r>
          </a:p>
        </p:txBody>
      </p:sp>
    </p:spTree>
    <p:extLst>
      <p:ext uri="{BB962C8B-B14F-4D97-AF65-F5344CB8AC3E}">
        <p14:creationId xmlns:p14="http://schemas.microsoft.com/office/powerpoint/2010/main" val="275183243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25379092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02093941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15608893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64603242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When I think about coefficients of correlation (r</a:t>
            </a:r>
            <a:r>
              <a:rPr lang="en-US" baseline="30000" dirty="0">
                <a:latin typeface="Times New Roman" charset="0"/>
              </a:rPr>
              <a:t>2</a:t>
            </a:r>
            <a:r>
              <a:rPr lang="en-US" dirty="0">
                <a:latin typeface="Times New Roman" charset="0"/>
              </a:rPr>
              <a:t>), I would assert that this verse has high r</a:t>
            </a:r>
            <a:r>
              <a:rPr lang="en-US" baseline="30000" dirty="0">
                <a:latin typeface="Times New Roman" charset="0"/>
              </a:rPr>
              <a:t>2</a:t>
            </a:r>
            <a:r>
              <a:rPr lang="en-US" dirty="0">
                <a:latin typeface="Times New Roman" charset="0"/>
              </a:rPr>
              <a:t> with your class’s central theme.  Imagine being able to see the r</a:t>
            </a:r>
            <a:r>
              <a:rPr lang="en-US" baseline="30000" dirty="0">
                <a:latin typeface="Times New Roman" charset="0"/>
              </a:rPr>
              <a:t>2</a:t>
            </a:r>
            <a:r>
              <a:rPr lang="en-US" dirty="0">
                <a:latin typeface="Times New Roman" charset="0"/>
              </a:rPr>
              <a:t> for every verse with a given theme or topic.  </a:t>
            </a:r>
          </a:p>
        </p:txBody>
      </p:sp>
    </p:spTree>
    <p:extLst>
      <p:ext uri="{BB962C8B-B14F-4D97-AF65-F5344CB8AC3E}">
        <p14:creationId xmlns:p14="http://schemas.microsoft.com/office/powerpoint/2010/main" val="170883500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Parallel to Paul’s challenge to church at Philippi: “Work out your own salvation with fear and trembling.”</a:t>
            </a:r>
          </a:p>
        </p:txBody>
      </p:sp>
    </p:spTree>
    <p:extLst>
      <p:ext uri="{BB962C8B-B14F-4D97-AF65-F5344CB8AC3E}">
        <p14:creationId xmlns:p14="http://schemas.microsoft.com/office/powerpoint/2010/main" val="343985988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We work to please those we have close relationships with</a:t>
            </a:r>
          </a:p>
        </p:txBody>
      </p:sp>
    </p:spTree>
    <p:extLst>
      <p:ext uri="{BB962C8B-B14F-4D97-AF65-F5344CB8AC3E}">
        <p14:creationId xmlns:p14="http://schemas.microsoft.com/office/powerpoint/2010/main" val="219453159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78851334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Sense of deep comfort; of being with a loved one; like a child with a parent (peace of knowing we are taken care of); This is how we should feel in the presence of God.</a:t>
            </a:r>
          </a:p>
        </p:txBody>
      </p:sp>
    </p:spTree>
    <p:extLst>
      <p:ext uri="{BB962C8B-B14F-4D97-AF65-F5344CB8AC3E}">
        <p14:creationId xmlns:p14="http://schemas.microsoft.com/office/powerpoint/2010/main" val="385658477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646365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1529486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Ray related this to the heroes of </a:t>
            </a:r>
            <a:r>
              <a:rPr lang="en-US" dirty="0" err="1">
                <a:latin typeface="Times New Roman" charset="0"/>
              </a:rPr>
              <a:t>Heb</a:t>
            </a:r>
            <a:r>
              <a:rPr lang="en-US" dirty="0">
                <a:latin typeface="Times New Roman" charset="0"/>
              </a:rPr>
              <a:t> 11</a:t>
            </a:r>
          </a:p>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Consider how depending on our attitudes: - sometimes the memory is better than the experience, - sometimes the memory is worse than the experience; </a:t>
            </a:r>
          </a:p>
        </p:txBody>
      </p:sp>
    </p:spTree>
    <p:extLst>
      <p:ext uri="{BB962C8B-B14F-4D97-AF65-F5344CB8AC3E}">
        <p14:creationId xmlns:p14="http://schemas.microsoft.com/office/powerpoint/2010/main" val="265769887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26223168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00971812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738267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19740275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8849838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47729649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80640288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58437338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42130299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066159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Discussion of having God be the path or the way; we just follow Him and are aware of His presence</a:t>
            </a:r>
          </a:p>
        </p:txBody>
      </p:sp>
    </p:spTree>
    <p:extLst>
      <p:ext uri="{BB962C8B-B14F-4D97-AF65-F5344CB8AC3E}">
        <p14:creationId xmlns:p14="http://schemas.microsoft.com/office/powerpoint/2010/main" val="402442778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40699822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32779349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PDE: Diversity in our purpose / giftedness leads us to engage with others in diverse groups (as craftsmen, teachers, etc.) perhaps so that we can share God’s word must effectively with those diverse groups.  Just as He made plant/tree seeds to be disseminated in divers ways.</a:t>
            </a:r>
          </a:p>
          <a:p>
            <a:pPr eaLnBrk="1" hangingPunct="1"/>
            <a:endParaRPr lang="en-US" dirty="0">
              <a:latin typeface="Times New Roman" charset="0"/>
            </a:endParaRPr>
          </a:p>
        </p:txBody>
      </p:sp>
    </p:spTree>
    <p:extLst>
      <p:ext uri="{BB962C8B-B14F-4D97-AF65-F5344CB8AC3E}">
        <p14:creationId xmlns:p14="http://schemas.microsoft.com/office/powerpoint/2010/main" val="102217103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94049633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83822925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87967531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58849644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05121522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PDE: Lincoln was the only US president to hold a patent; He was an innovator in the use of technology; his ”T-mails” documenting his use of the telegraph; used to help win the war</a:t>
            </a:r>
          </a:p>
          <a:p>
            <a:pPr eaLnBrk="1" hangingPunct="1"/>
            <a:endParaRPr lang="en-US" dirty="0">
              <a:latin typeface="Times New Roman" charset="0"/>
            </a:endParaRPr>
          </a:p>
        </p:txBody>
      </p:sp>
    </p:spTree>
    <p:extLst>
      <p:ext uri="{BB962C8B-B14F-4D97-AF65-F5344CB8AC3E}">
        <p14:creationId xmlns:p14="http://schemas.microsoft.com/office/powerpoint/2010/main" val="40939273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NIV and others</a:t>
            </a:r>
            <a:r>
              <a:rPr lang="mr-IN" dirty="0">
                <a:latin typeface="Times New Roman" charset="0"/>
              </a:rPr>
              <a:t>…</a:t>
            </a:r>
            <a:r>
              <a:rPr lang="en-US" dirty="0">
                <a:latin typeface="Times New Roman" charset="0"/>
              </a:rPr>
              <a:t> the</a:t>
            </a:r>
            <a:r>
              <a:rPr lang="en-US" baseline="0" dirty="0">
                <a:latin typeface="Times New Roman" charset="0"/>
              </a:rPr>
              <a:t> work tells its maker, you have no hands</a:t>
            </a:r>
            <a:r>
              <a:rPr lang="mr-IN" baseline="0" dirty="0">
                <a:latin typeface="Times New Roman" charset="0"/>
              </a:rPr>
              <a:t>…</a:t>
            </a:r>
            <a:r>
              <a:rPr lang="en-US" baseline="0" dirty="0">
                <a:latin typeface="Times New Roman" charset="0"/>
              </a:rPr>
              <a:t> (no skill)</a:t>
            </a:r>
            <a:endParaRPr lang="en-US" dirty="0">
              <a:latin typeface="Times New Roman" charset="0"/>
            </a:endParaRPr>
          </a:p>
        </p:txBody>
      </p:sp>
    </p:spTree>
    <p:extLst>
      <p:ext uri="{BB962C8B-B14F-4D97-AF65-F5344CB8AC3E}">
        <p14:creationId xmlns:p14="http://schemas.microsoft.com/office/powerpoint/2010/main" val="738397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a:latin typeface="Times New Roman" charset="0"/>
            </a:endParaRPr>
          </a:p>
        </p:txBody>
      </p:sp>
    </p:spTree>
    <p:extLst>
      <p:ext uri="{BB962C8B-B14F-4D97-AF65-F5344CB8AC3E}">
        <p14:creationId xmlns:p14="http://schemas.microsoft.com/office/powerpoint/2010/main" val="50730275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07369477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67662473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61371566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0588823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53029416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60618380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88958020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64882258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61708969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59172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PDE: Helen Keller’s is good</a:t>
            </a:r>
          </a:p>
        </p:txBody>
      </p:sp>
    </p:spTree>
    <p:extLst>
      <p:ext uri="{BB962C8B-B14F-4D97-AF65-F5344CB8AC3E}">
        <p14:creationId xmlns:p14="http://schemas.microsoft.com/office/powerpoint/2010/main" val="259251579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PDE: What does it mean that God prepared “good works” in advance for us to do?  Did He leave aspects of creation unfinished or gaps for us to fill?</a:t>
            </a:r>
          </a:p>
        </p:txBody>
      </p:sp>
    </p:spTree>
    <p:extLst>
      <p:ext uri="{BB962C8B-B14F-4D97-AF65-F5344CB8AC3E}">
        <p14:creationId xmlns:p14="http://schemas.microsoft.com/office/powerpoint/2010/main" val="417362888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68026084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90831570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14769116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42473024"/>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23423799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70465435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55222584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18464200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947620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196072052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12743346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60258907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640442604"/>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6348274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1028612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132726883"/>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“I was just asking a question” (later versions) – but it not this still an illustration of David’s purpose?</a:t>
            </a:r>
          </a:p>
        </p:txBody>
      </p:sp>
    </p:spTree>
    <p:extLst>
      <p:ext uri="{BB962C8B-B14F-4D97-AF65-F5344CB8AC3E}">
        <p14:creationId xmlns:p14="http://schemas.microsoft.com/office/powerpoint/2010/main" val="298409350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47279036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94330078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49515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57269077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45894698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34693224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81537419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384125156"/>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677807972"/>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981441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remember the old totem pole exercise performed to rank employees</a:t>
            </a:r>
          </a:p>
        </p:txBody>
      </p:sp>
    </p:spTree>
    <p:extLst>
      <p:ext uri="{BB962C8B-B14F-4D97-AF65-F5344CB8AC3E}">
        <p14:creationId xmlns:p14="http://schemas.microsoft.com/office/powerpoint/2010/main" val="203334119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130787204"/>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80375930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284420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421395807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548678665"/>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noted that I mentioned the example of a father who dedicated life to caring for a disabled son – pushing him in marathons; PDE: a parallel with God’s willingness to take time to care for us, love us, and not give up on us in spite of our sin</a:t>
            </a:r>
          </a:p>
          <a:p>
            <a:pPr eaLnBrk="1" hangingPunct="1"/>
            <a:r>
              <a:rPr lang="en-US" dirty="0">
                <a:latin typeface="Times New Roman" charset="0"/>
              </a:rPr>
              <a:t>Steve: we may have to change our purpose based on what happens in life</a:t>
            </a:r>
          </a:p>
        </p:txBody>
      </p:sp>
    </p:spTree>
    <p:extLst>
      <p:ext uri="{BB962C8B-B14F-4D97-AF65-F5344CB8AC3E}">
        <p14:creationId xmlns:p14="http://schemas.microsoft.com/office/powerpoint/2010/main" val="3943587843"/>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189099255"/>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dirty="0"/>
              <a:t>(Dilbert’s </a:t>
            </a:r>
            <a:r>
              <a:rPr lang="en-US" sz="1200" dirty="0" err="1"/>
              <a:t>Asok</a:t>
            </a:r>
            <a:r>
              <a:rPr lang="en-US" sz="1200"/>
              <a:t>) </a:t>
            </a:r>
            <a:endParaRPr lang="en-US">
              <a:latin typeface="Times New Roman" charset="0"/>
            </a:endParaRPr>
          </a:p>
        </p:txBody>
      </p:sp>
    </p:spTree>
    <p:extLst>
      <p:ext uri="{BB962C8B-B14F-4D97-AF65-F5344CB8AC3E}">
        <p14:creationId xmlns:p14="http://schemas.microsoft.com/office/powerpoint/2010/main" val="4162979651"/>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I’m not sure that I would choose “in the death” as the way I would want to be like Him</a:t>
            </a:r>
          </a:p>
        </p:txBody>
      </p:sp>
    </p:spTree>
    <p:extLst>
      <p:ext uri="{BB962C8B-B14F-4D97-AF65-F5344CB8AC3E}">
        <p14:creationId xmlns:p14="http://schemas.microsoft.com/office/powerpoint/2010/main" val="2235216837"/>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399979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614396363"/>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238523679"/>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261670694"/>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128817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Ray: Lipscomb basketball coach Don Meyer told his teams two things (well remembered by members); 1) write notes in a journal, and 2) pick up trash whenever you see it (all about paying attention)</a:t>
            </a:r>
          </a:p>
        </p:txBody>
      </p:sp>
    </p:spTree>
    <p:extLst>
      <p:ext uri="{BB962C8B-B14F-4D97-AF65-F5344CB8AC3E}">
        <p14:creationId xmlns:p14="http://schemas.microsoft.com/office/powerpoint/2010/main" val="2659977861"/>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47314525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13380971"/>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97090992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35296192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8637130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99744196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Rafting</a:t>
            </a:r>
            <a:r>
              <a:rPr lang="en-US" baseline="0" dirty="0">
                <a:latin typeface="Times New Roman" charset="0"/>
              </a:rPr>
              <a:t> story: “committed”</a:t>
            </a:r>
            <a:endParaRPr lang="en-US" dirty="0">
              <a:latin typeface="Times New Roman" charset="0"/>
            </a:endParaRPr>
          </a:p>
        </p:txBody>
      </p:sp>
    </p:spTree>
    <p:extLst>
      <p:ext uri="{BB962C8B-B14F-4D97-AF65-F5344CB8AC3E}">
        <p14:creationId xmlns:p14="http://schemas.microsoft.com/office/powerpoint/2010/main" val="390430006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Rafting</a:t>
            </a:r>
            <a:r>
              <a:rPr lang="en-US" baseline="0" dirty="0">
                <a:latin typeface="Times New Roman" charset="0"/>
              </a:rPr>
              <a:t> story: “committed”</a:t>
            </a:r>
            <a:endParaRPr lang="en-US" dirty="0">
              <a:latin typeface="Times New Roman" charset="0"/>
            </a:endParaRPr>
          </a:p>
        </p:txBody>
      </p:sp>
    </p:spTree>
    <p:extLst>
      <p:ext uri="{BB962C8B-B14F-4D97-AF65-F5344CB8AC3E}">
        <p14:creationId xmlns:p14="http://schemas.microsoft.com/office/powerpoint/2010/main" val="48376796"/>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81828528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Rafting</a:t>
            </a:r>
            <a:r>
              <a:rPr lang="en-US" baseline="0" dirty="0">
                <a:latin typeface="Times New Roman" charset="0"/>
              </a:rPr>
              <a:t> story: “committed”</a:t>
            </a:r>
            <a:endParaRPr lang="en-US" dirty="0">
              <a:latin typeface="Times New Roman" charset="0"/>
            </a:endParaRPr>
          </a:p>
        </p:txBody>
      </p:sp>
    </p:spTree>
    <p:extLst>
      <p:ext uri="{BB962C8B-B14F-4D97-AF65-F5344CB8AC3E}">
        <p14:creationId xmlns:p14="http://schemas.microsoft.com/office/powerpoint/2010/main" val="2300000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PDE: this is the subject of Dustin’s sermon today (spoiler alert, the </a:t>
            </a:r>
            <a:r>
              <a:rPr lang="en-US" dirty="0" err="1">
                <a:latin typeface="Times New Roman" charset="0"/>
              </a:rPr>
              <a:t>CoC</a:t>
            </a:r>
            <a:r>
              <a:rPr lang="en-US" dirty="0">
                <a:latin typeface="Times New Roman" charset="0"/>
              </a:rPr>
              <a:t> is not the only group going to heaven!)</a:t>
            </a:r>
          </a:p>
        </p:txBody>
      </p:sp>
    </p:spTree>
    <p:extLst>
      <p:ext uri="{BB962C8B-B14F-4D97-AF65-F5344CB8AC3E}">
        <p14:creationId xmlns:p14="http://schemas.microsoft.com/office/powerpoint/2010/main" val="1513502584"/>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655521706"/>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8229136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082004031"/>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a:t>(lead into blind quote in next section)</a:t>
            </a:r>
          </a:p>
          <a:p>
            <a:pPr eaLnBrk="1" hangingPunct="1"/>
            <a:endParaRPr lang="en-US" dirty="0">
              <a:latin typeface="Times New Roman" charset="0"/>
            </a:endParaRPr>
          </a:p>
        </p:txBody>
      </p:sp>
    </p:spTree>
    <p:extLst>
      <p:ext uri="{BB962C8B-B14F-4D97-AF65-F5344CB8AC3E}">
        <p14:creationId xmlns:p14="http://schemas.microsoft.com/office/powerpoint/2010/main" val="1880174572"/>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973067249"/>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648205992"/>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a:t>(lead into blind quote in next section)</a:t>
            </a:r>
          </a:p>
          <a:p>
            <a:pPr eaLnBrk="1" hangingPunct="1"/>
            <a:endParaRPr lang="en-US" dirty="0">
              <a:latin typeface="Times New Roman" charset="0"/>
            </a:endParaRPr>
          </a:p>
        </p:txBody>
      </p:sp>
    </p:spTree>
    <p:extLst>
      <p:ext uri="{BB962C8B-B14F-4D97-AF65-F5344CB8AC3E}">
        <p14:creationId xmlns:p14="http://schemas.microsoft.com/office/powerpoint/2010/main" val="233854079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dirty="0"/>
              <a:t>(lead into blind quote in next section)</a:t>
            </a:r>
          </a:p>
          <a:p>
            <a:pPr eaLnBrk="1" hangingPunct="1"/>
            <a:endParaRPr lang="en-US" dirty="0">
              <a:latin typeface="Times New Roman" charset="0"/>
            </a:endParaRPr>
          </a:p>
        </p:txBody>
      </p:sp>
    </p:spTree>
    <p:extLst>
      <p:ext uri="{BB962C8B-B14F-4D97-AF65-F5344CB8AC3E}">
        <p14:creationId xmlns:p14="http://schemas.microsoft.com/office/powerpoint/2010/main" val="9840104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129474813"/>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13175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2558490122"/>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448705421"/>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It is interesting to reflect on the meaning of “Consider Him”</a:t>
            </a:r>
          </a:p>
        </p:txBody>
      </p:sp>
    </p:spTree>
    <p:extLst>
      <p:ext uri="{BB962C8B-B14F-4D97-AF65-F5344CB8AC3E}">
        <p14:creationId xmlns:p14="http://schemas.microsoft.com/office/powerpoint/2010/main" val="3108983773"/>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connection or association of light and vision where vision has the highest bandwidth of any of our senses</a:t>
            </a:r>
          </a:p>
          <a:p>
            <a:pPr eaLnBrk="1" hangingPunct="1"/>
            <a:endParaRPr lang="en-US" dirty="0">
              <a:latin typeface="Times New Roman" charset="0"/>
            </a:endParaRPr>
          </a:p>
        </p:txBody>
      </p:sp>
    </p:spTree>
    <p:extLst>
      <p:ext uri="{BB962C8B-B14F-4D97-AF65-F5344CB8AC3E}">
        <p14:creationId xmlns:p14="http://schemas.microsoft.com/office/powerpoint/2010/main" val="309747819"/>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188774421"/>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All of the songs and this message from the sermon matched our class theme!  210620</a:t>
            </a:r>
          </a:p>
        </p:txBody>
      </p:sp>
    </p:spTree>
    <p:extLst>
      <p:ext uri="{BB962C8B-B14F-4D97-AF65-F5344CB8AC3E}">
        <p14:creationId xmlns:p14="http://schemas.microsoft.com/office/powerpoint/2010/main" val="565362465"/>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135715318"/>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5540307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6032931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Tomorrow (June 21) will be the longest day of this year</a:t>
            </a:r>
          </a:p>
        </p:txBody>
      </p:sp>
    </p:spTree>
    <p:extLst>
      <p:ext uri="{BB962C8B-B14F-4D97-AF65-F5344CB8AC3E}">
        <p14:creationId xmlns:p14="http://schemas.microsoft.com/office/powerpoint/2010/main" val="2255687686"/>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9615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PDE: “relatively intelligent man” – What does this mean?  I just don’t know by what criteria a person can make that claim about himself</a:t>
            </a:r>
          </a:p>
        </p:txBody>
      </p:sp>
    </p:spTree>
    <p:extLst>
      <p:ext uri="{BB962C8B-B14F-4D97-AF65-F5344CB8AC3E}">
        <p14:creationId xmlns:p14="http://schemas.microsoft.com/office/powerpoint/2010/main" val="1263612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1447508804"/>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“before the darkness overtakes you.”; Is that a reference to a specific future time or a reference to the fat that we will all encounter darkness if we do not seek the light.</a:t>
            </a:r>
          </a:p>
        </p:txBody>
      </p:sp>
    </p:spTree>
    <p:extLst>
      <p:ext uri="{BB962C8B-B14F-4D97-AF65-F5344CB8AC3E}">
        <p14:creationId xmlns:p14="http://schemas.microsoft.com/office/powerpoint/2010/main" val="2481540420"/>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930270717"/>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50250439"/>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All of the songs and this message from the sermon matched our class theme!  210620</a:t>
            </a:r>
          </a:p>
        </p:txBody>
      </p:sp>
    </p:spTree>
    <p:extLst>
      <p:ext uri="{BB962C8B-B14F-4D97-AF65-F5344CB8AC3E}">
        <p14:creationId xmlns:p14="http://schemas.microsoft.com/office/powerpoint/2010/main" val="1651173585"/>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Christ is the image of the invisible God; Col. 1:15-20</a:t>
            </a:r>
          </a:p>
        </p:txBody>
      </p:sp>
    </p:spTree>
    <p:extLst>
      <p:ext uri="{BB962C8B-B14F-4D97-AF65-F5344CB8AC3E}">
        <p14:creationId xmlns:p14="http://schemas.microsoft.com/office/powerpoint/2010/main" val="709539043"/>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033580326"/>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Saul/Paul was willing to change course – as opposed to those who deny the “</a:t>
            </a:r>
            <a:r>
              <a:rPr lang="en-US" dirty="0" err="1">
                <a:latin typeface="Times New Roman" charset="0"/>
              </a:rPr>
              <a:t>Covid</a:t>
            </a:r>
            <a:r>
              <a:rPr lang="en-US" dirty="0">
                <a:latin typeface="Times New Roman" charset="0"/>
              </a:rPr>
              <a:t>” issue</a:t>
            </a:r>
          </a:p>
        </p:txBody>
      </p:sp>
    </p:spTree>
    <p:extLst>
      <p:ext uri="{BB962C8B-B14F-4D97-AF65-F5344CB8AC3E}">
        <p14:creationId xmlns:p14="http://schemas.microsoft.com/office/powerpoint/2010/main" val="3638770623"/>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55916598"/>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Not sure if there is any connection to the concept of off-axis rejection</a:t>
            </a:r>
          </a:p>
        </p:txBody>
      </p:sp>
    </p:spTree>
    <p:extLst>
      <p:ext uri="{BB962C8B-B14F-4D97-AF65-F5344CB8AC3E}">
        <p14:creationId xmlns:p14="http://schemas.microsoft.com/office/powerpoint/2010/main" val="3110247414"/>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174005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1247280065"/>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822311976"/>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597971798"/>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cartoon and Beck quote are good</a:t>
            </a:r>
          </a:p>
        </p:txBody>
      </p:sp>
    </p:spTree>
    <p:extLst>
      <p:ext uri="{BB962C8B-B14F-4D97-AF65-F5344CB8AC3E}">
        <p14:creationId xmlns:p14="http://schemas.microsoft.com/office/powerpoint/2010/main" val="3488365010"/>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507711461"/>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133279750"/>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130856922"/>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HSL: couldn’t find the similar cartoon with the caption, “what does the poem mean?”</a:t>
            </a:r>
          </a:p>
          <a:p>
            <a:pPr eaLnBrk="1" hangingPunct="1"/>
            <a:r>
              <a:rPr lang="en-US" dirty="0">
                <a:latin typeface="Times New Roman" charset="0"/>
              </a:rPr>
              <a:t>PDE:  How amazing is our ability to perform pattern recognition; recognize a partial word or decipher a muddled message; vs. </a:t>
            </a:r>
            <a:r>
              <a:rPr lang="en-US" dirty="0" err="1">
                <a:latin typeface="Times New Roman" charset="0"/>
              </a:rPr>
              <a:t>Rohrshac</a:t>
            </a:r>
            <a:r>
              <a:rPr lang="en-US" dirty="0">
                <a:latin typeface="Times New Roman" charset="0"/>
              </a:rPr>
              <a:t> test, where </a:t>
            </a:r>
            <a:r>
              <a:rPr lang="en-US" dirty="0" err="1">
                <a:latin typeface="Times New Roman" charset="0"/>
              </a:rPr>
              <a:t>thare</a:t>
            </a:r>
            <a:r>
              <a:rPr lang="en-US" dirty="0">
                <a:latin typeface="Times New Roman" charset="0"/>
              </a:rPr>
              <a:t> may be no intrinsic meaning</a:t>
            </a:r>
          </a:p>
          <a:p>
            <a:pPr eaLnBrk="1" hangingPunct="1"/>
            <a:endParaRPr lang="en-US" dirty="0">
              <a:latin typeface="Times New Roman" charset="0"/>
            </a:endParaRPr>
          </a:p>
        </p:txBody>
      </p:sp>
    </p:spTree>
    <p:extLst>
      <p:ext uri="{BB962C8B-B14F-4D97-AF65-F5344CB8AC3E}">
        <p14:creationId xmlns:p14="http://schemas.microsoft.com/office/powerpoint/2010/main" val="148489182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743286766"/>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Mismatch between mind and body; we want to fly – but cannot; We want to move mountains – but cannot; Our minds are not inherently limited – our bodies are</a:t>
            </a:r>
          </a:p>
        </p:txBody>
      </p:sp>
    </p:spTree>
    <p:extLst>
      <p:ext uri="{BB962C8B-B14F-4D97-AF65-F5344CB8AC3E}">
        <p14:creationId xmlns:p14="http://schemas.microsoft.com/office/powerpoint/2010/main" val="558008486"/>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Comment on the appropriateness of the first line of Rick Warren’s quote.</a:t>
            </a:r>
          </a:p>
        </p:txBody>
      </p:sp>
    </p:spTree>
    <p:extLst>
      <p:ext uri="{BB962C8B-B14F-4D97-AF65-F5344CB8AC3E}">
        <p14:creationId xmlns:p14="http://schemas.microsoft.com/office/powerpoint/2010/main" val="3101282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1636688146"/>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83344483"/>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t>Explaining confusion about God and the Kingdom; like the noise floor of an FFT; a large peak which clearly shows the main point; I can lower the noise floor in certain areas, but never to zero; that his faith; crashing through the briars and vines with purpose because the ultimate goal (the cross) stands out and is so visible; I am drawn by the Goodness (the peak, the mountaintop); cutting down the weeds, but it is like a rain forest or jungle; these are insignificant compared to the goal</a:t>
            </a:r>
          </a:p>
          <a:p>
            <a:pPr eaLnBrk="1" hangingPunct="1"/>
            <a:endParaRPr lang="en-US" dirty="0">
              <a:latin typeface="Times New Roman" charset="0"/>
            </a:endParaRPr>
          </a:p>
        </p:txBody>
      </p:sp>
    </p:spTree>
    <p:extLst>
      <p:ext uri="{BB962C8B-B14F-4D97-AF65-F5344CB8AC3E}">
        <p14:creationId xmlns:p14="http://schemas.microsoft.com/office/powerpoint/2010/main" val="4281788797"/>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t>Explaining confusion about God and the Kingdom; like the noise floor of an FFT; a large peak which clearly shows the main point; I can lower the noise floor in certain areas, but never to zero; that his faith; crashing through the briars and vines with purpose because the ultimate goal (the cross) stands out and is so visible; I am drawn by the Goodness (the peak, the mountaintop); cutting down the weeds, but it is like a rain forest or jungle; these are insignificant compared to the goal</a:t>
            </a:r>
          </a:p>
          <a:p>
            <a:pPr eaLnBrk="1" hangingPunct="1"/>
            <a:endParaRPr lang="en-US" dirty="0">
              <a:latin typeface="Times New Roman" charset="0"/>
            </a:endParaRPr>
          </a:p>
        </p:txBody>
      </p:sp>
    </p:spTree>
    <p:extLst>
      <p:ext uri="{BB962C8B-B14F-4D97-AF65-F5344CB8AC3E}">
        <p14:creationId xmlns:p14="http://schemas.microsoft.com/office/powerpoint/2010/main" val="2468754600"/>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t>Explaining confusion about God and the Kingdom; like the noise floor of an FFT; a large peak which clearly shows the main point; I can lower the noise floor in certain areas, but never to zero; that his faith; crashing through the briars and vines with purpose because the ultimate goal (the cross) stands out and is so visible; I am drawn by the Goodness (the peak, the mountaintop); cutting down the weeds, but it is like a rain forest or jungle; these are insignificant compared to the goal</a:t>
            </a:r>
          </a:p>
          <a:p>
            <a:pPr eaLnBrk="1" hangingPunct="1"/>
            <a:endParaRPr lang="en-US" dirty="0">
              <a:latin typeface="Times New Roman" charset="0"/>
            </a:endParaRPr>
          </a:p>
        </p:txBody>
      </p:sp>
    </p:spTree>
    <p:extLst>
      <p:ext uri="{BB962C8B-B14F-4D97-AF65-F5344CB8AC3E}">
        <p14:creationId xmlns:p14="http://schemas.microsoft.com/office/powerpoint/2010/main" val="483491960"/>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98876567"/>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734798939"/>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94174629"/>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71107229"/>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Mon-</a:t>
            </a:r>
            <a:r>
              <a:rPr lang="en-US" dirty="0" err="1">
                <a:latin typeface="Times New Roman" charset="0"/>
              </a:rPr>
              <a:t>tane</a:t>
            </a:r>
            <a:endParaRPr lang="en-US" dirty="0">
              <a:latin typeface="Times New Roman" charset="0"/>
            </a:endParaRPr>
          </a:p>
        </p:txBody>
      </p:sp>
    </p:spTree>
    <p:extLst>
      <p:ext uri="{BB962C8B-B14F-4D97-AF65-F5344CB8AC3E}">
        <p14:creationId xmlns:p14="http://schemas.microsoft.com/office/powerpoint/2010/main" val="1254226308"/>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697641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3400992698"/>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978890497"/>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994803449"/>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211368717"/>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170684289"/>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972846088"/>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a:t>
            </a:r>
            <a:r>
              <a:rPr lang="en-US" baseline="0" dirty="0">
                <a:latin typeface="Times New Roman" charset="0"/>
              </a:rPr>
              <a:t> story: which way is north?</a:t>
            </a:r>
            <a:endParaRPr lang="en-US" dirty="0">
              <a:latin typeface="Times New Roman" charset="0"/>
            </a:endParaRPr>
          </a:p>
        </p:txBody>
      </p:sp>
    </p:spTree>
    <p:extLst>
      <p:ext uri="{BB962C8B-B14F-4D97-AF65-F5344CB8AC3E}">
        <p14:creationId xmlns:p14="http://schemas.microsoft.com/office/powerpoint/2010/main" val="1872127753"/>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671399293"/>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062017907"/>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a:t>
            </a:r>
            <a:r>
              <a:rPr lang="en-US" baseline="0" dirty="0">
                <a:latin typeface="Times New Roman" charset="0"/>
              </a:rPr>
              <a:t> story: which way is north?</a:t>
            </a:r>
            <a:endParaRPr lang="en-US" dirty="0">
              <a:latin typeface="Times New Roman" charset="0"/>
            </a:endParaRPr>
          </a:p>
        </p:txBody>
      </p:sp>
    </p:spTree>
    <p:extLst>
      <p:ext uri="{BB962C8B-B14F-4D97-AF65-F5344CB8AC3E}">
        <p14:creationId xmlns:p14="http://schemas.microsoft.com/office/powerpoint/2010/main" val="435964138"/>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a:t>
            </a:r>
            <a:r>
              <a:rPr lang="en-US" baseline="0" dirty="0">
                <a:latin typeface="Times New Roman" charset="0"/>
              </a:rPr>
              <a:t> story: which way is north?</a:t>
            </a:r>
            <a:endParaRPr lang="en-US" dirty="0">
              <a:latin typeface="Times New Roman" charset="0"/>
            </a:endParaRPr>
          </a:p>
        </p:txBody>
      </p:sp>
    </p:spTree>
    <p:extLst>
      <p:ext uri="{BB962C8B-B14F-4D97-AF65-F5344CB8AC3E}">
        <p14:creationId xmlns:p14="http://schemas.microsoft.com/office/powerpoint/2010/main" val="3692059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a:solidFill>
            <a:srgbClr val="FFFFFF"/>
          </a:solidFill>
          <a:ln/>
        </p:spPr>
      </p:sp>
      <p:sp>
        <p:nvSpPr>
          <p:cNvPr id="18434" name="Rectangle 2"/>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8100" eaLnBrk="1" hangingPunct="1">
              <a:spcBef>
                <a:spcPts val="450"/>
              </a:spcBef>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endParaRPr lang="en-US" dirty="0">
              <a:solidFill>
                <a:srgbClr val="000000"/>
              </a:solidFill>
              <a:latin typeface="Times New Roman" charset="0"/>
              <a:cs typeface="Times New Roman" charset="0"/>
              <a:sym typeface="Times New Roman" charset="0"/>
            </a:endParaRPr>
          </a:p>
        </p:txBody>
      </p:sp>
    </p:spTree>
    <p:extLst>
      <p:ext uri="{BB962C8B-B14F-4D97-AF65-F5344CB8AC3E}">
        <p14:creationId xmlns:p14="http://schemas.microsoft.com/office/powerpoint/2010/main" val="170565784"/>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041929344"/>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000185641"/>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322018654"/>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959097747"/>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George Halas was the (successful) coach of the Cleveland Browns</a:t>
            </a:r>
          </a:p>
        </p:txBody>
      </p:sp>
    </p:spTree>
    <p:extLst>
      <p:ext uri="{BB962C8B-B14F-4D97-AF65-F5344CB8AC3E}">
        <p14:creationId xmlns:p14="http://schemas.microsoft.com/office/powerpoint/2010/main" val="392874323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the passage “For we are the temple of the living God” is often used for a much different purpose</a:t>
            </a:r>
          </a:p>
        </p:txBody>
      </p:sp>
    </p:spTree>
    <p:extLst>
      <p:ext uri="{BB962C8B-B14F-4D97-AF65-F5344CB8AC3E}">
        <p14:creationId xmlns:p14="http://schemas.microsoft.com/office/powerpoint/2010/main" val="3877072825"/>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Ray: example: Man with ALS who devoted the rest of his live to help others with ALS</a:t>
            </a:r>
          </a:p>
          <a:p>
            <a:pPr eaLnBrk="1" hangingPunct="1"/>
            <a:r>
              <a:rPr lang="en-US" dirty="0">
                <a:latin typeface="Times New Roman" charset="0"/>
              </a:rPr>
              <a:t>Tom: education example: why do I have to take this course?</a:t>
            </a:r>
          </a:p>
        </p:txBody>
      </p:sp>
    </p:spTree>
    <p:extLst>
      <p:ext uri="{BB962C8B-B14F-4D97-AF65-F5344CB8AC3E}">
        <p14:creationId xmlns:p14="http://schemas.microsoft.com/office/powerpoint/2010/main" val="1054014388"/>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Ray: example: Man with ALS who devoted the rest of his live to help others with ALS</a:t>
            </a:r>
          </a:p>
          <a:p>
            <a:pPr eaLnBrk="1" hangingPunct="1"/>
            <a:r>
              <a:rPr lang="en-US" dirty="0">
                <a:latin typeface="Times New Roman" charset="0"/>
              </a:rPr>
              <a:t>Tom: education example: why do I have to take this course?</a:t>
            </a:r>
          </a:p>
        </p:txBody>
      </p:sp>
    </p:spTree>
    <p:extLst>
      <p:ext uri="{BB962C8B-B14F-4D97-AF65-F5344CB8AC3E}">
        <p14:creationId xmlns:p14="http://schemas.microsoft.com/office/powerpoint/2010/main" val="1593162797"/>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11417873"/>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07817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257992074"/>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564016448"/>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20838209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995362683"/>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Discussed Lincoln’s use of “T-mails”</a:t>
            </a:r>
          </a:p>
        </p:txBody>
      </p:sp>
    </p:spTree>
    <p:extLst>
      <p:ext uri="{BB962C8B-B14F-4D97-AF65-F5344CB8AC3E}">
        <p14:creationId xmlns:p14="http://schemas.microsoft.com/office/powerpoint/2010/main" val="2726327493"/>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Ray: similar to us as we get older; we have to change our path</a:t>
            </a:r>
          </a:p>
          <a:p>
            <a:pPr eaLnBrk="1" hangingPunct="1"/>
            <a:r>
              <a:rPr lang="en-US" dirty="0">
                <a:latin typeface="Times New Roman" charset="0"/>
              </a:rPr>
              <a:t>PDE: our bodies replenish the earth; </a:t>
            </a:r>
          </a:p>
          <a:p>
            <a:pPr eaLnBrk="1" hangingPunct="1"/>
            <a:r>
              <a:rPr lang="en-US" dirty="0">
                <a:latin typeface="Times New Roman" charset="0"/>
              </a:rPr>
              <a:t>HSL: talked about not taking dropped limbs to the street but letting them compost by the side of the yard; my neighbors probably hate it</a:t>
            </a:r>
          </a:p>
          <a:p>
            <a:pPr eaLnBrk="1" hangingPunct="1"/>
            <a:endParaRPr lang="en-US" dirty="0">
              <a:latin typeface="Times New Roman" charset="0"/>
            </a:endParaRPr>
          </a:p>
        </p:txBody>
      </p:sp>
    </p:spTree>
    <p:extLst>
      <p:ext uri="{BB962C8B-B14F-4D97-AF65-F5344CB8AC3E}">
        <p14:creationId xmlns:p14="http://schemas.microsoft.com/office/powerpoint/2010/main" val="2150964229"/>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709151672"/>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204382602"/>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711501115"/>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568071778"/>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420566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algn="l">
              <a:tabLst>
                <a:tab pos="446088" algn="l"/>
                <a:tab pos="906463" algn="l"/>
                <a:tab pos="1366838" algn="l"/>
                <a:tab pos="1827213" algn="l"/>
                <a:tab pos="2273300" algn="l"/>
              </a:tabLst>
            </a:pPr>
            <a:r>
              <a:rPr lang="en-US" sz="1200" dirty="0">
                <a:solidFill>
                  <a:srgbClr val="002060"/>
                </a:solidFill>
                <a:cs typeface="Arial" charset="0"/>
              </a:rPr>
              <a:t>Recent “P” Lessons: Parables, Parallels, Presence</a:t>
            </a:r>
          </a:p>
          <a:p>
            <a:pPr eaLnBrk="1" hangingPunct="1"/>
            <a:endParaRPr lang="en-US" dirty="0">
              <a:latin typeface="Times New Roman" charset="0"/>
            </a:endParaRPr>
          </a:p>
        </p:txBody>
      </p:sp>
    </p:spTree>
    <p:extLst>
      <p:ext uri="{BB962C8B-B14F-4D97-AF65-F5344CB8AC3E}">
        <p14:creationId xmlns:p14="http://schemas.microsoft.com/office/powerpoint/2010/main" val="534067192"/>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419078955"/>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598980059"/>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note about vector definition: direction and amplitude</a:t>
            </a:r>
          </a:p>
        </p:txBody>
      </p:sp>
    </p:spTree>
    <p:extLst>
      <p:ext uri="{BB962C8B-B14F-4D97-AF65-F5344CB8AC3E}">
        <p14:creationId xmlns:p14="http://schemas.microsoft.com/office/powerpoint/2010/main" val="2362819526"/>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891654891"/>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934849326"/>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9855614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525920745"/>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31384354"/>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190463808"/>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500512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algn="l">
              <a:tabLst>
                <a:tab pos="446088" algn="l"/>
                <a:tab pos="906463" algn="l"/>
                <a:tab pos="1366838" algn="l"/>
                <a:tab pos="1827213" algn="l"/>
                <a:tab pos="2273300" algn="l"/>
              </a:tabLst>
            </a:pPr>
            <a:r>
              <a:rPr lang="en-US" sz="1200" dirty="0">
                <a:solidFill>
                  <a:srgbClr val="002060"/>
                </a:solidFill>
                <a:cs typeface="Arial" charset="0"/>
              </a:rPr>
              <a:t>Recent “P” Lessons: Parables, Parallels, Presence</a:t>
            </a:r>
          </a:p>
          <a:p>
            <a:pPr eaLnBrk="1" hangingPunct="1"/>
            <a:endParaRPr lang="en-US" dirty="0">
              <a:latin typeface="Times New Roman" charset="0"/>
            </a:endParaRPr>
          </a:p>
        </p:txBody>
      </p:sp>
    </p:spTree>
    <p:extLst>
      <p:ext uri="{BB962C8B-B14F-4D97-AF65-F5344CB8AC3E}">
        <p14:creationId xmlns:p14="http://schemas.microsoft.com/office/powerpoint/2010/main" val="3820141355"/>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121838347"/>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889679337"/>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33986927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643794981"/>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978511661"/>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762533967"/>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338829870"/>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40761398"/>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46360453"/>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867975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2166605733"/>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698528633"/>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59827862"/>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198789636"/>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897725399"/>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And perhaps keeps us from a mid-life (or any-life) crisis.</a:t>
            </a:r>
          </a:p>
        </p:txBody>
      </p:sp>
    </p:spTree>
    <p:extLst>
      <p:ext uri="{BB962C8B-B14F-4D97-AF65-F5344CB8AC3E}">
        <p14:creationId xmlns:p14="http://schemas.microsoft.com/office/powerpoint/2010/main" val="4221983118"/>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258697892"/>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726660759"/>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14357119"/>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533199186"/>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210145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Tree falling on greenhouse; Good news (did not hit the house); good news (did not hit in winter while plants were inside); bad news (hit the greenhouse dead center)</a:t>
            </a:r>
          </a:p>
        </p:txBody>
      </p:sp>
    </p:spTree>
    <p:extLst>
      <p:ext uri="{BB962C8B-B14F-4D97-AF65-F5344CB8AC3E}">
        <p14:creationId xmlns:p14="http://schemas.microsoft.com/office/powerpoint/2010/main" val="350543004"/>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912988983"/>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dirty="0">
                <a:solidFill>
                  <a:schemeClr val="tx1"/>
                </a:solidFill>
              </a:rPr>
              <a:t>I owe much of my encouragement to Lynwood Mathis.</a:t>
            </a:r>
            <a:endParaRPr lang="en-US" dirty="0">
              <a:latin typeface="Times New Roman" charset="0"/>
            </a:endParaRPr>
          </a:p>
        </p:txBody>
      </p:sp>
    </p:spTree>
    <p:extLst>
      <p:ext uri="{BB962C8B-B14F-4D97-AF65-F5344CB8AC3E}">
        <p14:creationId xmlns:p14="http://schemas.microsoft.com/office/powerpoint/2010/main" val="3852486080"/>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dirty="0">
                <a:solidFill>
                  <a:schemeClr val="tx1"/>
                </a:solidFill>
              </a:rPr>
              <a:t>I owe much of my encouragement to Lynwood Mathis.</a:t>
            </a:r>
            <a:endParaRPr lang="en-US" dirty="0">
              <a:latin typeface="Times New Roman" charset="0"/>
            </a:endParaRPr>
          </a:p>
        </p:txBody>
      </p:sp>
    </p:spTree>
    <p:extLst>
      <p:ext uri="{BB962C8B-B14F-4D97-AF65-F5344CB8AC3E}">
        <p14:creationId xmlns:p14="http://schemas.microsoft.com/office/powerpoint/2010/main" val="3392662999"/>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dirty="0">
                <a:solidFill>
                  <a:schemeClr val="tx1"/>
                </a:solidFill>
              </a:rPr>
              <a:t>I owe much of my encouragement to Lynwood Mathis.</a:t>
            </a:r>
            <a:endParaRPr lang="en-US" dirty="0">
              <a:latin typeface="Times New Roman" charset="0"/>
            </a:endParaRPr>
          </a:p>
        </p:txBody>
      </p:sp>
    </p:spTree>
    <p:extLst>
      <p:ext uri="{BB962C8B-B14F-4D97-AF65-F5344CB8AC3E}">
        <p14:creationId xmlns:p14="http://schemas.microsoft.com/office/powerpoint/2010/main" val="3461341740"/>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033918638"/>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813547918"/>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94276704"/>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314550948"/>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Connect to relationships later</a:t>
            </a:r>
          </a:p>
        </p:txBody>
      </p:sp>
    </p:spTree>
    <p:extLst>
      <p:ext uri="{BB962C8B-B14F-4D97-AF65-F5344CB8AC3E}">
        <p14:creationId xmlns:p14="http://schemas.microsoft.com/office/powerpoint/2010/main" val="981430986"/>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Connect to relationships later</a:t>
            </a:r>
          </a:p>
        </p:txBody>
      </p:sp>
    </p:spTree>
    <p:extLst>
      <p:ext uri="{BB962C8B-B14F-4D97-AF65-F5344CB8AC3E}">
        <p14:creationId xmlns:p14="http://schemas.microsoft.com/office/powerpoint/2010/main" val="1818738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Reference to the idea of pursuing and understanding our talents</a:t>
            </a:r>
          </a:p>
        </p:txBody>
      </p:sp>
    </p:spTree>
    <p:extLst>
      <p:ext uri="{BB962C8B-B14F-4D97-AF65-F5344CB8AC3E}">
        <p14:creationId xmlns:p14="http://schemas.microsoft.com/office/powerpoint/2010/main" val="3804989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6148293"/>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424096140"/>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Connect to relationships later</a:t>
            </a:r>
          </a:p>
        </p:txBody>
      </p:sp>
    </p:spTree>
    <p:extLst>
      <p:ext uri="{BB962C8B-B14F-4D97-AF65-F5344CB8AC3E}">
        <p14:creationId xmlns:p14="http://schemas.microsoft.com/office/powerpoint/2010/main" val="1525668377"/>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152272136"/>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Connect to relationships later</a:t>
            </a:r>
          </a:p>
        </p:txBody>
      </p:sp>
    </p:spTree>
    <p:extLst>
      <p:ext uri="{BB962C8B-B14F-4D97-AF65-F5344CB8AC3E}">
        <p14:creationId xmlns:p14="http://schemas.microsoft.com/office/powerpoint/2010/main" val="316030580"/>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Connect to relationships later</a:t>
            </a:r>
          </a:p>
        </p:txBody>
      </p:sp>
    </p:spTree>
    <p:extLst>
      <p:ext uri="{BB962C8B-B14F-4D97-AF65-F5344CB8AC3E}">
        <p14:creationId xmlns:p14="http://schemas.microsoft.com/office/powerpoint/2010/main" val="3263943032"/>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899091586"/>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Connect to relationships later</a:t>
            </a:r>
          </a:p>
        </p:txBody>
      </p:sp>
    </p:spTree>
    <p:extLst>
      <p:ext uri="{BB962C8B-B14F-4D97-AF65-F5344CB8AC3E}">
        <p14:creationId xmlns:p14="http://schemas.microsoft.com/office/powerpoint/2010/main" val="3360281875"/>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Connect to relationships later</a:t>
            </a:r>
          </a:p>
        </p:txBody>
      </p:sp>
    </p:spTree>
    <p:extLst>
      <p:ext uri="{BB962C8B-B14F-4D97-AF65-F5344CB8AC3E}">
        <p14:creationId xmlns:p14="http://schemas.microsoft.com/office/powerpoint/2010/main" val="887847867"/>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Connect to relationships later</a:t>
            </a:r>
          </a:p>
        </p:txBody>
      </p:sp>
    </p:spTree>
    <p:extLst>
      <p:ext uri="{BB962C8B-B14F-4D97-AF65-F5344CB8AC3E}">
        <p14:creationId xmlns:p14="http://schemas.microsoft.com/office/powerpoint/2010/main" val="926646977"/>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Connect to relationships later</a:t>
            </a:r>
          </a:p>
        </p:txBody>
      </p:sp>
    </p:spTree>
    <p:extLst>
      <p:ext uri="{BB962C8B-B14F-4D97-AF65-F5344CB8AC3E}">
        <p14:creationId xmlns:p14="http://schemas.microsoft.com/office/powerpoint/2010/main" val="2021332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easy: is this a relative term?  Persecution may be considered easy considering the worth of the glory we will share in heaven</a:t>
            </a:r>
          </a:p>
        </p:txBody>
      </p:sp>
    </p:spTree>
    <p:extLst>
      <p:ext uri="{BB962C8B-B14F-4D97-AF65-F5344CB8AC3E}">
        <p14:creationId xmlns:p14="http://schemas.microsoft.com/office/powerpoint/2010/main" val="1163163186"/>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Connect to relationships later</a:t>
            </a:r>
          </a:p>
        </p:txBody>
      </p:sp>
    </p:spTree>
    <p:extLst>
      <p:ext uri="{BB962C8B-B14F-4D97-AF65-F5344CB8AC3E}">
        <p14:creationId xmlns:p14="http://schemas.microsoft.com/office/powerpoint/2010/main" val="1937528370"/>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482674644"/>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942048144"/>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576953097"/>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512947696"/>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329435312"/>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36254300"/>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965251048"/>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Churchill’s quote: this is not the same as the definition of insanity (doing the same thing over and over and expecting a different result).</a:t>
            </a:r>
          </a:p>
        </p:txBody>
      </p:sp>
    </p:spTree>
    <p:extLst>
      <p:ext uri="{BB962C8B-B14F-4D97-AF65-F5344CB8AC3E}">
        <p14:creationId xmlns:p14="http://schemas.microsoft.com/office/powerpoint/2010/main" val="1627194846"/>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530265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286815622"/>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817287609"/>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Jacob’s story is a little off-line, as he actually used subterfuge to “steal” the blessing from Esau</a:t>
            </a:r>
          </a:p>
          <a:p>
            <a:pPr eaLnBrk="1" hangingPunct="1"/>
            <a:r>
              <a:rPr lang="en-US" dirty="0">
                <a:latin typeface="Times New Roman" charset="0"/>
              </a:rPr>
              <a:t>PDE: Good!</a:t>
            </a:r>
            <a:br>
              <a:rPr lang="en-US" dirty="0">
                <a:latin typeface="Times New Roman" charset="0"/>
              </a:rPr>
            </a:br>
            <a:r>
              <a:rPr lang="en-US" dirty="0">
                <a:latin typeface="Times New Roman" charset="0"/>
              </a:rPr>
              <a:t>HSL: look at the cases where the phrase “successful in everything” or “whatever”; gave them a star</a:t>
            </a:r>
          </a:p>
        </p:txBody>
      </p:sp>
    </p:spTree>
    <p:extLst>
      <p:ext uri="{BB962C8B-B14F-4D97-AF65-F5344CB8AC3E}">
        <p14:creationId xmlns:p14="http://schemas.microsoft.com/office/powerpoint/2010/main" val="4141727091"/>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Is it success when a believer is killed in battle and goes on to be with God?  The key question is how we define success!</a:t>
            </a:r>
          </a:p>
        </p:txBody>
      </p:sp>
    </p:spTree>
    <p:extLst>
      <p:ext uri="{BB962C8B-B14F-4D97-AF65-F5344CB8AC3E}">
        <p14:creationId xmlns:p14="http://schemas.microsoft.com/office/powerpoint/2010/main" val="3030507142"/>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669640702"/>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860510889"/>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904451257"/>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349796395"/>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644947754"/>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004401852"/>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1739043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Morris: Many people serve significantly in a quiet mode</a:t>
            </a:r>
          </a:p>
        </p:txBody>
      </p:sp>
    </p:spTree>
    <p:extLst>
      <p:ext uri="{BB962C8B-B14F-4D97-AF65-F5344CB8AC3E}">
        <p14:creationId xmlns:p14="http://schemas.microsoft.com/office/powerpoint/2010/main" val="573968007"/>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08630606"/>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79833592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239953070"/>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41849360"/>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606433727"/>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827535"/>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We must not treat laws as our gods; told the “cutting the edge off of the ham” story to show an example of not knowing the real reason for following a procedure or rule</a:t>
            </a:r>
          </a:p>
        </p:txBody>
      </p:sp>
    </p:spTree>
    <p:extLst>
      <p:ext uri="{BB962C8B-B14F-4D97-AF65-F5344CB8AC3E}">
        <p14:creationId xmlns:p14="http://schemas.microsoft.com/office/powerpoint/2010/main" val="1311724018"/>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Rot="1" noChangeAspect="1" noChangeArrowheads="1" noTextEdit="1"/>
          </p:cNvSpPr>
          <p:nvPr>
            <p:ph type="sldImg"/>
          </p:nvPr>
        </p:nvSpPr>
        <p:spPr>
          <a:solidFill>
            <a:srgbClr val="FFFFFF"/>
          </a:solidFill>
          <a:ln/>
        </p:spPr>
      </p:sp>
      <p:sp>
        <p:nvSpPr>
          <p:cNvPr id="2682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918478934"/>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Rot="1" noChangeAspect="1" noChangeArrowheads="1" noTextEdit="1"/>
          </p:cNvSpPr>
          <p:nvPr>
            <p:ph type="sldImg"/>
          </p:nvPr>
        </p:nvSpPr>
        <p:spPr>
          <a:solidFill>
            <a:srgbClr val="FFFFFF"/>
          </a:solidFill>
          <a:ln/>
        </p:spPr>
      </p:sp>
      <p:sp>
        <p:nvSpPr>
          <p:cNvPr id="2682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522024525"/>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Alan </a:t>
            </a:r>
            <a:r>
              <a:rPr lang="en-US" dirty="0" err="1">
                <a:latin typeface="Times New Roman" charset="0"/>
              </a:rPr>
              <a:t>Mulally</a:t>
            </a:r>
            <a:r>
              <a:rPr lang="en-US" dirty="0">
                <a:latin typeface="Times New Roman" charset="0"/>
              </a:rPr>
              <a:t>, Boeing CEO?</a:t>
            </a:r>
          </a:p>
        </p:txBody>
      </p:sp>
    </p:spTree>
    <p:extLst>
      <p:ext uri="{BB962C8B-B14F-4D97-AF65-F5344CB8AC3E}">
        <p14:creationId xmlns:p14="http://schemas.microsoft.com/office/powerpoint/2010/main" val="1671758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Morris: Many people serve significantly in a quiet mode</a:t>
            </a:r>
          </a:p>
        </p:txBody>
      </p:sp>
    </p:spTree>
    <p:extLst>
      <p:ext uri="{BB962C8B-B14F-4D97-AF65-F5344CB8AC3E}">
        <p14:creationId xmlns:p14="http://schemas.microsoft.com/office/powerpoint/2010/main" val="1579239660"/>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080019462"/>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886107122"/>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078187707"/>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222659619"/>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Emphasize that we do not know everything – so we must be gentle in our approach to others about our view of the “Truth”</a:t>
            </a:r>
          </a:p>
          <a:p>
            <a:pPr eaLnBrk="1" hangingPunct="1"/>
            <a:r>
              <a:rPr lang="en-US" dirty="0">
                <a:latin typeface="Times New Roman" charset="0"/>
              </a:rPr>
              <a:t>PDE: How many diverse problems and vulnerabilities are tied to this concept of our thinking we know more than we know; Satan feeds our ego that way</a:t>
            </a:r>
          </a:p>
        </p:txBody>
      </p:sp>
    </p:spTree>
    <p:extLst>
      <p:ext uri="{BB962C8B-B14F-4D97-AF65-F5344CB8AC3E}">
        <p14:creationId xmlns:p14="http://schemas.microsoft.com/office/powerpoint/2010/main" val="981500383"/>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HSL: what a strong statement about Barnabas and his contribution, not just to Paul, but to so many!</a:t>
            </a:r>
          </a:p>
        </p:txBody>
      </p:sp>
    </p:spTree>
    <p:extLst>
      <p:ext uri="{BB962C8B-B14F-4D97-AF65-F5344CB8AC3E}">
        <p14:creationId xmlns:p14="http://schemas.microsoft.com/office/powerpoint/2010/main" val="1337979819"/>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239363350"/>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109966735"/>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64716338"/>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HSL: relationships – similar to the Trinity</a:t>
            </a:r>
          </a:p>
        </p:txBody>
      </p:sp>
    </p:spTree>
    <p:extLst>
      <p:ext uri="{BB962C8B-B14F-4D97-AF65-F5344CB8AC3E}">
        <p14:creationId xmlns:p14="http://schemas.microsoft.com/office/powerpoint/2010/main" val="3657637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803889324"/>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81389619"/>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58786854"/>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708769425"/>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Steve: Paul had feelings of guilt for those he had killed or caused to be killed; “chief of sinners”</a:t>
            </a:r>
          </a:p>
          <a:p>
            <a:pPr eaLnBrk="1" hangingPunct="1"/>
            <a:r>
              <a:rPr lang="en-US" dirty="0">
                <a:latin typeface="Times New Roman" charset="0"/>
              </a:rPr>
              <a:t>Ray: Recovery – getting beyond that and moving forward</a:t>
            </a:r>
          </a:p>
        </p:txBody>
      </p:sp>
    </p:spTree>
    <p:extLst>
      <p:ext uri="{BB962C8B-B14F-4D97-AF65-F5344CB8AC3E}">
        <p14:creationId xmlns:p14="http://schemas.microsoft.com/office/powerpoint/2010/main" val="4052891514"/>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557046826"/>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95363567"/>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606884970"/>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737177803"/>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26501840"/>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Being a blessing means that we have an interaction with people; it does not occur because our shadow passes over people</a:t>
            </a:r>
          </a:p>
        </p:txBody>
      </p:sp>
    </p:spTree>
    <p:extLst>
      <p:ext uri="{BB962C8B-B14F-4D97-AF65-F5344CB8AC3E}">
        <p14:creationId xmlns:p14="http://schemas.microsoft.com/office/powerpoint/2010/main" val="10652602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enduring purpose</a:t>
            </a:r>
          </a:p>
        </p:txBody>
      </p:sp>
    </p:spTree>
    <p:extLst>
      <p:ext uri="{BB962C8B-B14F-4D97-AF65-F5344CB8AC3E}">
        <p14:creationId xmlns:p14="http://schemas.microsoft.com/office/powerpoint/2010/main" val="568817018"/>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433815073"/>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225305642"/>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59723748"/>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269038614"/>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990783966"/>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49920144"/>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2985185"/>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Braille was blinded at age 3 in one eye due to an accident; he ultimately became totally blind</a:t>
            </a:r>
          </a:p>
        </p:txBody>
      </p:sp>
    </p:spTree>
    <p:extLst>
      <p:ext uri="{BB962C8B-B14F-4D97-AF65-F5344CB8AC3E}">
        <p14:creationId xmlns:p14="http://schemas.microsoft.com/office/powerpoint/2010/main" val="354624566"/>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190460240"/>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003283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663709382"/>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Southern saying: “Be present wherever your feet are!”</a:t>
            </a:r>
          </a:p>
          <a:p>
            <a:pPr eaLnBrk="1" hangingPunct="1"/>
            <a:endParaRPr lang="en-US" dirty="0">
              <a:latin typeface="Times New Roman" charset="0"/>
            </a:endParaRPr>
          </a:p>
        </p:txBody>
      </p:sp>
    </p:spTree>
    <p:extLst>
      <p:ext uri="{BB962C8B-B14F-4D97-AF65-F5344CB8AC3E}">
        <p14:creationId xmlns:p14="http://schemas.microsoft.com/office/powerpoint/2010/main" val="386132201"/>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337046446"/>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799237179"/>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Amen to Moody quote</a:t>
            </a:r>
          </a:p>
        </p:txBody>
      </p:sp>
    </p:spTree>
    <p:extLst>
      <p:ext uri="{BB962C8B-B14F-4D97-AF65-F5344CB8AC3E}">
        <p14:creationId xmlns:p14="http://schemas.microsoft.com/office/powerpoint/2010/main" val="2893011329"/>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Great!</a:t>
            </a:r>
          </a:p>
          <a:p>
            <a:pPr eaLnBrk="1" hangingPunct="1"/>
            <a:r>
              <a:rPr lang="en-US" dirty="0">
                <a:latin typeface="Times New Roman" charset="0"/>
              </a:rPr>
              <a:t>Ray spoke of kids who had not committed to Christ because they wanted to have “fun” for a while; HSL: commitment to Christ enhances our joy</a:t>
            </a:r>
          </a:p>
          <a:p>
            <a:pPr eaLnBrk="1" hangingPunct="1"/>
            <a:r>
              <a:rPr lang="en-US" dirty="0">
                <a:latin typeface="Times New Roman" charset="0"/>
              </a:rPr>
              <a:t>Morris: there are multiple purposes that fall within the overall purpose God has for us (be with him, and be inspired to serve others)</a:t>
            </a:r>
          </a:p>
          <a:p>
            <a:pPr eaLnBrk="1" hangingPunct="1"/>
            <a:r>
              <a:rPr lang="en-US" dirty="0">
                <a:latin typeface="Times New Roman" charset="0"/>
              </a:rPr>
              <a:t>Blanca: from a small child she wanted to help with a prison ministry</a:t>
            </a:r>
          </a:p>
          <a:p>
            <a:pPr eaLnBrk="1" hangingPunct="1"/>
            <a:r>
              <a:rPr lang="en-US" dirty="0">
                <a:latin typeface="Times New Roman" charset="0"/>
              </a:rPr>
              <a:t>HSL: the “what do I do now” may apply to us as we retire, also, if we do not have a full-time purpose</a:t>
            </a:r>
          </a:p>
          <a:p>
            <a:pPr eaLnBrk="1" hangingPunct="1"/>
            <a:endParaRPr lang="en-US" dirty="0">
              <a:latin typeface="Times New Roman" charset="0"/>
            </a:endParaRPr>
          </a:p>
        </p:txBody>
      </p:sp>
    </p:spTree>
    <p:extLst>
      <p:ext uri="{BB962C8B-B14F-4D97-AF65-F5344CB8AC3E}">
        <p14:creationId xmlns:p14="http://schemas.microsoft.com/office/powerpoint/2010/main" val="3185918374"/>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38908457"/>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”all events are blessings given to us to learn from” – even our mistakes!  They certainly can be learned from!</a:t>
            </a:r>
          </a:p>
          <a:p>
            <a:pPr eaLnBrk="1" hangingPunct="1"/>
            <a:r>
              <a:rPr lang="en-US" dirty="0">
                <a:latin typeface="Times New Roman" charset="0"/>
              </a:rPr>
              <a:t>HSL: think of this also with the attitudes of Daniel and his three friends</a:t>
            </a:r>
          </a:p>
        </p:txBody>
      </p:sp>
    </p:spTree>
    <p:extLst>
      <p:ext uri="{BB962C8B-B14F-4D97-AF65-F5344CB8AC3E}">
        <p14:creationId xmlns:p14="http://schemas.microsoft.com/office/powerpoint/2010/main" val="2676687317"/>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387155063"/>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863447698"/>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working with power for micro-homes at Green St. Church of Christ</a:t>
            </a:r>
          </a:p>
        </p:txBody>
      </p:sp>
    </p:spTree>
    <p:extLst>
      <p:ext uri="{BB962C8B-B14F-4D97-AF65-F5344CB8AC3E}">
        <p14:creationId xmlns:p14="http://schemas.microsoft.com/office/powerpoint/2010/main" val="1357451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Think about the purpose of the emerging Confederacy within the Union – shifting from being part of the Union to becoming separate (similar with the revolution against Great Britain); This is not unlike a Christian coming to separate his/her self from the world</a:t>
            </a:r>
          </a:p>
        </p:txBody>
      </p:sp>
    </p:spTree>
    <p:extLst>
      <p:ext uri="{BB962C8B-B14F-4D97-AF65-F5344CB8AC3E}">
        <p14:creationId xmlns:p14="http://schemas.microsoft.com/office/powerpoint/2010/main" val="441247443"/>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582747051"/>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83711894"/>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328045324"/>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Think of Ps 139:  as God ‘knit us together’ in our mother’s womb</a:t>
            </a:r>
          </a:p>
          <a:p>
            <a:pPr eaLnBrk="1" hangingPunct="1"/>
            <a:r>
              <a:rPr lang="en-US" dirty="0">
                <a:latin typeface="Times New Roman" charset="0"/>
              </a:rPr>
              <a:t>HSL: some followers worked at higher, even political levels as well</a:t>
            </a:r>
          </a:p>
        </p:txBody>
      </p:sp>
    </p:spTree>
    <p:extLst>
      <p:ext uri="{BB962C8B-B14F-4D97-AF65-F5344CB8AC3E}">
        <p14:creationId xmlns:p14="http://schemas.microsoft.com/office/powerpoint/2010/main" val="3818299089"/>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HSL: note that Matthew, as a tax collector, was despised by all, but he left it all when Jesus beckoned, and apparently the other disciples had no problem with him</a:t>
            </a:r>
          </a:p>
          <a:p>
            <a:pPr eaLnBrk="1" hangingPunct="1"/>
            <a:endParaRPr lang="en-US" dirty="0">
              <a:latin typeface="Times New Roman" charset="0"/>
            </a:endParaRPr>
          </a:p>
        </p:txBody>
      </p:sp>
    </p:spTree>
    <p:extLst>
      <p:ext uri="{BB962C8B-B14F-4D97-AF65-F5344CB8AC3E}">
        <p14:creationId xmlns:p14="http://schemas.microsoft.com/office/powerpoint/2010/main" val="639957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49892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Reference to the idea of pursuing and understanding our talents</a:t>
            </a:r>
          </a:p>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PDE: Think of having to map at the end of life where all of our blessings went; pie chart for self, others, the Kingdom; like Big Data Mining</a:t>
            </a:r>
          </a:p>
        </p:txBody>
      </p:sp>
    </p:spTree>
    <p:extLst>
      <p:ext uri="{BB962C8B-B14F-4D97-AF65-F5344CB8AC3E}">
        <p14:creationId xmlns:p14="http://schemas.microsoft.com/office/powerpoint/2010/main" val="13317289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3413549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8427903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Was David, in his own way, trying to shift the focus of these mighty men away from serving him and toward serving God?</a:t>
            </a:r>
          </a:p>
          <a:p>
            <a:pPr eaLnBrk="1" hangingPunct="1"/>
            <a:r>
              <a:rPr lang="en-US" dirty="0">
                <a:latin typeface="Times New Roman" charset="0"/>
              </a:rPr>
              <a:t>Judy:  “I’ll bet they did not take him any more…”</a:t>
            </a:r>
          </a:p>
          <a:p>
            <a:pPr eaLnBrk="1" hangingPunct="1"/>
            <a:r>
              <a:rPr lang="en-US" dirty="0">
                <a:latin typeface="Times New Roman" charset="0"/>
              </a:rPr>
              <a:t>HSL: Philistines’ perspective: crazy Israelis!  All that for a drink of water!</a:t>
            </a:r>
          </a:p>
          <a:p>
            <a:pPr eaLnBrk="1" hangingPunct="1"/>
            <a:r>
              <a:rPr lang="en-US" dirty="0">
                <a:latin typeface="Times New Roman" charset="0"/>
              </a:rPr>
              <a:t>HSL: David did not ask this of them, and they did not ask permission, as they knew that he would say no</a:t>
            </a:r>
          </a:p>
          <a:p>
            <a:pPr eaLnBrk="1" hangingPunct="1"/>
            <a:endParaRPr lang="en-US" dirty="0">
              <a:latin typeface="Times New Roman" charset="0"/>
            </a:endParaRPr>
          </a:p>
        </p:txBody>
      </p:sp>
    </p:spTree>
    <p:extLst>
      <p:ext uri="{BB962C8B-B14F-4D97-AF65-F5344CB8AC3E}">
        <p14:creationId xmlns:p14="http://schemas.microsoft.com/office/powerpoint/2010/main" val="99342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7084245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It is interesting to think of mapping these into the first and second greatest commandments</a:t>
            </a:r>
          </a:p>
        </p:txBody>
      </p:sp>
    </p:spTree>
    <p:extLst>
      <p:ext uri="{BB962C8B-B14F-4D97-AF65-F5344CB8AC3E}">
        <p14:creationId xmlns:p14="http://schemas.microsoft.com/office/powerpoint/2010/main" val="17968537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RQ: Abel was the first person persecuted for doing good</a:t>
            </a:r>
          </a:p>
        </p:txBody>
      </p:sp>
    </p:spTree>
    <p:extLst>
      <p:ext uri="{BB962C8B-B14F-4D97-AF65-F5344CB8AC3E}">
        <p14:creationId xmlns:p14="http://schemas.microsoft.com/office/powerpoint/2010/main" val="35918616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Elijah thought he was the only one (see parallel for this lesson), but Noah actually was the only one God approved of (his family benefitted)</a:t>
            </a:r>
          </a:p>
        </p:txBody>
      </p:sp>
    </p:spTree>
    <p:extLst>
      <p:ext uri="{BB962C8B-B14F-4D97-AF65-F5344CB8AC3E}">
        <p14:creationId xmlns:p14="http://schemas.microsoft.com/office/powerpoint/2010/main" val="3868278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9829444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Jan noted the faith of Joseph throughout his struggles and apparent failures</a:t>
            </a:r>
          </a:p>
        </p:txBody>
      </p:sp>
    </p:spTree>
    <p:extLst>
      <p:ext uri="{BB962C8B-B14F-4D97-AF65-F5344CB8AC3E}">
        <p14:creationId xmlns:p14="http://schemas.microsoft.com/office/powerpoint/2010/main" val="3844144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31501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32851084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3708178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4223160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8366256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6230707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was the break in the walls by Rahab’s house clean (like a knife cut) or jagged?</a:t>
            </a:r>
          </a:p>
          <a:p>
            <a:pPr eaLnBrk="1" hangingPunct="1"/>
            <a:r>
              <a:rPr lang="en-US" dirty="0">
                <a:latin typeface="Times New Roman" charset="0"/>
              </a:rPr>
              <a:t>HSL: accidentally called her “Re-</a:t>
            </a:r>
            <a:r>
              <a:rPr lang="en-US" dirty="0" err="1">
                <a:latin typeface="Times New Roman" charset="0"/>
              </a:rPr>
              <a:t>hab</a:t>
            </a:r>
            <a:r>
              <a:rPr lang="en-US" dirty="0">
                <a:latin typeface="Times New Roman" charset="0"/>
              </a:rPr>
              <a:t>”</a:t>
            </a:r>
          </a:p>
        </p:txBody>
      </p:sp>
    </p:spTree>
    <p:extLst>
      <p:ext uri="{BB962C8B-B14F-4D97-AF65-F5344CB8AC3E}">
        <p14:creationId xmlns:p14="http://schemas.microsoft.com/office/powerpoint/2010/main" val="121706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9423422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336183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945593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7800872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259778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1200" b="1" dirty="0">
                <a:ea typeface="ヒラギノ明朝 ProN W3" charset="0"/>
              </a:rPr>
              <a:t>PDE people examples:</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1200" b="1" dirty="0">
                <a:ea typeface="ヒラギノ明朝 ProN W3" charset="0"/>
              </a:rPr>
              <a:t>word smart, Dr. </a:t>
            </a:r>
            <a:r>
              <a:rPr lang="en-US" sz="1200" b="1" dirty="0" err="1">
                <a:ea typeface="ヒラギノ明朝 ProN W3" charset="0"/>
              </a:rPr>
              <a:t>Kerce</a:t>
            </a:r>
            <a:r>
              <a:rPr lang="en-US" sz="1200" b="1" dirty="0">
                <a:ea typeface="ヒラギノ明朝 ProN W3" charset="0"/>
              </a:rPr>
              <a:t>, Abraham Lincoln</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1200" b="1" dirty="0">
                <a:ea typeface="ヒラギノ明朝 ProN W3" charset="0"/>
              </a:rPr>
              <a:t>number smart, Conley Powell</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1200" b="1" dirty="0">
                <a:ea typeface="ヒラギノ明朝 ProN W3" charset="0"/>
              </a:rPr>
              <a:t>picture smart, </a:t>
            </a:r>
            <a:r>
              <a:rPr lang="en-US" sz="1200" b="1" dirty="0" err="1">
                <a:ea typeface="ヒラギノ明朝 ProN W3" charset="0"/>
              </a:rPr>
              <a:t>Soozie</a:t>
            </a:r>
            <a:r>
              <a:rPr lang="en-US" sz="1200" b="1" dirty="0">
                <a:ea typeface="ヒラギノ明朝 ProN W3" charset="0"/>
              </a:rPr>
              <a:t>, Rembrandt</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1200" b="1" dirty="0">
                <a:ea typeface="ヒラギノ明朝 ProN W3" charset="0"/>
              </a:rPr>
              <a:t>body smart, Kobe Bryant</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1200" b="1" dirty="0">
                <a:ea typeface="ヒラギノ明朝 ProN W3" charset="0"/>
              </a:rPr>
              <a:t>music smart, Mozart</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1200" b="1" dirty="0">
                <a:ea typeface="ヒラギノ明朝 ProN W3" charset="0"/>
              </a:rPr>
              <a:t>people smart, Bill Clinton? Barak Obama</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1200" b="1" dirty="0">
                <a:ea typeface="ヒラギノ明朝 ProN W3" charset="0"/>
              </a:rPr>
              <a:t>self smart, (what does this even mean??) and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1200" b="1" dirty="0">
                <a:ea typeface="ヒラギノ明朝 ProN W3" charset="0"/>
              </a:rPr>
              <a:t>nature smart. Diane </a:t>
            </a:r>
            <a:r>
              <a:rPr lang="en-US" sz="1200" b="1" dirty="0" err="1">
                <a:ea typeface="ヒラギノ明朝 ProN W3" charset="0"/>
              </a:rPr>
              <a:t>Fossey</a:t>
            </a:r>
            <a:r>
              <a:rPr lang="en-US" sz="1200" b="1" dirty="0">
                <a:ea typeface="ヒラギノ明朝 ProN W3" charset="0"/>
              </a:rPr>
              <a:t> or Jan Goodall</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1200" b="1" dirty="0">
                <a:ea typeface="ヒラギノ明朝 ProN W3" charset="0"/>
              </a:rPr>
              <a:t>How about God smart?  C.S. Lewis</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1200" b="1" dirty="0">
              <a:ea typeface="ヒラギノ明朝 ProN W3" charset="0"/>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a:latin typeface="Times New Roman" charset="0"/>
            </a:endParaRPr>
          </a:p>
        </p:txBody>
      </p:sp>
    </p:spTree>
    <p:extLst>
      <p:ext uri="{BB962C8B-B14F-4D97-AF65-F5344CB8AC3E}">
        <p14:creationId xmlns:p14="http://schemas.microsoft.com/office/powerpoint/2010/main" val="3610838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Ray: If Hannah had been given a child earlier, it is not likely that she would have given it to God.</a:t>
            </a:r>
          </a:p>
        </p:txBody>
      </p:sp>
    </p:spTree>
    <p:extLst>
      <p:ext uri="{BB962C8B-B14F-4D97-AF65-F5344CB8AC3E}">
        <p14:creationId xmlns:p14="http://schemas.microsoft.com/office/powerpoint/2010/main" val="13159068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Perhaps it goes to this fundamental requirement that we trust God – that we are unable to fully comprehend God’s designs and ways. </a:t>
            </a:r>
          </a:p>
          <a:p>
            <a:pPr eaLnBrk="1" hangingPunct="1"/>
            <a:r>
              <a:rPr lang="en-US" dirty="0">
                <a:latin typeface="Times New Roman" charset="0"/>
              </a:rPr>
              <a:t>PDE: One lesson from Job is that while we feel some urge to explain the unknown – we need to use great caution in attempting to attempt to speak for God or hypothesize about that which we do not fully understand.</a:t>
            </a:r>
          </a:p>
        </p:txBody>
      </p:sp>
    </p:spTree>
    <p:extLst>
      <p:ext uri="{BB962C8B-B14F-4D97-AF65-F5344CB8AC3E}">
        <p14:creationId xmlns:p14="http://schemas.microsoft.com/office/powerpoint/2010/main" val="30240926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Perspectives on Abraham: man of faith – child killer</a:t>
            </a:r>
          </a:p>
        </p:txBody>
      </p:sp>
    </p:spTree>
    <p:extLst>
      <p:ext uri="{BB962C8B-B14F-4D97-AF65-F5344CB8AC3E}">
        <p14:creationId xmlns:p14="http://schemas.microsoft.com/office/powerpoint/2010/main" val="23778867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Not much is said here, but as a unit they are listed as heroes in </a:t>
            </a:r>
            <a:r>
              <a:rPr lang="en-US" dirty="0" err="1">
                <a:latin typeface="Times New Roman" charset="0"/>
              </a:rPr>
              <a:t>Heb</a:t>
            </a:r>
            <a:r>
              <a:rPr lang="en-US" dirty="0">
                <a:latin typeface="Times New Roman" charset="0"/>
              </a:rPr>
              <a:t> 11</a:t>
            </a:r>
          </a:p>
        </p:txBody>
      </p:sp>
    </p:spTree>
    <p:extLst>
      <p:ext uri="{BB962C8B-B14F-4D97-AF65-F5344CB8AC3E}">
        <p14:creationId xmlns:p14="http://schemas.microsoft.com/office/powerpoint/2010/main" val="11686776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C.S. Lewis quote: God is not safe, but He is Good! (para)</a:t>
            </a:r>
          </a:p>
          <a:p>
            <a:pPr eaLnBrk="1" hangingPunct="1"/>
            <a:r>
              <a:rPr lang="en-US" dirty="0">
                <a:latin typeface="Times New Roman" charset="0"/>
              </a:rPr>
              <a:t>HSL: after the struggle, Jacob still had to deal with the confrontation with Esau, which was his main worry; his troubles were “piling on”</a:t>
            </a:r>
          </a:p>
          <a:p>
            <a:pPr eaLnBrk="1" hangingPunct="1"/>
            <a:endParaRPr lang="en-US" dirty="0">
              <a:latin typeface="Times New Roman" charset="0"/>
            </a:endParaRPr>
          </a:p>
        </p:txBody>
      </p:sp>
    </p:spTree>
    <p:extLst>
      <p:ext uri="{BB962C8B-B14F-4D97-AF65-F5344CB8AC3E}">
        <p14:creationId xmlns:p14="http://schemas.microsoft.com/office/powerpoint/2010/main" val="12925696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314492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7504559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5873726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3363779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Easy to confuse Elijah (first) and Elisha;</a:t>
            </a:r>
          </a:p>
          <a:p>
            <a:pPr eaLnBrk="1" hangingPunct="1"/>
            <a:r>
              <a:rPr lang="en-US" dirty="0">
                <a:latin typeface="Times New Roman" charset="0"/>
              </a:rPr>
              <a:t>PDE: what did Elisha know about Elijah that made him wish for a double portion?</a:t>
            </a:r>
          </a:p>
          <a:p>
            <a:pPr eaLnBrk="1" hangingPunct="1"/>
            <a:r>
              <a:rPr lang="en-US" dirty="0">
                <a:latin typeface="Times New Roman" charset="0"/>
              </a:rPr>
              <a:t>HSL: think of the audacity of Elisha, knowing what he knew of Elijah, to ask for a double portion!</a:t>
            </a:r>
          </a:p>
        </p:txBody>
      </p:sp>
    </p:spTree>
    <p:extLst>
      <p:ext uri="{BB962C8B-B14F-4D97-AF65-F5344CB8AC3E}">
        <p14:creationId xmlns:p14="http://schemas.microsoft.com/office/powerpoint/2010/main" val="3307265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atin typeface="Times New Roman" charset="0"/>
            </a:endParaRPr>
          </a:p>
        </p:txBody>
      </p:sp>
    </p:spTree>
    <p:extLst>
      <p:ext uri="{BB962C8B-B14F-4D97-AF65-F5344CB8AC3E}">
        <p14:creationId xmlns:p14="http://schemas.microsoft.com/office/powerpoint/2010/main" val="20375969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This is sort of a lead in to my next class topic: ”Pearls from the Prophets”</a:t>
            </a:r>
          </a:p>
        </p:txBody>
      </p:sp>
    </p:spTree>
    <p:extLst>
      <p:ext uri="{BB962C8B-B14F-4D97-AF65-F5344CB8AC3E}">
        <p14:creationId xmlns:p14="http://schemas.microsoft.com/office/powerpoint/2010/main" val="42935939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Ray’s comments on God bringing up Cyrus to favor the Jews’ return to the Promised Land (and possibly create a source of revenue)</a:t>
            </a:r>
          </a:p>
        </p:txBody>
      </p:sp>
    </p:spTree>
    <p:extLst>
      <p:ext uri="{BB962C8B-B14F-4D97-AF65-F5344CB8AC3E}">
        <p14:creationId xmlns:p14="http://schemas.microsoft.com/office/powerpoint/2010/main" val="7619068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1135475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8361578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0714174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468564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3557742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8042461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815782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37371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solidFill>
            <a:srgbClr val="FFFFFF"/>
          </a:solidFill>
          <a:ln/>
        </p:spPr>
      </p:sp>
      <p:sp>
        <p:nvSpPr>
          <p:cNvPr id="1229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This quote bears on the discussion of talents, and finding out what ours are</a:t>
            </a:r>
          </a:p>
        </p:txBody>
      </p:sp>
    </p:spTree>
    <p:extLst>
      <p:ext uri="{BB962C8B-B14F-4D97-AF65-F5344CB8AC3E}">
        <p14:creationId xmlns:p14="http://schemas.microsoft.com/office/powerpoint/2010/main" val="6202182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509611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0383447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rPr>
              <a:t>PDE: Good to consider / Good starting point</a:t>
            </a:r>
          </a:p>
        </p:txBody>
      </p:sp>
    </p:spTree>
    <p:extLst>
      <p:ext uri="{BB962C8B-B14F-4D97-AF65-F5344CB8AC3E}">
        <p14:creationId xmlns:p14="http://schemas.microsoft.com/office/powerpoint/2010/main" val="4632309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9259212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4382063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3968997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1283655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5516729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0163542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solidFill>
            <a:srgbClr val="FFFFFF"/>
          </a:solidFill>
          <a:ln/>
        </p:spPr>
      </p:sp>
      <p:sp>
        <p:nvSpPr>
          <p:cNvPr id="2048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1813356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426FF1B-4489-2947-BAA6-69BE48C5EA26}" type="slidenum">
              <a:rPr lang="en-US"/>
              <a:pPr>
                <a:defRPr/>
              </a:pPr>
              <a:t>‹#›</a:t>
            </a:fld>
            <a:endParaRPr lang="en-US"/>
          </a:p>
        </p:txBody>
      </p:sp>
    </p:spTree>
    <p:extLst>
      <p:ext uri="{BB962C8B-B14F-4D97-AF65-F5344CB8AC3E}">
        <p14:creationId xmlns:p14="http://schemas.microsoft.com/office/powerpoint/2010/main" val="2986754274"/>
      </p:ext>
    </p:extLst>
  </p:cSld>
  <p:clrMapOvr>
    <a:masterClrMapping/>
  </p:clrMapOvr>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368300"/>
            <a:ext cx="7759700" cy="16129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90000" bIns="50800" numCol="1" anchor="ctr" anchorCtr="0" compatLnSpc="1">
            <a:prstTxWarp prst="textNoShape">
              <a:avLst/>
            </a:prstTxWarp>
          </a:bodyPr>
          <a:lstStyle/>
          <a:p>
            <a:pPr lvl="0"/>
            <a:r>
              <a:rPr lang="en-US">
                <a:sym typeface="Times New Roman" charset="0"/>
              </a:rPr>
              <a:t>Click to edit Master title style</a:t>
            </a:r>
          </a:p>
        </p:txBody>
      </p:sp>
      <p:sp>
        <p:nvSpPr>
          <p:cNvPr id="1027" name="Rectangle 2"/>
          <p:cNvSpPr>
            <a:spLocks noGrp="1" noChangeArrowheads="1"/>
          </p:cNvSpPr>
          <p:nvPr>
            <p:ph type="body" idx="1"/>
          </p:nvPr>
        </p:nvSpPr>
        <p:spPr bwMode="auto">
          <a:xfrm>
            <a:off x="685800" y="1981200"/>
            <a:ext cx="77597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9000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5" name="Text Box 3"/>
          <p:cNvSpPr txBox="1">
            <a:spLocks noGrp="1" noChangeArrowheads="1"/>
          </p:cNvSpPr>
          <p:nvPr>
            <p:ph type="sldNum" sz="quarter" idx="4"/>
          </p:nvPr>
        </p:nvSpPr>
        <p:spPr bwMode="auto">
          <a:xfrm>
            <a:off x="7353300" y="6248400"/>
            <a:ext cx="292100" cy="292100"/>
          </a:xfrm>
          <a:prstGeom prst="rect">
            <a:avLst/>
          </a:prstGeom>
          <a:ln w="12700">
            <a:miter lim="800000"/>
            <a:headEnd/>
            <a:tailEnd/>
          </a:ln>
        </p:spPr>
        <p:txBody>
          <a:bodyPr vert="horz" wrap="none" lIns="91440" tIns="45720" rIns="91440" bIns="45720" numCol="1" anchor="t" anchorCtr="0" compatLnSpc="1">
            <a:prstTxWarp prst="textNoShape">
              <a:avLst/>
            </a:prstTxWarp>
          </a:bodyPr>
          <a:lstStyle>
            <a:lvl1pPr algn="ctr">
              <a:defRPr sz="1400" b="0">
                <a:solidFill>
                  <a:schemeClr val="tx1"/>
                </a:solidFill>
                <a:latin typeface="Times New Roman" charset="0"/>
                <a:cs typeface="Times New Roman" charset="0"/>
                <a:sym typeface="Times New Roman" charset="0"/>
              </a:defRPr>
            </a:lvl1pPr>
          </a:lstStyle>
          <a:p>
            <a:pPr>
              <a:defRPr/>
            </a:pPr>
            <a:fld id="{7159FD36-063D-3C4B-91B9-D88ADA51C5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Lst>
  <p:transition/>
  <p:hf hdr="0" ftr="0" dt="0"/>
  <p:txStyles>
    <p:titleStyle>
      <a:lvl1pPr marL="38100" indent="-38100" algn="ctr" rtl="0" eaLnBrk="0" fontAlgn="base" hangingPunct="0">
        <a:spcBef>
          <a:spcPct val="0"/>
        </a:spcBef>
        <a:spcAft>
          <a:spcPct val="0"/>
        </a:spcAft>
        <a:defRPr sz="4400">
          <a:solidFill>
            <a:schemeClr val="tx1"/>
          </a:solidFill>
          <a:latin typeface="Arial" charset="0"/>
          <a:ea typeface="ＭＳ Ｐゴシック" charset="0"/>
          <a:cs typeface="+mj-cs"/>
          <a:sym typeface="Times New Roman" charset="0"/>
        </a:defRPr>
      </a:lvl1pPr>
      <a:lvl2pPr marL="38100" indent="-38100" algn="ctr" rtl="0" eaLnBrk="0" fontAlgn="base" hangingPunct="0">
        <a:spcBef>
          <a:spcPct val="0"/>
        </a:spcBef>
        <a:spcAft>
          <a:spcPct val="0"/>
        </a:spcAft>
        <a:defRPr sz="4400">
          <a:solidFill>
            <a:schemeClr val="tx1"/>
          </a:solidFill>
          <a:latin typeface="Arial" charset="0"/>
          <a:ea typeface="ＭＳ Ｐゴシック" charset="0"/>
          <a:cs typeface="ヒラギノ明朝 ProN W3" charset="0"/>
          <a:sym typeface="Times New Roman" charset="0"/>
        </a:defRPr>
      </a:lvl2pPr>
      <a:lvl3pPr marL="38100" indent="-38100" algn="ctr" rtl="0" eaLnBrk="0" fontAlgn="base" hangingPunct="0">
        <a:spcBef>
          <a:spcPct val="0"/>
        </a:spcBef>
        <a:spcAft>
          <a:spcPct val="0"/>
        </a:spcAft>
        <a:defRPr sz="4400">
          <a:solidFill>
            <a:schemeClr val="tx1"/>
          </a:solidFill>
          <a:latin typeface="Arial" charset="0"/>
          <a:ea typeface="ＭＳ Ｐゴシック" charset="0"/>
          <a:cs typeface="ヒラギノ明朝 ProN W3" charset="0"/>
          <a:sym typeface="Times New Roman" charset="0"/>
        </a:defRPr>
      </a:lvl3pPr>
      <a:lvl4pPr marL="38100" indent="-38100" algn="ctr" rtl="0" eaLnBrk="0" fontAlgn="base" hangingPunct="0">
        <a:spcBef>
          <a:spcPct val="0"/>
        </a:spcBef>
        <a:spcAft>
          <a:spcPct val="0"/>
        </a:spcAft>
        <a:defRPr sz="4400">
          <a:solidFill>
            <a:schemeClr val="tx1"/>
          </a:solidFill>
          <a:latin typeface="Arial" charset="0"/>
          <a:ea typeface="ＭＳ Ｐゴシック" charset="0"/>
          <a:cs typeface="ヒラギノ明朝 ProN W3" charset="0"/>
          <a:sym typeface="Times New Roman" charset="0"/>
        </a:defRPr>
      </a:lvl4pPr>
      <a:lvl5pPr marL="38100" indent="-38100" algn="ctr" rtl="0" eaLnBrk="0" fontAlgn="base" hangingPunct="0">
        <a:spcBef>
          <a:spcPct val="0"/>
        </a:spcBef>
        <a:spcAft>
          <a:spcPct val="0"/>
        </a:spcAft>
        <a:defRPr sz="4400">
          <a:solidFill>
            <a:schemeClr val="tx1"/>
          </a:solidFill>
          <a:latin typeface="Arial" charset="0"/>
          <a:ea typeface="ＭＳ Ｐゴシック" charset="0"/>
          <a:cs typeface="ヒラギノ明朝 ProN W3" charset="0"/>
          <a:sym typeface="Times New Roman" charset="0"/>
        </a:defRPr>
      </a:lvl5pPr>
      <a:lvl6pPr marL="495300" algn="ctr" rtl="0" fontAlgn="base">
        <a:spcBef>
          <a:spcPct val="0"/>
        </a:spcBef>
        <a:spcAft>
          <a:spcPct val="0"/>
        </a:spcAft>
        <a:defRPr sz="4400">
          <a:solidFill>
            <a:schemeClr val="tx1"/>
          </a:solidFill>
          <a:latin typeface="Times New Roman" pitchFamily="96" charset="0"/>
          <a:ea typeface="ヒラギノ明朝 ProN W3" pitchFamily="96" charset="-128"/>
          <a:sym typeface="Times New Roman" pitchFamily="96" charset="0"/>
        </a:defRPr>
      </a:lvl6pPr>
      <a:lvl7pPr marL="952500" algn="ctr" rtl="0" fontAlgn="base">
        <a:spcBef>
          <a:spcPct val="0"/>
        </a:spcBef>
        <a:spcAft>
          <a:spcPct val="0"/>
        </a:spcAft>
        <a:defRPr sz="4400">
          <a:solidFill>
            <a:schemeClr val="tx1"/>
          </a:solidFill>
          <a:latin typeface="Times New Roman" pitchFamily="96" charset="0"/>
          <a:ea typeface="ヒラギノ明朝 ProN W3" pitchFamily="96" charset="-128"/>
          <a:sym typeface="Times New Roman" pitchFamily="96" charset="0"/>
        </a:defRPr>
      </a:lvl7pPr>
      <a:lvl8pPr marL="1409700" algn="ctr" rtl="0" fontAlgn="base">
        <a:spcBef>
          <a:spcPct val="0"/>
        </a:spcBef>
        <a:spcAft>
          <a:spcPct val="0"/>
        </a:spcAft>
        <a:defRPr sz="4400">
          <a:solidFill>
            <a:schemeClr val="tx1"/>
          </a:solidFill>
          <a:latin typeface="Times New Roman" pitchFamily="96" charset="0"/>
          <a:ea typeface="ヒラギノ明朝 ProN W3" pitchFamily="96" charset="-128"/>
          <a:sym typeface="Times New Roman" pitchFamily="96" charset="0"/>
        </a:defRPr>
      </a:lvl8pPr>
      <a:lvl9pPr marL="1866900" algn="ctr" rtl="0" fontAlgn="base">
        <a:spcBef>
          <a:spcPct val="0"/>
        </a:spcBef>
        <a:spcAft>
          <a:spcPct val="0"/>
        </a:spcAft>
        <a:defRPr sz="4400">
          <a:solidFill>
            <a:schemeClr val="tx1"/>
          </a:solidFill>
          <a:latin typeface="Times New Roman" pitchFamily="96" charset="0"/>
          <a:ea typeface="ヒラギノ明朝 ProN W3" pitchFamily="96" charset="-128"/>
          <a:sym typeface="Times New Roman" pitchFamily="96" charset="0"/>
        </a:defRPr>
      </a:lvl9pPr>
    </p:titleStyle>
    <p:bodyStyle>
      <a:lvl1pPr marL="38100" indent="-38100" algn="l" rtl="0" eaLnBrk="0" fontAlgn="base" hangingPunct="0">
        <a:spcBef>
          <a:spcPts val="800"/>
        </a:spcBef>
        <a:spcAft>
          <a:spcPct val="0"/>
        </a:spcAft>
        <a:defRPr sz="3200">
          <a:solidFill>
            <a:schemeClr val="tx1"/>
          </a:solidFill>
          <a:latin typeface="Arial" charset="0"/>
          <a:ea typeface="ＭＳ Ｐゴシック" charset="0"/>
          <a:cs typeface="+mn-cs"/>
          <a:sym typeface="Times New Roman" charset="0"/>
        </a:defRPr>
      </a:lvl1pPr>
      <a:lvl2pPr marL="444500" indent="12700" algn="l" rtl="0" eaLnBrk="0" fontAlgn="base" hangingPunct="0">
        <a:spcBef>
          <a:spcPts val="700"/>
        </a:spcBef>
        <a:spcAft>
          <a:spcPct val="0"/>
        </a:spcAft>
        <a:defRPr sz="2800">
          <a:solidFill>
            <a:schemeClr val="tx1"/>
          </a:solidFill>
          <a:latin typeface="Arial" charset="0"/>
          <a:ea typeface="ＭＳ Ｐゴシック" charset="0"/>
          <a:cs typeface="+mn-cs"/>
          <a:sym typeface="Times New Roman" charset="0"/>
        </a:defRPr>
      </a:lvl2pPr>
      <a:lvl3pPr marL="901700" indent="12700" algn="l" rtl="0" eaLnBrk="0" fontAlgn="base" hangingPunct="0">
        <a:spcBef>
          <a:spcPts val="600"/>
        </a:spcBef>
        <a:spcAft>
          <a:spcPct val="0"/>
        </a:spcAft>
        <a:defRPr sz="2400">
          <a:solidFill>
            <a:schemeClr val="tx1"/>
          </a:solidFill>
          <a:latin typeface="Arial" charset="0"/>
          <a:ea typeface="ＭＳ Ｐゴシック" charset="0"/>
          <a:cs typeface="+mn-cs"/>
          <a:sym typeface="Times New Roman" charset="0"/>
        </a:defRPr>
      </a:lvl3pPr>
      <a:lvl4pPr marL="13589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4pPr>
      <a:lvl5pPr marL="18161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5pPr>
      <a:lvl6pPr marL="2273300" algn="l" rtl="0" fontAlgn="base">
        <a:spcBef>
          <a:spcPts val="500"/>
        </a:spcBef>
        <a:spcAft>
          <a:spcPct val="0"/>
        </a:spcAft>
        <a:defRPr sz="2000">
          <a:solidFill>
            <a:schemeClr val="tx1"/>
          </a:solidFill>
          <a:latin typeface="+mn-lt"/>
          <a:ea typeface="+mn-ea"/>
          <a:sym typeface="Times New Roman" pitchFamily="96" charset="0"/>
        </a:defRPr>
      </a:lvl6pPr>
      <a:lvl7pPr marL="2730500" algn="l" rtl="0" fontAlgn="base">
        <a:spcBef>
          <a:spcPts val="500"/>
        </a:spcBef>
        <a:spcAft>
          <a:spcPct val="0"/>
        </a:spcAft>
        <a:defRPr sz="2000">
          <a:solidFill>
            <a:schemeClr val="tx1"/>
          </a:solidFill>
          <a:latin typeface="+mn-lt"/>
          <a:ea typeface="+mn-ea"/>
          <a:sym typeface="Times New Roman" pitchFamily="96" charset="0"/>
        </a:defRPr>
      </a:lvl7pPr>
      <a:lvl8pPr marL="3187700" algn="l" rtl="0" fontAlgn="base">
        <a:spcBef>
          <a:spcPts val="500"/>
        </a:spcBef>
        <a:spcAft>
          <a:spcPct val="0"/>
        </a:spcAft>
        <a:defRPr sz="2000">
          <a:solidFill>
            <a:schemeClr val="tx1"/>
          </a:solidFill>
          <a:latin typeface="+mn-lt"/>
          <a:ea typeface="+mn-ea"/>
          <a:sym typeface="Times New Roman" pitchFamily="96" charset="0"/>
        </a:defRPr>
      </a:lvl8pPr>
      <a:lvl9pPr marL="3644900" algn="l" rtl="0" fontAlgn="base">
        <a:spcBef>
          <a:spcPts val="500"/>
        </a:spcBef>
        <a:spcAft>
          <a:spcPct val="0"/>
        </a:spcAft>
        <a:defRPr sz="2000">
          <a:solidFill>
            <a:schemeClr val="tx1"/>
          </a:solidFill>
          <a:latin typeface="+mn-lt"/>
          <a:ea typeface="+mn-ea"/>
          <a:sym typeface="Times New Roman" pitchFamily="96"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12.xml"/><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16.xml"/><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8.xml"/><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3" Type="http://schemas.openxmlformats.org/officeDocument/2006/relationships/hyperlink" Target="http://www.amazon.com/exec/obidos/ASIN/0060652888/thegospcoal-20" TargetMode="External"/><Relationship Id="rId2" Type="http://schemas.openxmlformats.org/officeDocument/2006/relationships/notesSlide" Target="../notesSlides/notesSlide332.xml"/><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35.xml"/><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1.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0.xml"/><Relationship Id="rId1" Type="http://schemas.openxmlformats.org/officeDocument/2006/relationships/slideLayout" Target="../slideLayouts/slideLayout1.xml"/><Relationship Id="rId4" Type="http://schemas.microsoft.com/office/2007/relationships/hdphoto" Target="../media/hdphoto3.wdp"/></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54.xml"/><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355.xml"/><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360.xml"/><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361.xml"/><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362.xml"/><Relationship Id="rId1" Type="http://schemas.openxmlformats.org/officeDocument/2006/relationships/slideLayout" Target="../slideLayouts/slideLayout1.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364.xml"/><Relationship Id="rId1" Type="http://schemas.openxmlformats.org/officeDocument/2006/relationships/slideLayout" Target="../slideLayouts/slideLayout1.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365.xml"/><Relationship Id="rId1" Type="http://schemas.openxmlformats.org/officeDocument/2006/relationships/slideLayout" Target="../slideLayouts/slideLayout1.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366.xml"/><Relationship Id="rId1" Type="http://schemas.openxmlformats.org/officeDocument/2006/relationships/slideLayout" Target="../slideLayouts/slideLayout1.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367.xml"/><Relationship Id="rId1" Type="http://schemas.openxmlformats.org/officeDocument/2006/relationships/slideLayout" Target="../slideLayouts/slideLayout1.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368.xml"/><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36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370.xml"/><Relationship Id="rId1" Type="http://schemas.openxmlformats.org/officeDocument/2006/relationships/slideLayout" Target="../slideLayouts/slideLayout1.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371.xml"/><Relationship Id="rId1" Type="http://schemas.openxmlformats.org/officeDocument/2006/relationships/slideLayout" Target="../slideLayouts/slideLayout1.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372.xml"/><Relationship Id="rId1" Type="http://schemas.openxmlformats.org/officeDocument/2006/relationships/slideLayout" Target="../slideLayouts/slideLayout1.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373.xml"/><Relationship Id="rId1" Type="http://schemas.openxmlformats.org/officeDocument/2006/relationships/slideLayout" Target="../slideLayouts/slideLayout1.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374.xml"/><Relationship Id="rId1" Type="http://schemas.openxmlformats.org/officeDocument/2006/relationships/slideLayout" Target="../slideLayouts/slideLayout1.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375.xml"/><Relationship Id="rId1" Type="http://schemas.openxmlformats.org/officeDocument/2006/relationships/slideLayout" Target="../slideLayouts/slideLayout1.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376.xml"/><Relationship Id="rId1" Type="http://schemas.openxmlformats.org/officeDocument/2006/relationships/slideLayout" Target="../slideLayouts/slideLayout1.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377.xml"/><Relationship Id="rId1" Type="http://schemas.openxmlformats.org/officeDocument/2006/relationships/slideLayout" Target="../slideLayouts/slideLayout1.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378.xml"/><Relationship Id="rId1" Type="http://schemas.openxmlformats.org/officeDocument/2006/relationships/slideLayout" Target="../slideLayouts/slideLayout1.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37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microsoft.com/office/2007/relationships/hdphoto" Target="../media/hdphoto1.wdp"/></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380.xml"/><Relationship Id="rId1" Type="http://schemas.openxmlformats.org/officeDocument/2006/relationships/slideLayout" Target="../slideLayouts/slideLayout1.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381.xml"/><Relationship Id="rId1" Type="http://schemas.openxmlformats.org/officeDocument/2006/relationships/slideLayout" Target="../slideLayouts/slideLayout1.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382.xml"/><Relationship Id="rId1" Type="http://schemas.openxmlformats.org/officeDocument/2006/relationships/slideLayout" Target="../slideLayouts/slideLayout1.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383.xml"/><Relationship Id="rId1" Type="http://schemas.openxmlformats.org/officeDocument/2006/relationships/slideLayout" Target="../slideLayouts/slideLayout1.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384.xml"/><Relationship Id="rId1" Type="http://schemas.openxmlformats.org/officeDocument/2006/relationships/slideLayout" Target="../slideLayouts/slideLayout1.xml"/></Relationships>
</file>

<file path=ppt/slides/_rels/slide385.xml.rels><?xml version="1.0" encoding="UTF-8" standalone="yes"?>
<Relationships xmlns="http://schemas.openxmlformats.org/package/2006/relationships"><Relationship Id="rId2" Type="http://schemas.openxmlformats.org/officeDocument/2006/relationships/notesSlide" Target="../notesSlides/notesSlide385.xml"/><Relationship Id="rId1" Type="http://schemas.openxmlformats.org/officeDocument/2006/relationships/slideLayout" Target="../slideLayouts/slideLayout1.xml"/></Relationships>
</file>

<file path=ppt/slides/_rels/slide386.xml.rels><?xml version="1.0" encoding="UTF-8" standalone="yes"?>
<Relationships xmlns="http://schemas.openxmlformats.org/package/2006/relationships"><Relationship Id="rId2" Type="http://schemas.openxmlformats.org/officeDocument/2006/relationships/notesSlide" Target="../notesSlides/notesSlide386.xml"/><Relationship Id="rId1" Type="http://schemas.openxmlformats.org/officeDocument/2006/relationships/slideLayout" Target="../slideLayouts/slideLayout1.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387.xml"/><Relationship Id="rId1" Type="http://schemas.openxmlformats.org/officeDocument/2006/relationships/slideLayout" Target="../slideLayouts/slideLayout1.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388.xml"/><Relationship Id="rId1" Type="http://schemas.openxmlformats.org/officeDocument/2006/relationships/slideLayout" Target="../slideLayouts/slideLayout1.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38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3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0.xml"/><Relationship Id="rId1" Type="http://schemas.openxmlformats.org/officeDocument/2006/relationships/slideLayout" Target="../slideLayouts/slideLayout1.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391.xml"/><Relationship Id="rId1" Type="http://schemas.openxmlformats.org/officeDocument/2006/relationships/slideLayout" Target="../slideLayouts/slideLayout1.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392.xml"/><Relationship Id="rId1" Type="http://schemas.openxmlformats.org/officeDocument/2006/relationships/slideLayout" Target="../slideLayouts/slideLayout1.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393.xml"/><Relationship Id="rId1" Type="http://schemas.openxmlformats.org/officeDocument/2006/relationships/slideLayout" Target="../slideLayouts/slideLayout1.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394.xml"/><Relationship Id="rId1" Type="http://schemas.openxmlformats.org/officeDocument/2006/relationships/slideLayout" Target="../slideLayouts/slideLayout1.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395.xml"/><Relationship Id="rId1" Type="http://schemas.openxmlformats.org/officeDocument/2006/relationships/slideLayout" Target="../slideLayouts/slideLayout1.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396.xml"/><Relationship Id="rId1" Type="http://schemas.openxmlformats.org/officeDocument/2006/relationships/slideLayout" Target="../slideLayouts/slideLayout1.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397.xml"/><Relationship Id="rId1" Type="http://schemas.openxmlformats.org/officeDocument/2006/relationships/slideLayout" Target="../slideLayouts/slideLayout1.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398.xml"/><Relationship Id="rId1" Type="http://schemas.openxmlformats.org/officeDocument/2006/relationships/slideLayout" Target="../slideLayouts/slideLayout1.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39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microsoft.com/office/2007/relationships/hdphoto" Target="../media/hdphoto2.wdp"/></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400.xml"/><Relationship Id="rId1" Type="http://schemas.openxmlformats.org/officeDocument/2006/relationships/slideLayout" Target="../slideLayouts/slideLayout1.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401.xml"/><Relationship Id="rId1" Type="http://schemas.openxmlformats.org/officeDocument/2006/relationships/slideLayout" Target="../slideLayouts/slideLayout1.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402.xml"/><Relationship Id="rId1" Type="http://schemas.openxmlformats.org/officeDocument/2006/relationships/slideLayout" Target="../slideLayouts/slideLayout1.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403.xml"/><Relationship Id="rId1" Type="http://schemas.openxmlformats.org/officeDocument/2006/relationships/slideLayout" Target="../slideLayouts/slideLayout1.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404.xml"/><Relationship Id="rId1" Type="http://schemas.openxmlformats.org/officeDocument/2006/relationships/slideLayout" Target="../slideLayouts/slideLayout1.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405.xml"/><Relationship Id="rId1" Type="http://schemas.openxmlformats.org/officeDocument/2006/relationships/slideLayout" Target="../slideLayouts/slideLayout1.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406.xml"/><Relationship Id="rId1" Type="http://schemas.openxmlformats.org/officeDocument/2006/relationships/slideLayout" Target="../slideLayouts/slideLayout1.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407.xml"/><Relationship Id="rId1" Type="http://schemas.openxmlformats.org/officeDocument/2006/relationships/slideLayout" Target="../slideLayouts/slideLayout1.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408.xml"/><Relationship Id="rId1" Type="http://schemas.openxmlformats.org/officeDocument/2006/relationships/slideLayout" Target="../slideLayouts/slideLayout1.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40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410.xml"/><Relationship Id="rId1" Type="http://schemas.openxmlformats.org/officeDocument/2006/relationships/slideLayout" Target="../slideLayouts/slideLayout1.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411.xml"/><Relationship Id="rId1" Type="http://schemas.openxmlformats.org/officeDocument/2006/relationships/slideLayout" Target="../slideLayouts/slideLayout1.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412.xml"/><Relationship Id="rId1" Type="http://schemas.openxmlformats.org/officeDocument/2006/relationships/slideLayout" Target="../slideLayouts/slideLayout1.xml"/></Relationships>
</file>

<file path=ppt/slides/_rels/slide413.xml.rels><?xml version="1.0" encoding="UTF-8" standalone="yes"?>
<Relationships xmlns="http://schemas.openxmlformats.org/package/2006/relationships"><Relationship Id="rId2" Type="http://schemas.openxmlformats.org/officeDocument/2006/relationships/notesSlide" Target="../notesSlides/notesSlide413.xml"/><Relationship Id="rId1" Type="http://schemas.openxmlformats.org/officeDocument/2006/relationships/slideLayout" Target="../slideLayouts/slideLayout1.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414.xml"/><Relationship Id="rId1" Type="http://schemas.openxmlformats.org/officeDocument/2006/relationships/slideLayout" Target="../slideLayouts/slideLayout1.xml"/></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415.xml"/><Relationship Id="rId1" Type="http://schemas.openxmlformats.org/officeDocument/2006/relationships/slideLayout" Target="../slideLayouts/slideLayout1.xml"/></Relationships>
</file>

<file path=ppt/slides/_rels/slide416.xml.rels><?xml version="1.0" encoding="UTF-8" standalone="yes"?>
<Relationships xmlns="http://schemas.openxmlformats.org/package/2006/relationships"><Relationship Id="rId2" Type="http://schemas.openxmlformats.org/officeDocument/2006/relationships/notesSlide" Target="../notesSlides/notesSlide416.xml"/><Relationship Id="rId1" Type="http://schemas.openxmlformats.org/officeDocument/2006/relationships/slideLayout" Target="../slideLayouts/slideLayout1.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417.xml"/><Relationship Id="rId1" Type="http://schemas.openxmlformats.org/officeDocument/2006/relationships/slideLayout" Target="../slideLayouts/slideLayout1.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418.xml"/><Relationship Id="rId1" Type="http://schemas.openxmlformats.org/officeDocument/2006/relationships/slideLayout" Target="../slideLayouts/slideLayout1.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41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www.biblegateway.com/passage/?search=Psalm%2057:1-3&amp;version=CSB"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420.xml"/><Relationship Id="rId1" Type="http://schemas.openxmlformats.org/officeDocument/2006/relationships/slideLayout" Target="../slideLayouts/slideLayout1.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421.xml"/><Relationship Id="rId1" Type="http://schemas.openxmlformats.org/officeDocument/2006/relationships/slideLayout" Target="../slideLayouts/slideLayout1.xml"/></Relationships>
</file>

<file path=ppt/slides/_rels/slide422.xml.rels><?xml version="1.0" encoding="UTF-8" standalone="yes"?>
<Relationships xmlns="http://schemas.openxmlformats.org/package/2006/relationships"><Relationship Id="rId2" Type="http://schemas.openxmlformats.org/officeDocument/2006/relationships/notesSlide" Target="../notesSlides/notesSlide422.xml"/><Relationship Id="rId1" Type="http://schemas.openxmlformats.org/officeDocument/2006/relationships/slideLayout" Target="../slideLayouts/slideLayout1.xml"/></Relationships>
</file>

<file path=ppt/slides/_rels/slide423.xml.rels><?xml version="1.0" encoding="UTF-8" standalone="yes"?>
<Relationships xmlns="http://schemas.openxmlformats.org/package/2006/relationships"><Relationship Id="rId2" Type="http://schemas.openxmlformats.org/officeDocument/2006/relationships/notesSlide" Target="../notesSlides/notesSlide423.xml"/><Relationship Id="rId1" Type="http://schemas.openxmlformats.org/officeDocument/2006/relationships/slideLayout" Target="../slideLayouts/slideLayout1.xml"/></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424.xml"/><Relationship Id="rId1" Type="http://schemas.openxmlformats.org/officeDocument/2006/relationships/slideLayout" Target="../slideLayouts/slideLayout1.xml"/></Relationships>
</file>

<file path=ppt/slides/_rels/slide425.xml.rels><?xml version="1.0" encoding="UTF-8" standalone="yes"?>
<Relationships xmlns="http://schemas.openxmlformats.org/package/2006/relationships"><Relationship Id="rId2" Type="http://schemas.openxmlformats.org/officeDocument/2006/relationships/notesSlide" Target="../notesSlides/notesSlide425.xml"/><Relationship Id="rId1" Type="http://schemas.openxmlformats.org/officeDocument/2006/relationships/slideLayout" Target="../slideLayouts/slideLayout1.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426.xml"/><Relationship Id="rId1" Type="http://schemas.openxmlformats.org/officeDocument/2006/relationships/slideLayout" Target="../slideLayouts/slideLayout1.xml"/></Relationships>
</file>

<file path=ppt/slides/_rels/slide427.xml.rels><?xml version="1.0" encoding="UTF-8" standalone="yes"?>
<Relationships xmlns="http://schemas.openxmlformats.org/package/2006/relationships"><Relationship Id="rId2" Type="http://schemas.openxmlformats.org/officeDocument/2006/relationships/notesSlide" Target="../notesSlides/notesSlide427.xml"/><Relationship Id="rId1" Type="http://schemas.openxmlformats.org/officeDocument/2006/relationships/slideLayout" Target="../slideLayouts/slideLayout1.xml"/></Relationships>
</file>

<file path=ppt/slides/_rels/slide428.xml.rels><?xml version="1.0" encoding="UTF-8" standalone="yes"?>
<Relationships xmlns="http://schemas.openxmlformats.org/package/2006/relationships"><Relationship Id="rId2" Type="http://schemas.openxmlformats.org/officeDocument/2006/relationships/notesSlide" Target="../notesSlides/notesSlide428.xml"/><Relationship Id="rId1" Type="http://schemas.openxmlformats.org/officeDocument/2006/relationships/slideLayout" Target="../slideLayouts/slideLayout1.xml"/></Relationships>
</file>

<file path=ppt/slides/_rels/slide429.xml.rels><?xml version="1.0" encoding="UTF-8" standalone="yes"?>
<Relationships xmlns="http://schemas.openxmlformats.org/package/2006/relationships"><Relationship Id="rId2" Type="http://schemas.openxmlformats.org/officeDocument/2006/relationships/notesSlide" Target="../notesSlides/notesSlide4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30.xml.rels><?xml version="1.0" encoding="UTF-8" standalone="yes"?>
<Relationships xmlns="http://schemas.openxmlformats.org/package/2006/relationships"><Relationship Id="rId2" Type="http://schemas.openxmlformats.org/officeDocument/2006/relationships/notesSlide" Target="../notesSlides/notesSlide430.xml"/><Relationship Id="rId1" Type="http://schemas.openxmlformats.org/officeDocument/2006/relationships/slideLayout" Target="../slideLayouts/slideLayout1.xml"/></Relationships>
</file>

<file path=ppt/slides/_rels/slide431.xml.rels><?xml version="1.0" encoding="UTF-8" standalone="yes"?>
<Relationships xmlns="http://schemas.openxmlformats.org/package/2006/relationships"><Relationship Id="rId2" Type="http://schemas.openxmlformats.org/officeDocument/2006/relationships/notesSlide" Target="../notesSlides/notesSlide431.xml"/><Relationship Id="rId1" Type="http://schemas.openxmlformats.org/officeDocument/2006/relationships/slideLayout" Target="../slideLayouts/slideLayout1.xml"/></Relationships>
</file>

<file path=ppt/slides/_rels/slide432.xml.rels><?xml version="1.0" encoding="UTF-8" standalone="yes"?>
<Relationships xmlns="http://schemas.openxmlformats.org/package/2006/relationships"><Relationship Id="rId2" Type="http://schemas.openxmlformats.org/officeDocument/2006/relationships/notesSlide" Target="../notesSlides/notesSlide432.xml"/><Relationship Id="rId1" Type="http://schemas.openxmlformats.org/officeDocument/2006/relationships/slideLayout" Target="../slideLayouts/slideLayout1.xml"/></Relationships>
</file>

<file path=ppt/slides/_rels/slide433.xml.rels><?xml version="1.0" encoding="UTF-8" standalone="yes"?>
<Relationships xmlns="http://schemas.openxmlformats.org/package/2006/relationships"><Relationship Id="rId2" Type="http://schemas.openxmlformats.org/officeDocument/2006/relationships/notesSlide" Target="../notesSlides/notesSlide433.xml"/><Relationship Id="rId1" Type="http://schemas.openxmlformats.org/officeDocument/2006/relationships/slideLayout" Target="../slideLayouts/slideLayout1.xml"/></Relationships>
</file>

<file path=ppt/slides/_rels/slide434.xml.rels><?xml version="1.0" encoding="UTF-8" standalone="yes"?>
<Relationships xmlns="http://schemas.openxmlformats.org/package/2006/relationships"><Relationship Id="rId2" Type="http://schemas.openxmlformats.org/officeDocument/2006/relationships/notesSlide" Target="../notesSlides/notesSlide434.xml"/><Relationship Id="rId1" Type="http://schemas.openxmlformats.org/officeDocument/2006/relationships/slideLayout" Target="../slideLayouts/slideLayout1.xml"/></Relationships>
</file>

<file path=ppt/slides/_rels/slide435.xml.rels><?xml version="1.0" encoding="UTF-8" standalone="yes"?>
<Relationships xmlns="http://schemas.openxmlformats.org/package/2006/relationships"><Relationship Id="rId2" Type="http://schemas.openxmlformats.org/officeDocument/2006/relationships/notesSlide" Target="../notesSlides/notesSlide435.xml"/><Relationship Id="rId1" Type="http://schemas.openxmlformats.org/officeDocument/2006/relationships/slideLayout" Target="../slideLayouts/slideLayout1.xml"/></Relationships>
</file>

<file path=ppt/slides/_rels/slide436.xml.rels><?xml version="1.0" encoding="UTF-8" standalone="yes"?>
<Relationships xmlns="http://schemas.openxmlformats.org/package/2006/relationships"><Relationship Id="rId2" Type="http://schemas.openxmlformats.org/officeDocument/2006/relationships/notesSlide" Target="../notesSlides/notesSlide436.xml"/><Relationship Id="rId1" Type="http://schemas.openxmlformats.org/officeDocument/2006/relationships/slideLayout" Target="../slideLayouts/slideLayout1.xml"/></Relationships>
</file>

<file path=ppt/slides/_rels/slide437.xml.rels><?xml version="1.0" encoding="UTF-8" standalone="yes"?>
<Relationships xmlns="http://schemas.openxmlformats.org/package/2006/relationships"><Relationship Id="rId2" Type="http://schemas.openxmlformats.org/officeDocument/2006/relationships/notesSlide" Target="../notesSlides/notesSlide437.xml"/><Relationship Id="rId1" Type="http://schemas.openxmlformats.org/officeDocument/2006/relationships/slideLayout" Target="../slideLayouts/slideLayout1.xml"/></Relationships>
</file>

<file path=ppt/slides/_rels/slide438.xml.rels><?xml version="1.0" encoding="UTF-8" standalone="yes"?>
<Relationships xmlns="http://schemas.openxmlformats.org/package/2006/relationships"><Relationship Id="rId2" Type="http://schemas.openxmlformats.org/officeDocument/2006/relationships/notesSlide" Target="../notesSlides/notesSlide438.xml"/><Relationship Id="rId1" Type="http://schemas.openxmlformats.org/officeDocument/2006/relationships/slideLayout" Target="../slideLayouts/slideLayout1.xml"/></Relationships>
</file>

<file path=ppt/slides/_rels/slide439.xml.rels><?xml version="1.0" encoding="UTF-8" standalone="yes"?>
<Relationships xmlns="http://schemas.openxmlformats.org/package/2006/relationships"><Relationship Id="rId2" Type="http://schemas.openxmlformats.org/officeDocument/2006/relationships/notesSlide" Target="../notesSlides/notesSlide4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40.xml.rels><?xml version="1.0" encoding="UTF-8" standalone="yes"?>
<Relationships xmlns="http://schemas.openxmlformats.org/package/2006/relationships"><Relationship Id="rId2" Type="http://schemas.openxmlformats.org/officeDocument/2006/relationships/notesSlide" Target="../notesSlides/notesSlide440.xml"/><Relationship Id="rId1" Type="http://schemas.openxmlformats.org/officeDocument/2006/relationships/slideLayout" Target="../slideLayouts/slideLayout1.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441.xml"/><Relationship Id="rId1" Type="http://schemas.openxmlformats.org/officeDocument/2006/relationships/slideLayout" Target="../slideLayouts/slideLayout1.xml"/></Relationships>
</file>

<file path=ppt/slides/_rels/slide442.xml.rels><?xml version="1.0" encoding="UTF-8" standalone="yes"?>
<Relationships xmlns="http://schemas.openxmlformats.org/package/2006/relationships"><Relationship Id="rId2" Type="http://schemas.openxmlformats.org/officeDocument/2006/relationships/notesSlide" Target="../notesSlides/notesSlide442.xml"/><Relationship Id="rId1" Type="http://schemas.openxmlformats.org/officeDocument/2006/relationships/slideLayout" Target="../slideLayouts/slideLayout1.xml"/></Relationships>
</file>

<file path=ppt/slides/_rels/slide443.xml.rels><?xml version="1.0" encoding="UTF-8" standalone="yes"?>
<Relationships xmlns="http://schemas.openxmlformats.org/package/2006/relationships"><Relationship Id="rId2" Type="http://schemas.openxmlformats.org/officeDocument/2006/relationships/notesSlide" Target="../notesSlides/notesSlide443.xml"/><Relationship Id="rId1" Type="http://schemas.openxmlformats.org/officeDocument/2006/relationships/slideLayout" Target="../slideLayouts/slideLayout1.xml"/></Relationships>
</file>

<file path=ppt/slides/_rels/slide444.xml.rels><?xml version="1.0" encoding="UTF-8" standalone="yes"?>
<Relationships xmlns="http://schemas.openxmlformats.org/package/2006/relationships"><Relationship Id="rId2" Type="http://schemas.openxmlformats.org/officeDocument/2006/relationships/notesSlide" Target="../notesSlides/notesSlide444.xml"/><Relationship Id="rId1" Type="http://schemas.openxmlformats.org/officeDocument/2006/relationships/slideLayout" Target="../slideLayouts/slideLayout1.xml"/></Relationships>
</file>

<file path=ppt/slides/_rels/slide445.xml.rels><?xml version="1.0" encoding="UTF-8" standalone="yes"?>
<Relationships xmlns="http://schemas.openxmlformats.org/package/2006/relationships"><Relationship Id="rId2" Type="http://schemas.openxmlformats.org/officeDocument/2006/relationships/notesSlide" Target="../notesSlides/notesSlide445.xml"/><Relationship Id="rId1" Type="http://schemas.openxmlformats.org/officeDocument/2006/relationships/slideLayout" Target="../slideLayouts/slideLayout1.xml"/></Relationships>
</file>

<file path=ppt/slides/_rels/slide446.xml.rels><?xml version="1.0" encoding="UTF-8" standalone="yes"?>
<Relationships xmlns="http://schemas.openxmlformats.org/package/2006/relationships"><Relationship Id="rId2" Type="http://schemas.openxmlformats.org/officeDocument/2006/relationships/notesSlide" Target="../notesSlides/notesSlide446.xml"/><Relationship Id="rId1" Type="http://schemas.openxmlformats.org/officeDocument/2006/relationships/slideLayout" Target="../slideLayouts/slideLayout1.xml"/></Relationships>
</file>

<file path=ppt/slides/_rels/slide447.xml.rels><?xml version="1.0" encoding="UTF-8" standalone="yes"?>
<Relationships xmlns="http://schemas.openxmlformats.org/package/2006/relationships"><Relationship Id="rId2" Type="http://schemas.openxmlformats.org/officeDocument/2006/relationships/notesSlide" Target="../notesSlides/notesSlide447.xml"/><Relationship Id="rId1" Type="http://schemas.openxmlformats.org/officeDocument/2006/relationships/slideLayout" Target="../slideLayouts/slideLayout1.xml"/></Relationships>
</file>

<file path=ppt/slides/_rels/slide448.xml.rels><?xml version="1.0" encoding="UTF-8" standalone="yes"?>
<Relationships xmlns="http://schemas.openxmlformats.org/package/2006/relationships"><Relationship Id="rId2" Type="http://schemas.openxmlformats.org/officeDocument/2006/relationships/notesSlide" Target="../notesSlides/notesSlide448.xml"/><Relationship Id="rId1" Type="http://schemas.openxmlformats.org/officeDocument/2006/relationships/slideLayout" Target="../slideLayouts/slideLayout1.xml"/></Relationships>
</file>

<file path=ppt/slides/_rels/slide449.xml.rels><?xml version="1.0" encoding="UTF-8" standalone="yes"?>
<Relationships xmlns="http://schemas.openxmlformats.org/package/2006/relationships"><Relationship Id="rId2" Type="http://schemas.openxmlformats.org/officeDocument/2006/relationships/notesSlide" Target="../notesSlides/notesSlide44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0.xml"/><Relationship Id="rId1" Type="http://schemas.openxmlformats.org/officeDocument/2006/relationships/slideLayout" Target="../slideLayouts/slideLayout1.xml"/></Relationships>
</file>

<file path=ppt/slides/_rels/slide451.xml.rels><?xml version="1.0" encoding="UTF-8" standalone="yes"?>
<Relationships xmlns="http://schemas.openxmlformats.org/package/2006/relationships"><Relationship Id="rId2" Type="http://schemas.openxmlformats.org/officeDocument/2006/relationships/notesSlide" Target="../notesSlides/notesSlide451.xml"/><Relationship Id="rId1" Type="http://schemas.openxmlformats.org/officeDocument/2006/relationships/slideLayout" Target="../slideLayouts/slideLayout1.xml"/></Relationships>
</file>

<file path=ppt/slides/_rels/slide452.xml.rels><?xml version="1.0" encoding="UTF-8" standalone="yes"?>
<Relationships xmlns="http://schemas.openxmlformats.org/package/2006/relationships"><Relationship Id="rId2" Type="http://schemas.openxmlformats.org/officeDocument/2006/relationships/notesSlide" Target="../notesSlides/notesSlide452.xml"/><Relationship Id="rId1" Type="http://schemas.openxmlformats.org/officeDocument/2006/relationships/slideLayout" Target="../slideLayouts/slideLayout1.xml"/></Relationships>
</file>

<file path=ppt/slides/_rels/slide453.xml.rels><?xml version="1.0" encoding="UTF-8" standalone="yes"?>
<Relationships xmlns="http://schemas.openxmlformats.org/package/2006/relationships"><Relationship Id="rId2" Type="http://schemas.openxmlformats.org/officeDocument/2006/relationships/notesSlide" Target="../notesSlides/notesSlide453.xml"/><Relationship Id="rId1" Type="http://schemas.openxmlformats.org/officeDocument/2006/relationships/slideLayout" Target="../slideLayouts/slideLayout1.xml"/></Relationships>
</file>

<file path=ppt/slides/_rels/slide454.xml.rels><?xml version="1.0" encoding="UTF-8" standalone="yes"?>
<Relationships xmlns="http://schemas.openxmlformats.org/package/2006/relationships"><Relationship Id="rId2" Type="http://schemas.openxmlformats.org/officeDocument/2006/relationships/notesSlide" Target="../notesSlides/notesSlide454.xml"/><Relationship Id="rId1" Type="http://schemas.openxmlformats.org/officeDocument/2006/relationships/slideLayout" Target="../slideLayouts/slideLayout1.xml"/></Relationships>
</file>

<file path=ppt/slides/_rels/slide455.xml.rels><?xml version="1.0" encoding="UTF-8" standalone="yes"?>
<Relationships xmlns="http://schemas.openxmlformats.org/package/2006/relationships"><Relationship Id="rId2" Type="http://schemas.openxmlformats.org/officeDocument/2006/relationships/notesSlide" Target="../notesSlides/notesSlide455.xml"/><Relationship Id="rId1" Type="http://schemas.openxmlformats.org/officeDocument/2006/relationships/slideLayout" Target="../slideLayouts/slideLayout1.xml"/></Relationships>
</file>

<file path=ppt/slides/_rels/slide456.xml.rels><?xml version="1.0" encoding="UTF-8" standalone="yes"?>
<Relationships xmlns="http://schemas.openxmlformats.org/package/2006/relationships"><Relationship Id="rId2" Type="http://schemas.openxmlformats.org/officeDocument/2006/relationships/notesSlide" Target="../notesSlides/notesSlide456.xml"/><Relationship Id="rId1" Type="http://schemas.openxmlformats.org/officeDocument/2006/relationships/slideLayout" Target="../slideLayouts/slideLayout1.xml"/></Relationships>
</file>

<file path=ppt/slides/_rels/slide457.xml.rels><?xml version="1.0" encoding="UTF-8" standalone="yes"?>
<Relationships xmlns="http://schemas.openxmlformats.org/package/2006/relationships"><Relationship Id="rId2" Type="http://schemas.openxmlformats.org/officeDocument/2006/relationships/notesSlide" Target="../notesSlides/notesSlide457.xml"/><Relationship Id="rId1" Type="http://schemas.openxmlformats.org/officeDocument/2006/relationships/slideLayout" Target="../slideLayouts/slideLayout1.xml"/></Relationships>
</file>

<file path=ppt/slides/_rels/slide458.xml.rels><?xml version="1.0" encoding="UTF-8" standalone="yes"?>
<Relationships xmlns="http://schemas.openxmlformats.org/package/2006/relationships"><Relationship Id="rId2" Type="http://schemas.openxmlformats.org/officeDocument/2006/relationships/notesSlide" Target="../notesSlides/notesSlide458.xml"/><Relationship Id="rId1" Type="http://schemas.openxmlformats.org/officeDocument/2006/relationships/slideLayout" Target="../slideLayouts/slideLayout1.xml"/></Relationships>
</file>

<file path=ppt/slides/_rels/slide459.xml.rels><?xml version="1.0" encoding="UTF-8" standalone="yes"?>
<Relationships xmlns="http://schemas.openxmlformats.org/package/2006/relationships"><Relationship Id="rId2" Type="http://schemas.openxmlformats.org/officeDocument/2006/relationships/notesSlide" Target="../notesSlides/notesSlide45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60.xml.rels><?xml version="1.0" encoding="UTF-8" standalone="yes"?>
<Relationships xmlns="http://schemas.openxmlformats.org/package/2006/relationships"><Relationship Id="rId2" Type="http://schemas.openxmlformats.org/officeDocument/2006/relationships/notesSlide" Target="../notesSlides/notesSlide460.xml"/><Relationship Id="rId1" Type="http://schemas.openxmlformats.org/officeDocument/2006/relationships/slideLayout" Target="../slideLayouts/slideLayout1.xml"/></Relationships>
</file>

<file path=ppt/slides/_rels/slide461.xml.rels><?xml version="1.0" encoding="UTF-8" standalone="yes"?>
<Relationships xmlns="http://schemas.openxmlformats.org/package/2006/relationships"><Relationship Id="rId2" Type="http://schemas.openxmlformats.org/officeDocument/2006/relationships/notesSlide" Target="../notesSlides/notesSlide461.xml"/><Relationship Id="rId1" Type="http://schemas.openxmlformats.org/officeDocument/2006/relationships/slideLayout" Target="../slideLayouts/slideLayout1.xml"/></Relationships>
</file>

<file path=ppt/slides/_rels/slide462.xml.rels><?xml version="1.0" encoding="UTF-8" standalone="yes"?>
<Relationships xmlns="http://schemas.openxmlformats.org/package/2006/relationships"><Relationship Id="rId2" Type="http://schemas.openxmlformats.org/officeDocument/2006/relationships/notesSlide" Target="../notesSlides/notesSlide462.xml"/><Relationship Id="rId1" Type="http://schemas.openxmlformats.org/officeDocument/2006/relationships/slideLayout" Target="../slideLayouts/slideLayout1.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463.xml"/><Relationship Id="rId1" Type="http://schemas.openxmlformats.org/officeDocument/2006/relationships/slideLayout" Target="../slideLayouts/slideLayout1.xml"/></Relationships>
</file>

<file path=ppt/slides/_rels/slide464.xml.rels><?xml version="1.0" encoding="UTF-8" standalone="yes"?>
<Relationships xmlns="http://schemas.openxmlformats.org/package/2006/relationships"><Relationship Id="rId2" Type="http://schemas.openxmlformats.org/officeDocument/2006/relationships/notesSlide" Target="../notesSlides/notesSlide464.xml"/><Relationship Id="rId1" Type="http://schemas.openxmlformats.org/officeDocument/2006/relationships/slideLayout" Target="../slideLayouts/slideLayout1.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465.xml"/><Relationship Id="rId1" Type="http://schemas.openxmlformats.org/officeDocument/2006/relationships/slideLayout" Target="../slideLayouts/slideLayout1.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466.xml"/><Relationship Id="rId1" Type="http://schemas.openxmlformats.org/officeDocument/2006/relationships/slideLayout" Target="../slideLayouts/slideLayout1.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467.xml"/><Relationship Id="rId1" Type="http://schemas.openxmlformats.org/officeDocument/2006/relationships/slideLayout" Target="../slideLayouts/slideLayout1.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468.xml"/><Relationship Id="rId1" Type="http://schemas.openxmlformats.org/officeDocument/2006/relationships/slideLayout" Target="../slideLayouts/slideLayout1.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46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470.xml"/><Relationship Id="rId1" Type="http://schemas.openxmlformats.org/officeDocument/2006/relationships/slideLayout" Target="../slideLayouts/slideLayout1.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471.xml"/><Relationship Id="rId1" Type="http://schemas.openxmlformats.org/officeDocument/2006/relationships/slideLayout" Target="../slideLayouts/slideLayout1.xml"/></Relationships>
</file>

<file path=ppt/slides/_rels/slide472.xml.rels><?xml version="1.0" encoding="UTF-8" standalone="yes"?>
<Relationships xmlns="http://schemas.openxmlformats.org/package/2006/relationships"><Relationship Id="rId2" Type="http://schemas.openxmlformats.org/officeDocument/2006/relationships/notesSlide" Target="../notesSlides/notesSlide472.xml"/><Relationship Id="rId1" Type="http://schemas.openxmlformats.org/officeDocument/2006/relationships/slideLayout" Target="../slideLayouts/slideLayout1.xml"/></Relationships>
</file>

<file path=ppt/slides/_rels/slide473.xml.rels><?xml version="1.0" encoding="UTF-8" standalone="yes"?>
<Relationships xmlns="http://schemas.openxmlformats.org/package/2006/relationships"><Relationship Id="rId2" Type="http://schemas.openxmlformats.org/officeDocument/2006/relationships/notesSlide" Target="../notesSlides/notesSlide473.xml"/><Relationship Id="rId1" Type="http://schemas.openxmlformats.org/officeDocument/2006/relationships/slideLayout" Target="../slideLayouts/slideLayout1.xml"/></Relationships>
</file>

<file path=ppt/slides/_rels/slide47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74.xml"/><Relationship Id="rId1" Type="http://schemas.openxmlformats.org/officeDocument/2006/relationships/slideLayout" Target="../slideLayouts/slideLayout1.xml"/></Relationships>
</file>

<file path=ppt/slides/_rels/slide475.xml.rels><?xml version="1.0" encoding="UTF-8" standalone="yes"?>
<Relationships xmlns="http://schemas.openxmlformats.org/package/2006/relationships"><Relationship Id="rId2" Type="http://schemas.openxmlformats.org/officeDocument/2006/relationships/notesSlide" Target="../notesSlides/notesSlide475.xml"/><Relationship Id="rId1" Type="http://schemas.openxmlformats.org/officeDocument/2006/relationships/slideLayout" Target="../slideLayouts/slideLayout1.xml"/></Relationships>
</file>

<file path=ppt/slides/_rels/slide476.xml.rels><?xml version="1.0" encoding="UTF-8" standalone="yes"?>
<Relationships xmlns="http://schemas.openxmlformats.org/package/2006/relationships"><Relationship Id="rId2" Type="http://schemas.openxmlformats.org/officeDocument/2006/relationships/notesSlide" Target="../notesSlides/notesSlide476.xml"/><Relationship Id="rId1" Type="http://schemas.openxmlformats.org/officeDocument/2006/relationships/slideLayout" Target="../slideLayouts/slideLayout1.xml"/></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477.xml"/><Relationship Id="rId1" Type="http://schemas.openxmlformats.org/officeDocument/2006/relationships/slideLayout" Target="../slideLayouts/slideLayout1.xml"/></Relationships>
</file>

<file path=ppt/slides/_rels/slide478.xml.rels><?xml version="1.0" encoding="UTF-8" standalone="yes"?>
<Relationships xmlns="http://schemas.openxmlformats.org/package/2006/relationships"><Relationship Id="rId2" Type="http://schemas.openxmlformats.org/officeDocument/2006/relationships/notesSlide" Target="../notesSlides/notesSlide478.xml"/><Relationship Id="rId1" Type="http://schemas.openxmlformats.org/officeDocument/2006/relationships/slideLayout" Target="../slideLayouts/slideLayout1.xml"/></Relationships>
</file>

<file path=ppt/slides/_rels/slide47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7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80.xml.rels><?xml version="1.0" encoding="UTF-8" standalone="yes"?>
<Relationships xmlns="http://schemas.openxmlformats.org/package/2006/relationships"><Relationship Id="rId2" Type="http://schemas.openxmlformats.org/officeDocument/2006/relationships/notesSlide" Target="../notesSlides/notesSlide480.xml"/><Relationship Id="rId1" Type="http://schemas.openxmlformats.org/officeDocument/2006/relationships/slideLayout" Target="../slideLayouts/slideLayout1.xml"/></Relationships>
</file>

<file path=ppt/slides/_rels/slide481.xml.rels><?xml version="1.0" encoding="UTF-8" standalone="yes"?>
<Relationships xmlns="http://schemas.openxmlformats.org/package/2006/relationships"><Relationship Id="rId2" Type="http://schemas.openxmlformats.org/officeDocument/2006/relationships/notesSlide" Target="../notesSlides/notesSlide481.xml"/><Relationship Id="rId1" Type="http://schemas.openxmlformats.org/officeDocument/2006/relationships/slideLayout" Target="../slideLayouts/slideLayout1.xml"/></Relationships>
</file>

<file path=ppt/slides/_rels/slide482.xml.rels><?xml version="1.0" encoding="UTF-8" standalone="yes"?>
<Relationships xmlns="http://schemas.openxmlformats.org/package/2006/relationships"><Relationship Id="rId2" Type="http://schemas.openxmlformats.org/officeDocument/2006/relationships/notesSlide" Target="../notesSlides/notesSlide482.xml"/><Relationship Id="rId1" Type="http://schemas.openxmlformats.org/officeDocument/2006/relationships/slideLayout" Target="../slideLayouts/slideLayout1.xml"/></Relationships>
</file>

<file path=ppt/slides/_rels/slide483.xml.rels><?xml version="1.0" encoding="UTF-8" standalone="yes"?>
<Relationships xmlns="http://schemas.openxmlformats.org/package/2006/relationships"><Relationship Id="rId2" Type="http://schemas.openxmlformats.org/officeDocument/2006/relationships/notesSlide" Target="../notesSlides/notesSlide483.xml"/><Relationship Id="rId1" Type="http://schemas.openxmlformats.org/officeDocument/2006/relationships/slideLayout" Target="../slideLayouts/slideLayout1.xml"/></Relationships>
</file>

<file path=ppt/slides/_rels/slide484.xml.rels><?xml version="1.0" encoding="UTF-8" standalone="yes"?>
<Relationships xmlns="http://schemas.openxmlformats.org/package/2006/relationships"><Relationship Id="rId2" Type="http://schemas.openxmlformats.org/officeDocument/2006/relationships/notesSlide" Target="../notesSlides/notesSlide48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www.biblegateway.com/passage/?search=Psalm%2057:1-3&amp;version=CSB"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730250" y="2248218"/>
            <a:ext cx="7772400" cy="1922462"/>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6000" b="1" dirty="0">
                <a:solidFill>
                  <a:srgbClr val="002060"/>
                </a:solidFill>
                <a:ea typeface="ヒラギノ明朝 ProN W3" charset="0"/>
                <a:cs typeface="ヒラギノ明朝 ProN W3" charset="0"/>
                <a:sym typeface="Arial" charset="0"/>
              </a:rPr>
              <a:t>Living with Purpose</a:t>
            </a:r>
            <a:br>
              <a:rPr lang="en-US" sz="6000" b="1" dirty="0">
                <a:solidFill>
                  <a:srgbClr val="002060"/>
                </a:solidFill>
                <a:ea typeface="ヒラギノ明朝 ProN W3" charset="0"/>
                <a:cs typeface="ヒラギノ明朝 ProN W3" charset="0"/>
                <a:sym typeface="Arial" charset="0"/>
              </a:rPr>
            </a:br>
            <a:br>
              <a:rPr lang="en-US" sz="6000" b="1" dirty="0">
                <a:solidFill>
                  <a:srgbClr val="002060"/>
                </a:solidFill>
                <a:ea typeface="ヒラギノ明朝 ProN W3" charset="0"/>
                <a:cs typeface="ヒラギノ明朝 ProN W3" charset="0"/>
                <a:sym typeface="Arial" charset="0"/>
              </a:rPr>
            </a:br>
            <a:r>
              <a:rPr lang="en-US" sz="4000" b="1" dirty="0">
                <a:solidFill>
                  <a:srgbClr val="002060"/>
                </a:solidFill>
                <a:ea typeface="ヒラギノ明朝 ProN W3" charset="0"/>
                <a:cs typeface="ヒラギノ明朝 ProN W3" charset="0"/>
                <a:sym typeface="Arial" charset="0"/>
              </a:rPr>
              <a:t>Composite</a:t>
            </a:r>
            <a:br>
              <a:rPr lang="en-US" sz="4000" b="1" dirty="0">
                <a:solidFill>
                  <a:srgbClr val="002060"/>
                </a:solidFill>
                <a:ea typeface="ヒラギノ明朝 ProN W3" charset="0"/>
                <a:cs typeface="ヒラギノ明朝 ProN W3" charset="0"/>
                <a:sym typeface="Arial" charset="0"/>
              </a:rPr>
            </a:br>
            <a:br>
              <a:rPr lang="en-US" sz="2400" b="1" dirty="0">
                <a:solidFill>
                  <a:srgbClr val="002060"/>
                </a:solidFill>
                <a:ea typeface="ヒラギノ明朝 ProN W3" charset="0"/>
                <a:cs typeface="ヒラギノ明朝 ProN W3" charset="0"/>
                <a:sym typeface="Arial" charset="0"/>
              </a:rPr>
            </a:br>
            <a:r>
              <a:rPr lang="en-US" sz="2800" b="1" dirty="0">
                <a:solidFill>
                  <a:srgbClr val="002060"/>
                </a:solidFill>
                <a:ea typeface="ヒラギノ明朝 ProN W3" charset="0"/>
                <a:cs typeface="ヒラギノ明朝 ProN W3" charset="0"/>
                <a:sym typeface="Arial" charset="0"/>
              </a:rPr>
              <a:t>2020-2021</a:t>
            </a:r>
            <a:endParaRPr lang="en-US" sz="2400" b="1" dirty="0">
              <a:solidFill>
                <a:srgbClr val="002060"/>
              </a:solidFill>
              <a:ea typeface="ヒラギノ角ゴ ProN W6" charset="0"/>
              <a:cs typeface="ヒラギノ角ゴ ProN W6" charset="0"/>
              <a:sym typeface="Arial" charset="0"/>
            </a:endParaRPr>
          </a:p>
        </p:txBody>
      </p:sp>
      <p:sp>
        <p:nvSpPr>
          <p:cNvPr id="13316" name="Rectangle 4"/>
          <p:cNvSpPr>
            <a:spLocks/>
          </p:cNvSpPr>
          <p:nvPr/>
        </p:nvSpPr>
        <p:spPr bwMode="auto">
          <a:xfrm>
            <a:off x="8912225" y="2460625"/>
            <a:ext cx="184150" cy="457200"/>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674325"/>
            <a:ext cx="8547100" cy="1769139"/>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u="sng" dirty="0">
                <a:ea typeface="ヒラギノ明朝 ProN W3" charset="0"/>
                <a:cs typeface="ヒラギノ明朝 ProN W3" charset="0"/>
              </a:rPr>
              <a:t>Love is an act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t>
            </a:r>
            <a:r>
              <a:rPr lang="en-US" sz="2000" b="1" u="sng" dirty="0">
                <a:ea typeface="ヒラギノ明朝 ProN W3" charset="0"/>
                <a:cs typeface="ヒラギノ明朝 ProN W3" charset="0"/>
              </a:rPr>
              <a:t>of endless forgiveness</a:t>
            </a:r>
            <a:r>
              <a:rPr lang="en-US" sz="2000" b="1" dirty="0">
                <a:ea typeface="ヒラギノ明朝 ProN W3" charset="0"/>
                <a:cs typeface="ヒラギノ明朝 ProN W3" charset="0"/>
              </a:rPr>
              <a: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 tender look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which becomes a habit.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Peter Ustinov</a:t>
            </a:r>
          </a:p>
        </p:txBody>
      </p:sp>
    </p:spTree>
    <p:extLst>
      <p:ext uri="{BB962C8B-B14F-4D97-AF65-F5344CB8AC3E}">
        <p14:creationId xmlns:p14="http://schemas.microsoft.com/office/powerpoint/2010/main" val="368893673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a:solidFill>
                  <a:srgbClr val="0530C4"/>
                </a:solidFill>
              </a:rPr>
              <a:t>What is God’s Purpose?</a:t>
            </a:r>
            <a:endParaRPr lang="en-US" sz="2000" dirty="0">
              <a:solidFill>
                <a:srgbClr val="0530C4"/>
              </a:solidFill>
            </a:endParaRPr>
          </a:p>
        </p:txBody>
      </p:sp>
      <p:sp>
        <p:nvSpPr>
          <p:cNvPr id="7" name="Rectangle 6"/>
          <p:cNvSpPr/>
          <p:nvPr/>
        </p:nvSpPr>
        <p:spPr>
          <a:xfrm>
            <a:off x="166683" y="1680695"/>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When mankind fell,</a:t>
            </a:r>
          </a:p>
          <a:p>
            <a:pPr>
              <a:tabLst>
                <a:tab pos="457200" algn="l"/>
                <a:tab pos="914400" algn="l"/>
                <a:tab pos="1371600" algn="l"/>
                <a:tab pos="1828800" algn="l"/>
                <a:tab pos="2286000" algn="l"/>
              </a:tabLst>
            </a:pPr>
            <a:r>
              <a:rPr lang="en-US" sz="2000" dirty="0"/>
              <a:t>	God already had a plan and a purpose</a:t>
            </a:r>
          </a:p>
          <a:p>
            <a:pPr>
              <a:tabLst>
                <a:tab pos="457200" algn="l"/>
                <a:tab pos="914400" algn="l"/>
                <a:tab pos="1371600" algn="l"/>
                <a:tab pos="1828800" algn="l"/>
                <a:tab pos="2286000" algn="l"/>
              </a:tabLst>
            </a:pPr>
            <a:r>
              <a:rPr lang="en-US" sz="2000" dirty="0"/>
              <a:t>		to rescue / redeem / save </a:t>
            </a:r>
          </a:p>
          <a:p>
            <a:pPr>
              <a:tabLst>
                <a:tab pos="457200" algn="l"/>
                <a:tab pos="914400" algn="l"/>
                <a:tab pos="1371600" algn="l"/>
                <a:tab pos="1828800" algn="l"/>
                <a:tab pos="2286000" algn="l"/>
              </a:tabLst>
            </a:pPr>
            <a:r>
              <a:rPr lang="en-US" sz="2000" dirty="0"/>
              <a:t>			His people.</a:t>
            </a:r>
            <a:endParaRPr lang="en-US" sz="2000" dirty="0">
              <a:solidFill>
                <a:srgbClr val="005493"/>
              </a:solidFill>
            </a:endParaRPr>
          </a:p>
        </p:txBody>
      </p:sp>
      <p:sp>
        <p:nvSpPr>
          <p:cNvPr id="8" name="Rectangle 7"/>
          <p:cNvSpPr/>
          <p:nvPr/>
        </p:nvSpPr>
        <p:spPr>
          <a:xfrm>
            <a:off x="166682" y="3236167"/>
            <a:ext cx="8824911" cy="307776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mr-IN" sz="2000" dirty="0">
                <a:solidFill>
                  <a:srgbClr val="005493"/>
                </a:solidFill>
              </a:rPr>
              <a:t>…</a:t>
            </a:r>
            <a:r>
              <a:rPr lang="en-US" sz="2000" dirty="0">
                <a:solidFill>
                  <a:srgbClr val="005493"/>
                </a:solidFill>
              </a:rPr>
              <a:t> this grace was given me: to preach to the Gentiles the </a:t>
            </a:r>
            <a:r>
              <a:rPr lang="en-US" sz="2000" u="sng" dirty="0">
                <a:solidFill>
                  <a:srgbClr val="005493"/>
                </a:solidFill>
              </a:rPr>
              <a:t>boundless</a:t>
            </a:r>
            <a:r>
              <a:rPr lang="en-US" sz="2000" dirty="0">
                <a:solidFill>
                  <a:srgbClr val="005493"/>
                </a:solidFill>
              </a:rPr>
              <a:t> riches of Christ, and to make plain to everyone the administration of this mystery, which for ages past was kept hidden in God, who created all things. </a:t>
            </a:r>
          </a:p>
          <a:p>
            <a:endParaRPr lang="en-US" sz="800" dirty="0">
              <a:solidFill>
                <a:srgbClr val="005493"/>
              </a:solidFill>
            </a:endParaRPr>
          </a:p>
          <a:p>
            <a:r>
              <a:rPr lang="en-US" sz="2000" dirty="0">
                <a:solidFill>
                  <a:srgbClr val="005493"/>
                </a:solidFill>
              </a:rPr>
              <a:t>His intent was that now, through the church, the manifold wisdom of God should be made known to the rulers and authorities in the heavenly realms, according to </a:t>
            </a:r>
            <a:r>
              <a:rPr lang="en-US" sz="2000" dirty="0">
                <a:solidFill>
                  <a:srgbClr val="FF0000"/>
                </a:solidFill>
              </a:rPr>
              <a:t>his eternal purpose </a:t>
            </a:r>
            <a:r>
              <a:rPr lang="en-US" sz="2000" dirty="0">
                <a:solidFill>
                  <a:srgbClr val="005493"/>
                </a:solidFill>
              </a:rPr>
              <a:t>that he accomplished in Christ Jesus our Lord. </a:t>
            </a:r>
          </a:p>
          <a:p>
            <a:pPr>
              <a:tabLst>
                <a:tab pos="457200" algn="l"/>
                <a:tab pos="914400" algn="l"/>
                <a:tab pos="1371600" algn="l"/>
                <a:tab pos="1828800" algn="l"/>
                <a:tab pos="2286000" algn="l"/>
              </a:tabLst>
            </a:pPr>
            <a:r>
              <a:rPr lang="en-US" sz="2000" dirty="0"/>
              <a:t>									</a:t>
            </a:r>
            <a:r>
              <a:rPr lang="en-US" sz="2000" dirty="0">
                <a:solidFill>
                  <a:srgbClr val="005493"/>
                </a:solidFill>
              </a:rPr>
              <a:t>	 Ephesians 3:8-11</a:t>
            </a:r>
          </a:p>
        </p:txBody>
      </p:sp>
    </p:spTree>
    <p:extLst>
      <p:ext uri="{BB962C8B-B14F-4D97-AF65-F5344CB8AC3E}">
        <p14:creationId xmlns:p14="http://schemas.microsoft.com/office/powerpoint/2010/main" val="315638707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a:solidFill>
                  <a:srgbClr val="0530C4"/>
                </a:solidFill>
              </a:rPr>
              <a:t>What is God’s Purpose?</a:t>
            </a:r>
            <a:endParaRPr lang="en-US" sz="2000" dirty="0">
              <a:solidFill>
                <a:srgbClr val="0530C4"/>
              </a:solidFill>
            </a:endParaRPr>
          </a:p>
        </p:txBody>
      </p:sp>
      <p:sp>
        <p:nvSpPr>
          <p:cNvPr id="7" name="Rectangle 6"/>
          <p:cNvSpPr/>
          <p:nvPr/>
        </p:nvSpPr>
        <p:spPr>
          <a:xfrm>
            <a:off x="166683" y="1680695"/>
            <a:ext cx="8824911" cy="52322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Succeeding generations of Christians have continued to share</a:t>
            </a:r>
          </a:p>
          <a:p>
            <a:pPr>
              <a:tabLst>
                <a:tab pos="457200" algn="l"/>
                <a:tab pos="914400" algn="l"/>
                <a:tab pos="1371600" algn="l"/>
                <a:tab pos="1828800" algn="l"/>
                <a:tab pos="2286000" algn="l"/>
                <a:tab pos="2743200" algn="l"/>
              </a:tabLst>
            </a:pPr>
            <a:r>
              <a:rPr lang="en-US" sz="2000" dirty="0"/>
              <a:t>	in this triune character of encounter with the one triune God,</a:t>
            </a:r>
          </a:p>
          <a:p>
            <a:pPr>
              <a:tabLst>
                <a:tab pos="457200" algn="l"/>
                <a:tab pos="914400" algn="l"/>
                <a:tab pos="1371600" algn="l"/>
                <a:tab pos="1828800" algn="l"/>
                <a:tab pos="2286000" algn="l"/>
                <a:tab pos="2743200" algn="l"/>
              </a:tabLst>
            </a:pPr>
            <a:r>
              <a:rPr lang="en-US" sz="2000" dirty="0"/>
              <a:t>Met with as </a:t>
            </a:r>
          </a:p>
          <a:p>
            <a:pPr>
              <a:tabLst>
                <a:tab pos="457200" algn="l"/>
                <a:tab pos="914400" algn="l"/>
                <a:tab pos="1371600" algn="l"/>
                <a:tab pos="1828800" algn="l"/>
                <a:tab pos="2286000" algn="l"/>
                <a:tab pos="2743200" algn="l"/>
              </a:tabLst>
            </a:pPr>
            <a:r>
              <a:rPr lang="en-US" sz="2000" dirty="0"/>
              <a:t>	</a:t>
            </a:r>
            <a:r>
              <a:rPr lang="en-US" sz="2000" u="sng" dirty="0"/>
              <a:t>Father</a:t>
            </a:r>
            <a:r>
              <a:rPr lang="en-US" sz="2000" dirty="0"/>
              <a:t> (God above: the almighty Creator and source of being), </a:t>
            </a:r>
          </a:p>
          <a:p>
            <a:pPr>
              <a:tabLst>
                <a:tab pos="457200" algn="l"/>
                <a:tab pos="914400" algn="l"/>
                <a:tab pos="1371600" algn="l"/>
                <a:tab pos="1828800" algn="l"/>
                <a:tab pos="2286000" algn="l"/>
                <a:tab pos="2743200" algn="l"/>
              </a:tabLst>
            </a:pPr>
            <a:r>
              <a:rPr lang="en-US" sz="2000" dirty="0"/>
              <a:t>		</a:t>
            </a:r>
            <a:r>
              <a:rPr lang="en-US" sz="2000" u="sng" dirty="0"/>
              <a:t>Son</a:t>
            </a:r>
            <a:r>
              <a:rPr lang="en-US" sz="2000" dirty="0"/>
              <a:t> (God alongside: deity made known in human terms) and </a:t>
            </a:r>
          </a:p>
          <a:p>
            <a:pPr>
              <a:tabLst>
                <a:tab pos="457200" algn="l"/>
                <a:tab pos="914400" algn="l"/>
                <a:tab pos="1371600" algn="l"/>
                <a:tab pos="1828800" algn="l"/>
                <a:tab pos="2286000" algn="l"/>
                <a:tab pos="2743200" algn="l"/>
              </a:tabLst>
            </a:pPr>
            <a:r>
              <a:rPr lang="en-US" sz="2000" dirty="0"/>
              <a:t>			</a:t>
            </a:r>
            <a:r>
              <a:rPr lang="en-US" sz="2000" u="sng" dirty="0"/>
              <a:t>Holy Spirit </a:t>
            </a:r>
            <a:r>
              <a:rPr lang="en-US" sz="2000" dirty="0"/>
              <a:t>(God within: at work in the human heart, 					transforming and empowering) </a:t>
            </a:r>
          </a:p>
          <a:p>
            <a:pPr>
              <a:tabLst>
                <a:tab pos="457200" algn="l"/>
                <a:tab pos="914400" algn="l"/>
                <a:tab pos="1371600" algn="l"/>
                <a:tab pos="1828800" algn="l"/>
                <a:tab pos="2286000" algn="l"/>
                <a:tab pos="2743200" algn="l"/>
              </a:tabLst>
            </a:pPr>
            <a:r>
              <a:rPr lang="en-US" sz="2000" dirty="0"/>
              <a:t>	without denying their fundamental conviction </a:t>
            </a:r>
          </a:p>
          <a:p>
            <a:pPr>
              <a:tabLst>
                <a:tab pos="457200" algn="l"/>
                <a:tab pos="914400" algn="l"/>
                <a:tab pos="1371600" algn="l"/>
                <a:tab pos="1828800" algn="l"/>
                <a:tab pos="2286000" algn="l"/>
                <a:tab pos="2743200" algn="l"/>
              </a:tabLst>
            </a:pPr>
            <a:r>
              <a:rPr lang="en-US" sz="2000" dirty="0"/>
              <a:t>		that there is a single divine Will and </a:t>
            </a:r>
            <a:r>
              <a:rPr lang="en-US" sz="2000" dirty="0">
                <a:solidFill>
                  <a:srgbClr val="FF0000"/>
                </a:solidFill>
              </a:rPr>
              <a:t>Purpose </a:t>
            </a:r>
          </a:p>
          <a:p>
            <a:pPr>
              <a:tabLst>
                <a:tab pos="457200" algn="l"/>
                <a:tab pos="914400" algn="l"/>
                <a:tab pos="1371600" algn="l"/>
                <a:tab pos="1828800" algn="l"/>
                <a:tab pos="2286000" algn="l"/>
                <a:tab pos="2743200" algn="l"/>
              </a:tabLst>
            </a:pPr>
            <a:r>
              <a:rPr lang="en-US" sz="2000" dirty="0"/>
              <a:t>			at work in creation.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 the eventual divine </a:t>
            </a:r>
            <a:r>
              <a:rPr lang="en-US" sz="2000" dirty="0">
                <a:solidFill>
                  <a:srgbClr val="FF0000"/>
                </a:solidFill>
              </a:rPr>
              <a:t>purpose</a:t>
            </a:r>
            <a:r>
              <a:rPr lang="en-US" sz="2000" dirty="0"/>
              <a:t> is to draw all creatures into a more intimate and freely embraced relationship with their Creator.  The realization of that </a:t>
            </a:r>
            <a:r>
              <a:rPr lang="en-US" sz="2000" dirty="0">
                <a:solidFill>
                  <a:srgbClr val="FF0000"/>
                </a:solidFill>
              </a:rPr>
              <a:t>purpose</a:t>
            </a:r>
            <a:r>
              <a:rPr lang="en-US" sz="2000" dirty="0"/>
              <a:t> will be the coming to be of the new creation in which the divine </a:t>
            </a:r>
            <a:r>
              <a:rPr lang="en-US" sz="2000" dirty="0">
                <a:solidFill>
                  <a:srgbClr val="FF0000"/>
                </a:solidFill>
              </a:rPr>
              <a:t>presence</a:t>
            </a:r>
            <a:r>
              <a:rPr lang="en-US" sz="2000" dirty="0"/>
              <a:t> is no longer </a:t>
            </a:r>
            <a:r>
              <a:rPr lang="en-US" sz="2000" u="sng" dirty="0"/>
              <a:t>veiled</a:t>
            </a:r>
            <a:r>
              <a:rPr lang="en-US" sz="2000" dirty="0"/>
              <a:t> from view but progressively revealed.  </a:t>
            </a:r>
            <a:r>
              <a:rPr lang="en-US" sz="2000" dirty="0">
                <a:solidFill>
                  <a:srgbClr val="00B050"/>
                </a:solidFill>
              </a:rPr>
              <a:t>[veiled: the smokescreen of Satan (HSL)]</a:t>
            </a:r>
            <a:endParaRPr lang="en-US" sz="800" dirty="0">
              <a:solidFill>
                <a:srgbClr val="00B050"/>
              </a:solidFill>
            </a:endParaRPr>
          </a:p>
          <a:p>
            <a:pPr>
              <a:tabLst>
                <a:tab pos="457200" algn="l"/>
                <a:tab pos="914400" algn="l"/>
                <a:tab pos="1371600" algn="l"/>
                <a:tab pos="1828800" algn="l"/>
                <a:tab pos="2286000" algn="l"/>
                <a:tab pos="2743200" algn="l"/>
              </a:tabLst>
            </a:pPr>
            <a:r>
              <a:rPr lang="en-US" sz="2000" dirty="0"/>
              <a:t>	               John </a:t>
            </a:r>
            <a:r>
              <a:rPr lang="en-US" sz="2000" dirty="0" err="1"/>
              <a:t>Polkinghorne</a:t>
            </a:r>
            <a:r>
              <a:rPr lang="en-US" sz="2000" dirty="0"/>
              <a:t>, Science and Religion in Quest of Truth</a:t>
            </a:r>
          </a:p>
        </p:txBody>
      </p:sp>
    </p:spTree>
    <p:extLst>
      <p:ext uri="{BB962C8B-B14F-4D97-AF65-F5344CB8AC3E}">
        <p14:creationId xmlns:p14="http://schemas.microsoft.com/office/powerpoint/2010/main" val="387531709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What Does the Bible Say About God’s Purpose?</a:t>
            </a:r>
          </a:p>
        </p:txBody>
      </p:sp>
      <p:sp>
        <p:nvSpPr>
          <p:cNvPr id="7" name="Rectangle 6"/>
          <p:cNvSpPr/>
          <p:nvPr/>
        </p:nvSpPr>
        <p:spPr>
          <a:xfrm>
            <a:off x="166683" y="1680695"/>
            <a:ext cx="8824911" cy="52322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u="sng" dirty="0"/>
              <a:t>It is Firm</a:t>
            </a:r>
          </a:p>
          <a:p>
            <a:pPr>
              <a:tabLst>
                <a:tab pos="457200" algn="l"/>
                <a:tab pos="914400" algn="l"/>
                <a:tab pos="1371600" algn="l"/>
                <a:tab pos="1828800" algn="l"/>
                <a:tab pos="2286000" algn="l"/>
              </a:tabLst>
            </a:pPr>
            <a:r>
              <a:rPr lang="en-US" sz="2000" dirty="0">
                <a:solidFill>
                  <a:srgbClr val="005493"/>
                </a:solidFill>
              </a:rPr>
              <a:t>Job 36:5 - God is mighty… and firm in his purpose</a:t>
            </a:r>
          </a:p>
          <a:p>
            <a:pPr>
              <a:tabLst>
                <a:tab pos="457200" algn="l"/>
                <a:tab pos="914400" algn="l"/>
                <a:tab pos="1371600" algn="l"/>
                <a:tab pos="1828800" algn="l"/>
                <a:tab pos="2286000" algn="l"/>
              </a:tabLst>
            </a:pPr>
            <a:r>
              <a:rPr lang="en-US" sz="2000" dirty="0">
                <a:solidFill>
                  <a:srgbClr val="005493"/>
                </a:solidFill>
              </a:rPr>
              <a:t>Job 42:2 – God can do all things; no purpose of His can be thwarted</a:t>
            </a:r>
          </a:p>
          <a:p>
            <a:pPr>
              <a:tabLst>
                <a:tab pos="457200" algn="l"/>
                <a:tab pos="914400" algn="l"/>
                <a:tab pos="1371600" algn="l"/>
                <a:tab pos="1828800" algn="l"/>
                <a:tab pos="2286000" algn="l"/>
              </a:tabLst>
            </a:pPr>
            <a:r>
              <a:rPr lang="en-US" sz="2000" dirty="0">
                <a:solidFill>
                  <a:srgbClr val="005493"/>
                </a:solidFill>
              </a:rPr>
              <a:t>Psalm 33:11 - But the plans/purposes of the Lord stand firm forever</a:t>
            </a:r>
          </a:p>
          <a:p>
            <a:pPr>
              <a:tabLst>
                <a:tab pos="457200" algn="l"/>
                <a:tab pos="914400" algn="l"/>
                <a:tab pos="1371600" algn="l"/>
                <a:tab pos="1828800" algn="l"/>
                <a:tab pos="2286000" algn="l"/>
              </a:tabLst>
            </a:pPr>
            <a:r>
              <a:rPr lang="en-US" sz="2000" dirty="0">
                <a:solidFill>
                  <a:srgbClr val="005493"/>
                </a:solidFill>
              </a:rPr>
              <a:t>Isaiah 14:24 - as God has purposed, so it will happen.</a:t>
            </a:r>
          </a:p>
          <a:p>
            <a:pPr>
              <a:tabLst>
                <a:tab pos="457200" algn="l"/>
                <a:tab pos="914400" algn="l"/>
                <a:tab pos="1371600" algn="l"/>
                <a:tab pos="1828800" algn="l"/>
                <a:tab pos="2286000" algn="l"/>
              </a:tabLst>
            </a:pPr>
            <a:r>
              <a:rPr lang="en-US" sz="2000" dirty="0">
                <a:solidFill>
                  <a:srgbClr val="005493"/>
                </a:solidFill>
              </a:rPr>
              <a:t>Isaiah 14:27 - who can thwart God or turn back His hand? </a:t>
            </a:r>
          </a:p>
          <a:p>
            <a:pPr>
              <a:tabLst>
                <a:tab pos="457200" algn="l"/>
                <a:tab pos="914400" algn="l"/>
                <a:tab pos="1371600" algn="l"/>
                <a:tab pos="1828800" algn="l"/>
                <a:tab pos="2286000" algn="l"/>
              </a:tabLst>
            </a:pPr>
            <a:r>
              <a:rPr lang="en-US" sz="2000" dirty="0">
                <a:solidFill>
                  <a:srgbClr val="005493"/>
                </a:solidFill>
              </a:rPr>
              <a:t>Isaiah 46:10-11 – His purpose will stand, </a:t>
            </a:r>
          </a:p>
          <a:p>
            <a:pPr>
              <a:tabLst>
                <a:tab pos="457200" algn="l"/>
                <a:tab pos="914400" algn="l"/>
                <a:tab pos="1371600" algn="l"/>
                <a:tab pos="1828800" algn="l"/>
                <a:tab pos="2286000" algn="l"/>
              </a:tabLst>
            </a:pPr>
            <a:r>
              <a:rPr lang="en-US" sz="2000" dirty="0">
                <a:solidFill>
                  <a:srgbClr val="005493"/>
                </a:solidFill>
              </a:rPr>
              <a:t>	and He will do all that He pleases and plans</a:t>
            </a:r>
          </a:p>
          <a:p>
            <a:pPr>
              <a:tabLst>
                <a:tab pos="457200" algn="l"/>
                <a:tab pos="914400" algn="l"/>
                <a:tab pos="1371600" algn="l"/>
                <a:tab pos="1828800" algn="l"/>
                <a:tab pos="2286000" algn="l"/>
              </a:tabLst>
            </a:pPr>
            <a:r>
              <a:rPr lang="en-US" sz="2000" dirty="0">
                <a:solidFill>
                  <a:srgbClr val="005493"/>
                </a:solidFill>
              </a:rPr>
              <a:t>Isaiah 55:11 – God will accomplish and achieve His purposes</a:t>
            </a:r>
          </a:p>
          <a:p>
            <a:pPr>
              <a:tabLst>
                <a:tab pos="457200" algn="l"/>
                <a:tab pos="914400" algn="l"/>
                <a:tab pos="1371600" algn="l"/>
                <a:tab pos="1828800" algn="l"/>
                <a:tab pos="2286000" algn="l"/>
              </a:tabLst>
            </a:pPr>
            <a:r>
              <a:rPr lang="en-US" sz="2000" dirty="0">
                <a:solidFill>
                  <a:srgbClr val="005493"/>
                </a:solidFill>
              </a:rPr>
              <a:t>Jeremiah 23:20, 30:24 - The fierce anger of the Lord will not turn back </a:t>
            </a:r>
          </a:p>
          <a:p>
            <a:pPr>
              <a:tabLst>
                <a:tab pos="457200" algn="l"/>
                <a:tab pos="914400" algn="l"/>
                <a:tab pos="1371600" algn="l"/>
                <a:tab pos="1828800" algn="l"/>
                <a:tab pos="2286000" algn="l"/>
              </a:tabLst>
            </a:pPr>
            <a:r>
              <a:rPr lang="en-US" sz="2000" dirty="0">
                <a:solidFill>
                  <a:srgbClr val="005493"/>
                </a:solidFill>
              </a:rPr>
              <a:t>	until he fully accomplishes the purposes of his heart</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u="sng" dirty="0"/>
              <a:t>God wants us to know His purpose (in general, and for us)</a:t>
            </a:r>
          </a:p>
          <a:p>
            <a:pPr>
              <a:tabLst>
                <a:tab pos="457200" algn="l"/>
                <a:tab pos="914400" algn="l"/>
                <a:tab pos="1371600" algn="l"/>
                <a:tab pos="1828800" algn="l"/>
                <a:tab pos="2286000" algn="l"/>
              </a:tabLst>
            </a:pPr>
            <a:r>
              <a:rPr lang="en-US" sz="2000" dirty="0">
                <a:solidFill>
                  <a:srgbClr val="005493"/>
                </a:solidFill>
              </a:rPr>
              <a:t>Because God wanted to make the </a:t>
            </a:r>
            <a:r>
              <a:rPr lang="en-US" sz="2000" u="sng" dirty="0">
                <a:solidFill>
                  <a:srgbClr val="005493"/>
                </a:solidFill>
              </a:rPr>
              <a:t>unchanging nature of his </a:t>
            </a:r>
            <a:r>
              <a:rPr lang="en-US" sz="2000" u="sng" dirty="0">
                <a:solidFill>
                  <a:srgbClr val="FF0000"/>
                </a:solidFill>
              </a:rPr>
              <a:t>purpose</a:t>
            </a:r>
            <a:r>
              <a:rPr lang="en-US" sz="2000" u="sng" dirty="0">
                <a:solidFill>
                  <a:srgbClr val="005493"/>
                </a:solidFill>
              </a:rPr>
              <a:t> </a:t>
            </a:r>
            <a:r>
              <a:rPr lang="en-US" sz="2000" dirty="0">
                <a:solidFill>
                  <a:srgbClr val="005493"/>
                </a:solidFill>
              </a:rPr>
              <a:t>very clear to the heirs of what was promised, he confirmed it with an oath.</a:t>
            </a:r>
          </a:p>
          <a:p>
            <a:pPr>
              <a:tabLst>
                <a:tab pos="457200" algn="l"/>
                <a:tab pos="914400" algn="l"/>
                <a:tab pos="1371600" algn="l"/>
                <a:tab pos="1828800" algn="l"/>
                <a:tab pos="2286000" algn="l"/>
              </a:tabLst>
            </a:pPr>
            <a:r>
              <a:rPr lang="en-US" sz="2000" dirty="0">
                <a:solidFill>
                  <a:srgbClr val="005493"/>
                </a:solidFill>
              </a:rPr>
              <a:t>										 Hebrews 6:17</a:t>
            </a:r>
          </a:p>
        </p:txBody>
      </p:sp>
    </p:spTree>
    <p:extLst>
      <p:ext uri="{BB962C8B-B14F-4D97-AF65-F5344CB8AC3E}">
        <p14:creationId xmlns:p14="http://schemas.microsoft.com/office/powerpoint/2010/main" val="347475516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What Does the Bible Say About God’s Purpose?</a:t>
            </a:r>
          </a:p>
        </p:txBody>
      </p:sp>
      <p:sp>
        <p:nvSpPr>
          <p:cNvPr id="7" name="Rectangle 6"/>
          <p:cNvSpPr/>
          <p:nvPr/>
        </p:nvSpPr>
        <p:spPr>
          <a:xfrm>
            <a:off x="166683" y="1680695"/>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u="sng" dirty="0"/>
              <a:t>It is Good</a:t>
            </a:r>
          </a:p>
          <a:p>
            <a:pPr>
              <a:tabLst>
                <a:tab pos="457200" algn="l"/>
                <a:tab pos="914400" algn="l"/>
                <a:tab pos="1371600" algn="l"/>
                <a:tab pos="1828800" algn="l"/>
                <a:tab pos="2286000" algn="l"/>
              </a:tabLst>
            </a:pPr>
            <a:r>
              <a:rPr lang="en-US" sz="2000" dirty="0">
                <a:solidFill>
                  <a:srgbClr val="005493"/>
                </a:solidFill>
              </a:rPr>
              <a:t>Jeremiah 15:11 - God will deliver us for a good purpose</a:t>
            </a:r>
          </a:p>
          <a:p>
            <a:pPr>
              <a:tabLst>
                <a:tab pos="457200" algn="l"/>
                <a:tab pos="914400" algn="l"/>
                <a:tab pos="1371600" algn="l"/>
                <a:tab pos="1828800" algn="l"/>
                <a:tab pos="2286000" algn="l"/>
              </a:tabLst>
            </a:pPr>
            <a:r>
              <a:rPr lang="en-US" sz="2000" dirty="0">
                <a:solidFill>
                  <a:srgbClr val="005493"/>
                </a:solidFill>
              </a:rPr>
              <a:t>Jeremiah 32:19 - great are God’s purposes </a:t>
            </a:r>
          </a:p>
          <a:p>
            <a:pPr>
              <a:tabLst>
                <a:tab pos="457200" algn="l"/>
                <a:tab pos="914400" algn="l"/>
                <a:tab pos="1371600" algn="l"/>
                <a:tab pos="1828800" algn="l"/>
                <a:tab pos="2286000" algn="l"/>
              </a:tabLst>
            </a:pPr>
            <a:endParaRPr lang="en-US" sz="2000" dirty="0"/>
          </a:p>
          <a:p>
            <a:pPr>
              <a:tabLst>
                <a:tab pos="457200" algn="l"/>
                <a:tab pos="914400" algn="l"/>
                <a:tab pos="1371600" algn="l"/>
                <a:tab pos="1828800" algn="l"/>
                <a:tab pos="2286000" algn="l"/>
              </a:tabLst>
            </a:pPr>
            <a:r>
              <a:rPr lang="en-US" sz="2000" dirty="0">
                <a:solidFill>
                  <a:srgbClr val="005493"/>
                </a:solidFill>
              </a:rPr>
              <a:t>And we know that in all things </a:t>
            </a:r>
          </a:p>
          <a:p>
            <a:pPr>
              <a:tabLst>
                <a:tab pos="457200" algn="l"/>
                <a:tab pos="914400" algn="l"/>
                <a:tab pos="1371600" algn="l"/>
                <a:tab pos="1828800" algn="l"/>
                <a:tab pos="2286000" algn="l"/>
              </a:tabLst>
            </a:pPr>
            <a:r>
              <a:rPr lang="en-US" sz="2000" dirty="0">
                <a:solidFill>
                  <a:srgbClr val="005493"/>
                </a:solidFill>
              </a:rPr>
              <a:t>	God works for the good of those who love him, </a:t>
            </a:r>
          </a:p>
          <a:p>
            <a:pPr>
              <a:tabLst>
                <a:tab pos="457200" algn="l"/>
                <a:tab pos="914400" algn="l"/>
                <a:tab pos="1371600" algn="l"/>
                <a:tab pos="1828800" algn="l"/>
                <a:tab pos="2286000" algn="l"/>
              </a:tabLst>
            </a:pPr>
            <a:r>
              <a:rPr lang="en-US" sz="2000" dirty="0">
                <a:solidFill>
                  <a:srgbClr val="005493"/>
                </a:solidFill>
              </a:rPr>
              <a:t>		who have been </a:t>
            </a:r>
            <a:r>
              <a:rPr lang="en-US" sz="2000" u="sng" dirty="0">
                <a:solidFill>
                  <a:srgbClr val="005493"/>
                </a:solidFill>
              </a:rPr>
              <a:t>called according to his </a:t>
            </a:r>
            <a:r>
              <a:rPr lang="en-US" sz="2000" u="sng" dirty="0">
                <a:solidFill>
                  <a:srgbClr val="FF0000"/>
                </a:solidFill>
              </a:rPr>
              <a:t>purpose</a:t>
            </a:r>
            <a:r>
              <a:rPr lang="en-US" sz="2000" dirty="0">
                <a:solidFill>
                  <a:srgbClr val="005493"/>
                </a:solidFill>
              </a:rPr>
              <a:t>.</a:t>
            </a:r>
          </a:p>
          <a:p>
            <a:pPr>
              <a:tabLst>
                <a:tab pos="457200" algn="l"/>
                <a:tab pos="914400" algn="l"/>
                <a:tab pos="1371600" algn="l"/>
                <a:tab pos="1828800" algn="l"/>
                <a:tab pos="2286000" algn="l"/>
              </a:tabLst>
            </a:pPr>
            <a:r>
              <a:rPr lang="en-US" sz="2000" dirty="0">
                <a:solidFill>
                  <a:srgbClr val="005493"/>
                </a:solidFill>
              </a:rPr>
              <a:t>										       Romans 8:28</a:t>
            </a:r>
          </a:p>
        </p:txBody>
      </p:sp>
    </p:spTree>
    <p:extLst>
      <p:ext uri="{BB962C8B-B14F-4D97-AF65-F5344CB8AC3E}">
        <p14:creationId xmlns:p14="http://schemas.microsoft.com/office/powerpoint/2010/main" val="125813536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What Does the Bible Say About God’s Purpose?</a:t>
            </a:r>
          </a:p>
        </p:txBody>
      </p:sp>
      <p:sp>
        <p:nvSpPr>
          <p:cNvPr id="7" name="Rectangle 6"/>
          <p:cNvSpPr/>
          <p:nvPr/>
        </p:nvSpPr>
        <p:spPr>
          <a:xfrm>
            <a:off x="166683" y="1680695"/>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In your majesty ride forth victoriously </a:t>
            </a:r>
          </a:p>
          <a:p>
            <a:pPr>
              <a:tabLst>
                <a:tab pos="457200" algn="l"/>
                <a:tab pos="914400" algn="l"/>
                <a:tab pos="1371600" algn="l"/>
                <a:tab pos="1828800" algn="l"/>
                <a:tab pos="2286000" algn="l"/>
              </a:tabLst>
            </a:pPr>
            <a:r>
              <a:rPr lang="en-US" sz="2000" dirty="0">
                <a:solidFill>
                  <a:srgbClr val="0070C0"/>
                </a:solidFill>
              </a:rPr>
              <a:t>	in the cause </a:t>
            </a:r>
            <a:r>
              <a:rPr lang="en-US" sz="2000" dirty="0">
                <a:solidFill>
                  <a:schemeClr val="tx1"/>
                </a:solidFill>
              </a:rPr>
              <a:t>[</a:t>
            </a:r>
            <a:r>
              <a:rPr lang="en-US" sz="2000" dirty="0">
                <a:solidFill>
                  <a:srgbClr val="FF0000"/>
                </a:solidFill>
              </a:rPr>
              <a:t>purpose</a:t>
            </a:r>
            <a:r>
              <a:rPr lang="en-US" sz="2000" dirty="0">
                <a:solidFill>
                  <a:schemeClr val="tx1"/>
                </a:solidFill>
              </a:rPr>
              <a:t>]</a:t>
            </a:r>
            <a:r>
              <a:rPr lang="en-US" sz="2000" dirty="0">
                <a:solidFill>
                  <a:srgbClr val="0070C0"/>
                </a:solidFill>
              </a:rPr>
              <a:t> of </a:t>
            </a:r>
            <a:r>
              <a:rPr lang="en-US" sz="2000" dirty="0">
                <a:solidFill>
                  <a:srgbClr val="FF0000"/>
                </a:solidFill>
              </a:rPr>
              <a:t>truth, humility and justice</a:t>
            </a:r>
            <a:r>
              <a:rPr lang="en-US" sz="2000" dirty="0"/>
              <a:t>; </a:t>
            </a:r>
          </a:p>
          <a:p>
            <a:pPr>
              <a:tabLst>
                <a:tab pos="457200" algn="l"/>
                <a:tab pos="914400" algn="l"/>
                <a:tab pos="1371600" algn="l"/>
                <a:tab pos="1828800" algn="l"/>
                <a:tab pos="2286000" algn="l"/>
              </a:tabLst>
            </a:pPr>
            <a:r>
              <a:rPr lang="en-US" sz="2000" dirty="0"/>
              <a:t>		</a:t>
            </a:r>
            <a:r>
              <a:rPr lang="en-US" sz="2000" dirty="0">
                <a:solidFill>
                  <a:srgbClr val="0070C0"/>
                </a:solidFill>
              </a:rPr>
              <a:t>let your right hand </a:t>
            </a:r>
          </a:p>
          <a:p>
            <a:pPr>
              <a:tabLst>
                <a:tab pos="457200" algn="l"/>
                <a:tab pos="914400" algn="l"/>
                <a:tab pos="1371600" algn="l"/>
                <a:tab pos="1828800" algn="l"/>
                <a:tab pos="2286000" algn="l"/>
              </a:tabLst>
            </a:pPr>
            <a:r>
              <a:rPr lang="en-US" sz="2000" dirty="0">
                <a:solidFill>
                  <a:srgbClr val="0070C0"/>
                </a:solidFill>
              </a:rPr>
              <a:t>			achieve awesome deeds.</a:t>
            </a:r>
          </a:p>
          <a:p>
            <a:pPr>
              <a:tabLst>
                <a:tab pos="457200" algn="l"/>
                <a:tab pos="914400" algn="l"/>
                <a:tab pos="1371600" algn="l"/>
                <a:tab pos="1828800" algn="l"/>
                <a:tab pos="2286000" algn="l"/>
              </a:tabLst>
            </a:pPr>
            <a:r>
              <a:rPr lang="en-US" sz="2000" dirty="0">
                <a:solidFill>
                  <a:srgbClr val="0070C0"/>
                </a:solidFill>
              </a:rPr>
              <a:t>									 		Psalm 45:4</a:t>
            </a:r>
          </a:p>
        </p:txBody>
      </p:sp>
      <p:sp>
        <p:nvSpPr>
          <p:cNvPr id="8" name="Rectangle 7">
            <a:extLst>
              <a:ext uri="{FF2B5EF4-FFF2-40B4-BE49-F238E27FC236}">
                <a16:creationId xmlns:a16="http://schemas.microsoft.com/office/drawing/2014/main" id="{BBAA0589-4211-D843-B2C4-B9F5B0EF719D}"/>
              </a:ext>
            </a:extLst>
          </p:cNvPr>
          <p:cNvSpPr/>
          <p:nvPr/>
        </p:nvSpPr>
        <p:spPr>
          <a:xfrm>
            <a:off x="166682" y="5172643"/>
            <a:ext cx="8824911" cy="153888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Compare the phrase “truth, humility, and justice”</a:t>
            </a:r>
          </a:p>
          <a:p>
            <a:pPr>
              <a:tabLst>
                <a:tab pos="457200" algn="l"/>
                <a:tab pos="914400" algn="l"/>
                <a:tab pos="1371600" algn="l"/>
                <a:tab pos="1828800" algn="l"/>
                <a:tab pos="2286000" algn="l"/>
              </a:tabLst>
            </a:pPr>
            <a:r>
              <a:rPr lang="en-US" sz="2000" dirty="0">
                <a:solidFill>
                  <a:srgbClr val="0070C0"/>
                </a:solidFill>
              </a:rPr>
              <a:t>	to Superman’s narrative “truth, justice, and the American Way”.</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Interesting that the Psalmist </a:t>
            </a:r>
          </a:p>
          <a:p>
            <a:pPr>
              <a:tabLst>
                <a:tab pos="457200" algn="l"/>
                <a:tab pos="914400" algn="l"/>
                <a:tab pos="1371600" algn="l"/>
                <a:tab pos="1828800" algn="l"/>
                <a:tab pos="2286000" algn="l"/>
              </a:tabLst>
            </a:pPr>
            <a:r>
              <a:rPr lang="en-US" sz="2000" dirty="0">
                <a:solidFill>
                  <a:srgbClr val="0070C0"/>
                </a:solidFill>
              </a:rPr>
              <a:t>	uses “humility” instead of nationalism.</a:t>
            </a:r>
          </a:p>
        </p:txBody>
      </p:sp>
    </p:spTree>
    <p:extLst>
      <p:ext uri="{BB962C8B-B14F-4D97-AF65-F5344CB8AC3E}">
        <p14:creationId xmlns:p14="http://schemas.microsoft.com/office/powerpoint/2010/main" val="57954743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What Does the Bible </a:t>
            </a:r>
            <a:r>
              <a:rPr lang="en-US" sz="2000">
                <a:solidFill>
                  <a:srgbClr val="0530C4"/>
                </a:solidFill>
              </a:rPr>
              <a:t>Say About </a:t>
            </a:r>
            <a:r>
              <a:rPr lang="en-US" sz="2000" dirty="0">
                <a:solidFill>
                  <a:srgbClr val="0530C4"/>
                </a:solidFill>
              </a:rPr>
              <a:t>God’s Purpose?</a:t>
            </a:r>
          </a:p>
        </p:txBody>
      </p:sp>
      <p:sp>
        <p:nvSpPr>
          <p:cNvPr id="7" name="Rectangle 6"/>
          <p:cNvSpPr/>
          <p:nvPr/>
        </p:nvSpPr>
        <p:spPr>
          <a:xfrm>
            <a:off x="166683" y="1680695"/>
            <a:ext cx="8824911" cy="469872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u="sng" dirty="0"/>
              <a:t>He Has a Purpose for Man</a:t>
            </a:r>
          </a:p>
          <a:p>
            <a:r>
              <a:rPr lang="en-US" sz="2000" dirty="0">
                <a:solidFill>
                  <a:srgbClr val="005493"/>
                </a:solidFill>
              </a:rPr>
              <a:t>For we know that if the earthly tent we live in is destroyed, we have a building from God, an eternal house in heaven, not built by human hands. </a:t>
            </a:r>
            <a:r>
              <a:rPr lang="en-US" sz="2000" baseline="30000" dirty="0">
                <a:solidFill>
                  <a:srgbClr val="005493"/>
                </a:solidFill>
              </a:rPr>
              <a:t> </a:t>
            </a:r>
            <a:r>
              <a:rPr lang="en-US" sz="2000" dirty="0">
                <a:solidFill>
                  <a:srgbClr val="005493"/>
                </a:solidFill>
              </a:rPr>
              <a:t>Meanwhile we groan, longing to be clothed instead with our heavenly dwelling, because when we are clothed, we will not be found naked. </a:t>
            </a:r>
            <a:r>
              <a:rPr lang="en-US" sz="2000" baseline="30000" dirty="0">
                <a:solidFill>
                  <a:srgbClr val="005493"/>
                </a:solidFill>
              </a:rPr>
              <a:t> </a:t>
            </a:r>
            <a:r>
              <a:rPr lang="en-US" sz="2000" dirty="0">
                <a:solidFill>
                  <a:srgbClr val="005493"/>
                </a:solidFill>
              </a:rPr>
              <a:t>For while we are in this tent, we groan and are burdened, because we do not wish to be unclothed but to be clothed instead with our heavenly dwelling, so that what is mortal may be swallowed up by life. </a:t>
            </a:r>
            <a:r>
              <a:rPr lang="en-US" sz="2000" dirty="0">
                <a:solidFill>
                  <a:schemeClr val="tx1"/>
                </a:solidFill>
              </a:rPr>
              <a:t> </a:t>
            </a:r>
          </a:p>
          <a:p>
            <a:r>
              <a:rPr lang="en-US" sz="2000" dirty="0">
                <a:solidFill>
                  <a:schemeClr val="tx1"/>
                </a:solidFill>
              </a:rPr>
              <a:t>[heavenly clothing is protective; </a:t>
            </a:r>
          </a:p>
          <a:p>
            <a:pPr>
              <a:tabLst>
                <a:tab pos="449263" algn="l"/>
              </a:tabLst>
            </a:pPr>
            <a:r>
              <a:rPr lang="en-US" sz="2000" dirty="0">
                <a:solidFill>
                  <a:schemeClr val="tx1"/>
                </a:solidFill>
              </a:rPr>
              <a:t>	vs. earthly clothing (naked) – exposed to harm and hurt]</a:t>
            </a:r>
            <a:endParaRPr lang="en-US" sz="2000" baseline="30000" dirty="0">
              <a:solidFill>
                <a:schemeClr val="tx1"/>
              </a:solidFill>
            </a:endParaRPr>
          </a:p>
          <a:p>
            <a:endParaRPr lang="en-US" sz="2000" baseline="30000" dirty="0">
              <a:solidFill>
                <a:srgbClr val="005493"/>
              </a:solidFill>
            </a:endParaRPr>
          </a:p>
          <a:p>
            <a:r>
              <a:rPr lang="en-US" sz="2000" dirty="0">
                <a:solidFill>
                  <a:srgbClr val="005493"/>
                </a:solidFill>
              </a:rPr>
              <a:t>Now the one who has fashioned us for this very </a:t>
            </a:r>
            <a:r>
              <a:rPr lang="en-US" sz="2000" dirty="0">
                <a:solidFill>
                  <a:srgbClr val="FF0000"/>
                </a:solidFill>
              </a:rPr>
              <a:t>purpose</a:t>
            </a:r>
            <a:r>
              <a:rPr lang="en-US" sz="2000" dirty="0">
                <a:solidFill>
                  <a:srgbClr val="005493"/>
                </a:solidFill>
              </a:rPr>
              <a:t> is God, who has given us the </a:t>
            </a:r>
            <a:r>
              <a:rPr lang="en-US" sz="2000" dirty="0">
                <a:solidFill>
                  <a:schemeClr val="tx1"/>
                </a:solidFill>
              </a:rPr>
              <a:t>Spirit as a deposit</a:t>
            </a:r>
            <a:r>
              <a:rPr lang="en-US" sz="2000" dirty="0">
                <a:solidFill>
                  <a:srgbClr val="005493"/>
                </a:solidFill>
              </a:rPr>
              <a:t>, guaranteeing what is to come.</a:t>
            </a:r>
          </a:p>
          <a:p>
            <a:r>
              <a:rPr lang="en-US" sz="2000" dirty="0">
                <a:solidFill>
                  <a:srgbClr val="005493"/>
                </a:solidFill>
              </a:rPr>
              <a:t>						            2 Corinthians 5:1-5</a:t>
            </a:r>
          </a:p>
        </p:txBody>
      </p:sp>
    </p:spTree>
    <p:extLst>
      <p:ext uri="{BB962C8B-B14F-4D97-AF65-F5344CB8AC3E}">
        <p14:creationId xmlns:p14="http://schemas.microsoft.com/office/powerpoint/2010/main" val="83446646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What Does the Bible </a:t>
            </a:r>
            <a:r>
              <a:rPr lang="en-US" sz="2000">
                <a:solidFill>
                  <a:srgbClr val="0530C4"/>
                </a:solidFill>
              </a:rPr>
              <a:t>Say About </a:t>
            </a:r>
            <a:r>
              <a:rPr lang="en-US" sz="2000" dirty="0">
                <a:solidFill>
                  <a:srgbClr val="0530C4"/>
                </a:solidFill>
              </a:rPr>
              <a:t>God’s Purpose?</a:t>
            </a:r>
          </a:p>
        </p:txBody>
      </p:sp>
      <p:sp>
        <p:nvSpPr>
          <p:cNvPr id="10" name="Rectangle 9"/>
          <p:cNvSpPr/>
          <p:nvPr/>
        </p:nvSpPr>
        <p:spPr>
          <a:xfrm>
            <a:off x="166683" y="1680695"/>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u="sng" dirty="0"/>
              <a:t>We may not understand the purpose </a:t>
            </a:r>
            <a:r>
              <a:rPr lang="mr-IN" sz="2000" u="sng" dirty="0"/>
              <a:t>–</a:t>
            </a:r>
            <a:r>
              <a:rPr lang="en-US" sz="2000" u="sng" dirty="0"/>
              <a:t> it is in God’s will</a:t>
            </a:r>
          </a:p>
          <a:p>
            <a:pPr>
              <a:tabLst>
                <a:tab pos="457200" algn="l"/>
                <a:tab pos="914400" algn="l"/>
                <a:tab pos="1371600" algn="l"/>
                <a:tab pos="1828800" algn="l"/>
                <a:tab pos="2286000" algn="l"/>
              </a:tabLst>
            </a:pPr>
            <a:r>
              <a:rPr lang="en-US" sz="2000" dirty="0">
                <a:solidFill>
                  <a:srgbClr val="005493"/>
                </a:solidFill>
              </a:rPr>
              <a:t>Does not the potter have the right </a:t>
            </a:r>
          </a:p>
          <a:p>
            <a:pPr>
              <a:tabLst>
                <a:tab pos="457200" algn="l"/>
                <a:tab pos="914400" algn="l"/>
                <a:tab pos="1371600" algn="l"/>
                <a:tab pos="1828800" algn="l"/>
                <a:tab pos="2286000" algn="l"/>
              </a:tabLst>
            </a:pPr>
            <a:r>
              <a:rPr lang="en-US" sz="2000" dirty="0">
                <a:solidFill>
                  <a:srgbClr val="005493"/>
                </a:solidFill>
              </a:rPr>
              <a:t>	to make out of the same lump of clay </a:t>
            </a:r>
          </a:p>
          <a:p>
            <a:pPr>
              <a:tabLst>
                <a:tab pos="457200" algn="l"/>
                <a:tab pos="914400" algn="l"/>
                <a:tab pos="1371600" algn="l"/>
                <a:tab pos="1828800" algn="l"/>
                <a:tab pos="2286000" algn="l"/>
              </a:tabLst>
            </a:pPr>
            <a:r>
              <a:rPr lang="en-US" sz="2000" dirty="0">
                <a:solidFill>
                  <a:srgbClr val="005493"/>
                </a:solidFill>
              </a:rPr>
              <a:t>		some pottery for special purposes </a:t>
            </a:r>
          </a:p>
          <a:p>
            <a:pPr>
              <a:tabLst>
                <a:tab pos="457200" algn="l"/>
                <a:tab pos="914400" algn="l"/>
                <a:tab pos="1371600" algn="l"/>
                <a:tab pos="1828800" algn="l"/>
                <a:tab pos="2286000" algn="l"/>
              </a:tabLst>
            </a:pPr>
            <a:r>
              <a:rPr lang="en-US" sz="2000" dirty="0">
                <a:solidFill>
                  <a:srgbClr val="005493"/>
                </a:solidFill>
              </a:rPr>
              <a:t>			and some for common use?</a:t>
            </a:r>
          </a:p>
          <a:p>
            <a:pPr>
              <a:tabLst>
                <a:tab pos="457200" algn="l"/>
                <a:tab pos="914400" algn="l"/>
                <a:tab pos="1371600" algn="l"/>
                <a:tab pos="1828800" algn="l"/>
                <a:tab pos="2286000" algn="l"/>
              </a:tabLst>
            </a:pPr>
            <a:r>
              <a:rPr lang="en-US" sz="2000" dirty="0">
                <a:solidFill>
                  <a:srgbClr val="005493"/>
                </a:solidFill>
              </a:rPr>
              <a:t>										        Romans 9:21</a:t>
            </a:r>
          </a:p>
        </p:txBody>
      </p:sp>
      <p:sp>
        <p:nvSpPr>
          <p:cNvPr id="7" name="Rectangle 6">
            <a:extLst>
              <a:ext uri="{FF2B5EF4-FFF2-40B4-BE49-F238E27FC236}">
                <a16:creationId xmlns:a16="http://schemas.microsoft.com/office/drawing/2014/main" id="{80C60E03-C514-434C-9B43-7A8A7776DA42}"/>
              </a:ext>
            </a:extLst>
          </p:cNvPr>
          <p:cNvSpPr/>
          <p:nvPr/>
        </p:nvSpPr>
        <p:spPr>
          <a:xfrm>
            <a:off x="166686" y="6290978"/>
            <a:ext cx="8824914"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This also relates to our talents / skills / abilities.</a:t>
            </a:r>
          </a:p>
        </p:txBody>
      </p:sp>
    </p:spTree>
    <p:extLst>
      <p:ext uri="{BB962C8B-B14F-4D97-AF65-F5344CB8AC3E}">
        <p14:creationId xmlns:p14="http://schemas.microsoft.com/office/powerpoint/2010/main" val="297425499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What Does the Bible </a:t>
            </a:r>
            <a:r>
              <a:rPr lang="en-US" sz="2000">
                <a:solidFill>
                  <a:srgbClr val="0530C4"/>
                </a:solidFill>
              </a:rPr>
              <a:t>Say About </a:t>
            </a:r>
            <a:r>
              <a:rPr lang="en-US" sz="2000" dirty="0">
                <a:solidFill>
                  <a:srgbClr val="0530C4"/>
                </a:solidFill>
              </a:rPr>
              <a:t>God’s Purpose?</a:t>
            </a:r>
          </a:p>
        </p:txBody>
      </p:sp>
      <p:sp>
        <p:nvSpPr>
          <p:cNvPr id="10" name="Rectangle 9"/>
          <p:cNvSpPr/>
          <p:nvPr/>
        </p:nvSpPr>
        <p:spPr>
          <a:xfrm>
            <a:off x="166683" y="1680695"/>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u="sng" dirty="0"/>
              <a:t>A major part of God’s Purpose for us is very clear</a:t>
            </a:r>
          </a:p>
          <a:p>
            <a:pPr>
              <a:tabLst>
                <a:tab pos="457200" algn="l"/>
                <a:tab pos="914400" algn="l"/>
                <a:tab pos="1371600" algn="l"/>
                <a:tab pos="1828800" algn="l"/>
                <a:tab pos="2286000" algn="l"/>
              </a:tabLst>
            </a:pPr>
            <a:r>
              <a:rPr lang="en-US" sz="2000" dirty="0">
                <a:solidFill>
                  <a:srgbClr val="005493"/>
                </a:solidFill>
              </a:rPr>
              <a:t>For we are God’s handiwork, </a:t>
            </a:r>
          </a:p>
          <a:p>
            <a:pPr>
              <a:tabLst>
                <a:tab pos="457200" algn="l"/>
                <a:tab pos="914400" algn="l"/>
                <a:tab pos="1371600" algn="l"/>
                <a:tab pos="1828800" algn="l"/>
                <a:tab pos="2286000" algn="l"/>
              </a:tabLst>
            </a:pPr>
            <a:r>
              <a:rPr lang="en-US" sz="2000" dirty="0">
                <a:solidFill>
                  <a:srgbClr val="005493"/>
                </a:solidFill>
              </a:rPr>
              <a:t>	created in Christ Jesus </a:t>
            </a:r>
          </a:p>
          <a:p>
            <a:pPr>
              <a:tabLst>
                <a:tab pos="457200" algn="l"/>
                <a:tab pos="914400" algn="l"/>
                <a:tab pos="1371600" algn="l"/>
                <a:tab pos="1828800" algn="l"/>
                <a:tab pos="2286000" algn="l"/>
              </a:tabLst>
            </a:pPr>
            <a:r>
              <a:rPr lang="en-US" sz="2000" dirty="0">
                <a:solidFill>
                  <a:srgbClr val="005493"/>
                </a:solidFill>
              </a:rPr>
              <a:t>		</a:t>
            </a:r>
            <a:r>
              <a:rPr lang="en-US" sz="2000" u="sng" dirty="0">
                <a:solidFill>
                  <a:srgbClr val="005493"/>
                </a:solidFill>
              </a:rPr>
              <a:t>to do good works</a:t>
            </a:r>
            <a:r>
              <a:rPr lang="en-US" sz="2000" dirty="0">
                <a:solidFill>
                  <a:srgbClr val="005493"/>
                </a:solidFill>
              </a:rPr>
              <a:t>, </a:t>
            </a:r>
          </a:p>
          <a:p>
            <a:pPr>
              <a:tabLst>
                <a:tab pos="457200" algn="l"/>
                <a:tab pos="914400" algn="l"/>
                <a:tab pos="1371600" algn="l"/>
                <a:tab pos="1828800" algn="l"/>
                <a:tab pos="2286000" algn="l"/>
              </a:tabLst>
            </a:pPr>
            <a:r>
              <a:rPr lang="en-US" sz="2000" dirty="0">
                <a:solidFill>
                  <a:srgbClr val="005493"/>
                </a:solidFill>
              </a:rPr>
              <a:t>			which God prepared in advance </a:t>
            </a:r>
          </a:p>
          <a:p>
            <a:pPr>
              <a:tabLst>
                <a:tab pos="457200" algn="l"/>
                <a:tab pos="914400" algn="l"/>
                <a:tab pos="1371600" algn="l"/>
                <a:tab pos="1828800" algn="l"/>
                <a:tab pos="2286000" algn="l"/>
              </a:tabLst>
            </a:pPr>
            <a:r>
              <a:rPr lang="en-US" sz="2000" dirty="0">
                <a:solidFill>
                  <a:srgbClr val="005493"/>
                </a:solidFill>
              </a:rPr>
              <a:t>				for us to do.</a:t>
            </a:r>
          </a:p>
          <a:p>
            <a:pPr>
              <a:tabLst>
                <a:tab pos="457200" algn="l"/>
                <a:tab pos="914400" algn="l"/>
                <a:tab pos="1371600" algn="l"/>
                <a:tab pos="1828800" algn="l"/>
                <a:tab pos="2286000" algn="l"/>
              </a:tabLst>
            </a:pPr>
            <a:r>
              <a:rPr lang="en-US" sz="2000" dirty="0">
                <a:solidFill>
                  <a:srgbClr val="005493"/>
                </a:solidFill>
              </a:rPr>
              <a:t>										     Ephesians 2:10</a:t>
            </a:r>
          </a:p>
        </p:txBody>
      </p:sp>
    </p:spTree>
    <p:extLst>
      <p:ext uri="{BB962C8B-B14F-4D97-AF65-F5344CB8AC3E}">
        <p14:creationId xmlns:p14="http://schemas.microsoft.com/office/powerpoint/2010/main" val="352885220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What Does the Bible </a:t>
            </a:r>
            <a:r>
              <a:rPr lang="en-US" sz="2000">
                <a:solidFill>
                  <a:srgbClr val="0530C4"/>
                </a:solidFill>
              </a:rPr>
              <a:t>Say About </a:t>
            </a:r>
            <a:r>
              <a:rPr lang="en-US" sz="2000" dirty="0">
                <a:solidFill>
                  <a:srgbClr val="0530C4"/>
                </a:solidFill>
              </a:rPr>
              <a:t>God’s Purpose?</a:t>
            </a:r>
          </a:p>
        </p:txBody>
      </p:sp>
      <p:sp>
        <p:nvSpPr>
          <p:cNvPr id="7" name="Rectangle 6">
            <a:extLst>
              <a:ext uri="{FF2B5EF4-FFF2-40B4-BE49-F238E27FC236}">
                <a16:creationId xmlns:a16="http://schemas.microsoft.com/office/drawing/2014/main" id="{79B8361B-905B-A948-AD80-C05F00C8B251}"/>
              </a:ext>
            </a:extLst>
          </p:cNvPr>
          <p:cNvSpPr/>
          <p:nvPr/>
        </p:nvSpPr>
        <p:spPr>
          <a:xfrm>
            <a:off x="166683" y="1680695"/>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u="sng" dirty="0"/>
              <a:t>It is also part of God’s Purpose for us to build up the Kingdom</a:t>
            </a:r>
          </a:p>
          <a:p>
            <a:pPr>
              <a:tabLst>
                <a:tab pos="457200" algn="l"/>
                <a:tab pos="914400" algn="l"/>
                <a:tab pos="1371600" algn="l"/>
                <a:tab pos="1828800" algn="l"/>
                <a:tab pos="2286000" algn="l"/>
              </a:tabLst>
            </a:pPr>
            <a:r>
              <a:rPr lang="en-US" sz="2000" dirty="0">
                <a:solidFill>
                  <a:srgbClr val="005493"/>
                </a:solidFill>
              </a:rPr>
              <a:t>So Christ himself gave </a:t>
            </a:r>
          </a:p>
          <a:p>
            <a:pPr>
              <a:tabLst>
                <a:tab pos="457200" algn="l"/>
                <a:tab pos="914400" algn="l"/>
                <a:tab pos="1371600" algn="l"/>
                <a:tab pos="1828800" algn="l"/>
                <a:tab pos="2286000" algn="l"/>
              </a:tabLst>
            </a:pPr>
            <a:r>
              <a:rPr lang="en-US" sz="2000" dirty="0">
                <a:solidFill>
                  <a:srgbClr val="005493"/>
                </a:solidFill>
              </a:rPr>
              <a:t>	the apostles, the prophets, the evangelists, </a:t>
            </a:r>
          </a:p>
          <a:p>
            <a:pPr>
              <a:tabLst>
                <a:tab pos="457200" algn="l"/>
                <a:tab pos="914400" algn="l"/>
                <a:tab pos="1371600" algn="l"/>
                <a:tab pos="1828800" algn="l"/>
                <a:tab pos="2286000" algn="l"/>
              </a:tabLst>
            </a:pPr>
            <a:r>
              <a:rPr lang="en-US" sz="2000" dirty="0">
                <a:solidFill>
                  <a:srgbClr val="005493"/>
                </a:solidFill>
              </a:rPr>
              <a:t>		the pastors and teachers, </a:t>
            </a:r>
          </a:p>
          <a:p>
            <a:pPr>
              <a:tabLst>
                <a:tab pos="457200" algn="l"/>
                <a:tab pos="914400" algn="l"/>
                <a:tab pos="1371600" algn="l"/>
                <a:tab pos="1828800" algn="l"/>
                <a:tab pos="2286000" algn="l"/>
              </a:tabLst>
            </a:pPr>
            <a:r>
              <a:rPr lang="en-US" sz="2000" dirty="0">
                <a:solidFill>
                  <a:srgbClr val="005493"/>
                </a:solidFill>
              </a:rPr>
              <a:t>			</a:t>
            </a:r>
            <a:r>
              <a:rPr lang="en-US" sz="2000" u="sng" dirty="0">
                <a:solidFill>
                  <a:srgbClr val="005493"/>
                </a:solidFill>
              </a:rPr>
              <a:t>to equip his people for works of service</a:t>
            </a:r>
            <a:r>
              <a:rPr lang="en-US" sz="2000" dirty="0">
                <a:solidFill>
                  <a:srgbClr val="005493"/>
                </a:solidFill>
              </a:rPr>
              <a:t>,</a:t>
            </a:r>
            <a:r>
              <a:rPr lang="en-US" sz="2000" dirty="0">
                <a:solidFill>
                  <a:schemeClr val="tx1"/>
                </a:solidFill>
              </a:rPr>
              <a:t> [good works…]</a:t>
            </a:r>
          </a:p>
          <a:p>
            <a:pPr>
              <a:tabLst>
                <a:tab pos="457200" algn="l"/>
                <a:tab pos="914400" algn="l"/>
                <a:tab pos="1371600" algn="l"/>
                <a:tab pos="1828800" algn="l"/>
                <a:tab pos="2286000" algn="l"/>
              </a:tabLst>
            </a:pPr>
            <a:r>
              <a:rPr lang="en-US" sz="2000" dirty="0">
                <a:solidFill>
                  <a:srgbClr val="005493"/>
                </a:solidFill>
              </a:rPr>
              <a:t>				so that the body of Christ </a:t>
            </a:r>
          </a:p>
          <a:p>
            <a:pPr>
              <a:tabLst>
                <a:tab pos="457200" algn="l"/>
                <a:tab pos="914400" algn="l"/>
                <a:tab pos="1371600" algn="l"/>
                <a:tab pos="1828800" algn="l"/>
                <a:tab pos="2286000" algn="l"/>
              </a:tabLst>
            </a:pPr>
            <a:r>
              <a:rPr lang="en-US" sz="2000" dirty="0">
                <a:solidFill>
                  <a:srgbClr val="005493"/>
                </a:solidFill>
              </a:rPr>
              <a:t>					may be built up …</a:t>
            </a:r>
          </a:p>
          <a:p>
            <a:pPr>
              <a:tabLst>
                <a:tab pos="457200" algn="l"/>
                <a:tab pos="914400" algn="l"/>
                <a:tab pos="1371600" algn="l"/>
                <a:tab pos="1828800" algn="l"/>
                <a:tab pos="2286000" algn="l"/>
              </a:tabLst>
            </a:pPr>
            <a:r>
              <a:rPr lang="en-US" sz="2000" dirty="0">
                <a:solidFill>
                  <a:srgbClr val="005493"/>
                </a:solidFill>
              </a:rPr>
              <a:t>										Ephesians 4:11-12</a:t>
            </a:r>
          </a:p>
        </p:txBody>
      </p:sp>
      <p:sp>
        <p:nvSpPr>
          <p:cNvPr id="8" name="Rectangle 7">
            <a:extLst>
              <a:ext uri="{FF2B5EF4-FFF2-40B4-BE49-F238E27FC236}">
                <a16:creationId xmlns:a16="http://schemas.microsoft.com/office/drawing/2014/main" id="{612CD0FC-E844-1249-9AD6-8C6623CAD8A2}"/>
              </a:ext>
            </a:extLst>
          </p:cNvPr>
          <p:cNvSpPr/>
          <p:nvPr/>
        </p:nvSpPr>
        <p:spPr>
          <a:xfrm>
            <a:off x="166686" y="6290978"/>
            <a:ext cx="8824914"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This also relates to our talents / skills / abilities.</a:t>
            </a:r>
          </a:p>
        </p:txBody>
      </p:sp>
    </p:spTree>
    <p:extLst>
      <p:ext uri="{BB962C8B-B14F-4D97-AF65-F5344CB8AC3E}">
        <p14:creationId xmlns:p14="http://schemas.microsoft.com/office/powerpoint/2010/main" val="415555684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What Does the Bible </a:t>
            </a:r>
            <a:r>
              <a:rPr lang="en-US" sz="2000">
                <a:solidFill>
                  <a:srgbClr val="0530C4"/>
                </a:solidFill>
              </a:rPr>
              <a:t>Say About </a:t>
            </a:r>
            <a:r>
              <a:rPr lang="en-US" sz="2000" dirty="0">
                <a:solidFill>
                  <a:srgbClr val="0530C4"/>
                </a:solidFill>
              </a:rPr>
              <a:t>God’s Purpose?</a:t>
            </a:r>
          </a:p>
        </p:txBody>
      </p:sp>
      <p:sp>
        <p:nvSpPr>
          <p:cNvPr id="7" name="Rectangle 6"/>
          <p:cNvSpPr/>
          <p:nvPr/>
        </p:nvSpPr>
        <p:spPr>
          <a:xfrm>
            <a:off x="166683" y="1680695"/>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u="sng" dirty="0"/>
              <a:t>Reward According to Labor Towards His Purpose</a:t>
            </a:r>
          </a:p>
          <a:p>
            <a:pPr>
              <a:tabLst>
                <a:tab pos="457200" algn="l"/>
                <a:tab pos="914400" algn="l"/>
                <a:tab pos="1371600" algn="l"/>
                <a:tab pos="1828800" algn="l"/>
                <a:tab pos="2286000" algn="l"/>
              </a:tabLst>
            </a:pPr>
            <a:r>
              <a:rPr lang="en-US" sz="2000" dirty="0">
                <a:solidFill>
                  <a:srgbClr val="005493"/>
                </a:solidFill>
              </a:rPr>
              <a:t>The one who plants </a:t>
            </a:r>
          </a:p>
          <a:p>
            <a:pPr>
              <a:tabLst>
                <a:tab pos="457200" algn="l"/>
                <a:tab pos="914400" algn="l"/>
                <a:tab pos="1371600" algn="l"/>
                <a:tab pos="1828800" algn="l"/>
                <a:tab pos="2286000" algn="l"/>
              </a:tabLst>
            </a:pPr>
            <a:r>
              <a:rPr lang="en-US" sz="2000" dirty="0">
                <a:solidFill>
                  <a:srgbClr val="005493"/>
                </a:solidFill>
              </a:rPr>
              <a:t>	and the one who waters </a:t>
            </a:r>
          </a:p>
          <a:p>
            <a:pPr>
              <a:tabLst>
                <a:tab pos="457200" algn="l"/>
                <a:tab pos="914400" algn="l"/>
                <a:tab pos="1371600" algn="l"/>
                <a:tab pos="1828800" algn="l"/>
                <a:tab pos="2286000" algn="l"/>
              </a:tabLst>
            </a:pPr>
            <a:r>
              <a:rPr lang="en-US" sz="2000" dirty="0">
                <a:solidFill>
                  <a:srgbClr val="005493"/>
                </a:solidFill>
              </a:rPr>
              <a:t>		have one </a:t>
            </a:r>
            <a:r>
              <a:rPr lang="en-US" sz="2000" dirty="0">
                <a:solidFill>
                  <a:srgbClr val="FF0000"/>
                </a:solidFill>
              </a:rPr>
              <a:t>purpose</a:t>
            </a:r>
            <a:r>
              <a:rPr lang="en-US" sz="2000" dirty="0">
                <a:solidFill>
                  <a:srgbClr val="005493"/>
                </a:solidFill>
              </a:rPr>
              <a:t>, </a:t>
            </a:r>
          </a:p>
          <a:p>
            <a:pPr>
              <a:tabLst>
                <a:tab pos="457200" algn="l"/>
                <a:tab pos="914400" algn="l"/>
                <a:tab pos="1371600" algn="l"/>
                <a:tab pos="1828800" algn="l"/>
                <a:tab pos="2286000" algn="l"/>
              </a:tabLst>
            </a:pPr>
            <a:r>
              <a:rPr lang="en-US" sz="2000" dirty="0">
                <a:solidFill>
                  <a:srgbClr val="005493"/>
                </a:solidFill>
              </a:rPr>
              <a:t>	and they will each be rewarded </a:t>
            </a:r>
          </a:p>
          <a:p>
            <a:pPr>
              <a:tabLst>
                <a:tab pos="457200" algn="l"/>
                <a:tab pos="914400" algn="l"/>
                <a:tab pos="1371600" algn="l"/>
                <a:tab pos="1828800" algn="l"/>
                <a:tab pos="2286000" algn="l"/>
              </a:tabLst>
            </a:pPr>
            <a:r>
              <a:rPr lang="en-US" sz="2000" dirty="0">
                <a:solidFill>
                  <a:srgbClr val="005493"/>
                </a:solidFill>
              </a:rPr>
              <a:t>		according to their own labor.</a:t>
            </a:r>
          </a:p>
          <a:p>
            <a:pPr>
              <a:tabLst>
                <a:tab pos="457200" algn="l"/>
                <a:tab pos="914400" algn="l"/>
                <a:tab pos="1371600" algn="l"/>
                <a:tab pos="1828800" algn="l"/>
                <a:tab pos="2286000" algn="l"/>
              </a:tabLst>
            </a:pPr>
            <a:r>
              <a:rPr lang="en-US" sz="2000" dirty="0">
                <a:solidFill>
                  <a:srgbClr val="005493"/>
                </a:solidFill>
              </a:rPr>
              <a:t>										 1 Corinthians 3:8</a:t>
            </a:r>
          </a:p>
        </p:txBody>
      </p:sp>
      <p:sp>
        <p:nvSpPr>
          <p:cNvPr id="8" name="Rectangle 7">
            <a:extLst>
              <a:ext uri="{FF2B5EF4-FFF2-40B4-BE49-F238E27FC236}">
                <a16:creationId xmlns:a16="http://schemas.microsoft.com/office/drawing/2014/main" id="{1DC40E14-ADBF-C24E-B16D-60FC28963E17}"/>
              </a:ext>
            </a:extLst>
          </p:cNvPr>
          <p:cNvSpPr/>
          <p:nvPr/>
        </p:nvSpPr>
        <p:spPr>
          <a:xfrm>
            <a:off x="188118" y="5959673"/>
            <a:ext cx="8824914"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This also relates to our talents / skills / abilities.</a:t>
            </a:r>
          </a:p>
          <a:p>
            <a:pPr algn="ctr">
              <a:tabLst>
                <a:tab pos="457200" algn="l"/>
                <a:tab pos="914400" algn="l"/>
                <a:tab pos="1371600" algn="l"/>
                <a:tab pos="1828800" algn="l"/>
                <a:tab pos="2286000" algn="l"/>
              </a:tabLst>
            </a:pPr>
            <a:r>
              <a:rPr lang="en-US" sz="2000" dirty="0"/>
              <a:t>We may plant and water, as farmers do.</a:t>
            </a:r>
          </a:p>
        </p:txBody>
      </p:sp>
    </p:spTree>
    <p:extLst>
      <p:ext uri="{BB962C8B-B14F-4D97-AF65-F5344CB8AC3E}">
        <p14:creationId xmlns:p14="http://schemas.microsoft.com/office/powerpoint/2010/main" val="14354365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674325"/>
            <a:ext cx="8547100" cy="1769139"/>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God is not merely good,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but goodness;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goodness is not merely divine,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but God.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C.S. Lewis</a:t>
            </a:r>
          </a:p>
        </p:txBody>
      </p:sp>
    </p:spTree>
    <p:extLst>
      <p:ext uri="{BB962C8B-B14F-4D97-AF65-F5344CB8AC3E}">
        <p14:creationId xmlns:p14="http://schemas.microsoft.com/office/powerpoint/2010/main" val="178336317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God has a Purpose for Us</a:t>
            </a:r>
          </a:p>
        </p:txBody>
      </p:sp>
      <p:sp>
        <p:nvSpPr>
          <p:cNvPr id="7" name="Rectangle 6"/>
          <p:cNvSpPr/>
          <p:nvPr/>
        </p:nvSpPr>
        <p:spPr>
          <a:xfrm>
            <a:off x="166683" y="1680695"/>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I believe that God has a plan and purpose </a:t>
            </a:r>
          </a:p>
          <a:p>
            <a:pPr>
              <a:tabLst>
                <a:tab pos="457200" algn="l"/>
                <a:tab pos="914400" algn="l"/>
                <a:tab pos="1371600" algn="l"/>
                <a:tab pos="1828800" algn="l"/>
              </a:tabLst>
            </a:pPr>
            <a:r>
              <a:rPr lang="en-US" sz="2000" dirty="0"/>
              <a:t>	not only for the human race, </a:t>
            </a:r>
          </a:p>
          <a:p>
            <a:pPr>
              <a:tabLst>
                <a:tab pos="457200" algn="l"/>
                <a:tab pos="914400" algn="l"/>
                <a:tab pos="1371600" algn="l"/>
                <a:tab pos="1828800" algn="l"/>
              </a:tabLst>
            </a:pPr>
            <a:r>
              <a:rPr lang="en-US" sz="2000" dirty="0"/>
              <a:t>		but for my individual life. </a:t>
            </a:r>
          </a:p>
          <a:p>
            <a:pPr>
              <a:tabLst>
                <a:tab pos="457200" algn="l"/>
                <a:tab pos="914400" algn="l"/>
                <a:tab pos="1371600" algn="l"/>
                <a:tab pos="1828800" algn="l"/>
              </a:tabLst>
            </a:pPr>
            <a:r>
              <a:rPr lang="en-US" sz="2000" dirty="0"/>
              <a:t>								            Anne Graham </a:t>
            </a:r>
            <a:r>
              <a:rPr lang="en-US" sz="2000" dirty="0" err="1"/>
              <a:t>Lotz</a:t>
            </a:r>
            <a:r>
              <a:rPr lang="en-US" sz="2000" dirty="0"/>
              <a:t> </a:t>
            </a:r>
          </a:p>
        </p:txBody>
      </p:sp>
      <p:sp>
        <p:nvSpPr>
          <p:cNvPr id="8" name="Rectangle 7"/>
          <p:cNvSpPr/>
          <p:nvPr/>
        </p:nvSpPr>
        <p:spPr>
          <a:xfrm>
            <a:off x="166682" y="6194504"/>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More on this later</a:t>
            </a:r>
            <a:r>
              <a:rPr lang="mr-IN" sz="2000" dirty="0"/>
              <a:t>…</a:t>
            </a:r>
            <a:endParaRPr lang="en-US" sz="2000" dirty="0"/>
          </a:p>
        </p:txBody>
      </p:sp>
    </p:spTree>
    <p:extLst>
      <p:ext uri="{BB962C8B-B14F-4D97-AF65-F5344CB8AC3E}">
        <p14:creationId xmlns:p14="http://schemas.microsoft.com/office/powerpoint/2010/main" val="101045037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0099"/>
                </a:solidFill>
                <a:ea typeface="ヒラギノ明朝 ProN W3" charset="0"/>
                <a:cs typeface="ヒラギノ明朝 ProN W3" charset="0"/>
                <a:sym typeface="Arial" charset="0"/>
              </a:rPr>
              <a:t>Living With Purpose Outline</a:t>
            </a:r>
            <a:endParaRPr lang="en-US" sz="2800" b="1" dirty="0">
              <a:solidFill>
                <a:srgbClr val="000099"/>
              </a:solidFill>
              <a:ea typeface="ヒラギノ角ゴ ProN W6" charset="0"/>
              <a:cs typeface="ヒラギノ角ゴ ProN W6" charset="0"/>
              <a:sym typeface="Arial" charset="0"/>
            </a:endParaRPr>
          </a:p>
        </p:txBody>
      </p:sp>
      <p:sp>
        <p:nvSpPr>
          <p:cNvPr id="6" name="Rectangle 5"/>
          <p:cNvSpPr/>
          <p:nvPr/>
        </p:nvSpPr>
        <p:spPr>
          <a:xfrm>
            <a:off x="592713" y="652463"/>
            <a:ext cx="8015723" cy="4579267"/>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marL="342900" indent="-342900">
              <a:lnSpc>
                <a:spcPct val="120000"/>
              </a:lnSpc>
              <a:buFont typeface="Wingdings" charset="2"/>
              <a:buChar char="§"/>
              <a:tabLst>
                <a:tab pos="914400" algn="l"/>
              </a:tabLst>
            </a:pPr>
            <a:r>
              <a:rPr lang="en-US" sz="2200" dirty="0">
                <a:solidFill>
                  <a:srgbClr val="000099"/>
                </a:solidFill>
                <a:sym typeface="Arial" charset="0"/>
              </a:rPr>
              <a:t>Introduction</a:t>
            </a:r>
          </a:p>
          <a:p>
            <a:pPr marL="342900" indent="-342900">
              <a:lnSpc>
                <a:spcPct val="120000"/>
              </a:lnSpc>
              <a:buFont typeface="Wingdings" charset="2"/>
              <a:buChar char="§"/>
              <a:tabLst>
                <a:tab pos="914400" algn="l"/>
              </a:tabLst>
            </a:pPr>
            <a:r>
              <a:rPr lang="en-US" sz="2200" dirty="0">
                <a:solidFill>
                  <a:srgbClr val="000099"/>
                </a:solidFill>
                <a:sym typeface="Arial" charset="0"/>
              </a:rPr>
              <a:t>Theme Example</a:t>
            </a:r>
          </a:p>
          <a:p>
            <a:pPr marL="342900" indent="-342900">
              <a:lnSpc>
                <a:spcPct val="120000"/>
              </a:lnSpc>
              <a:buFont typeface="Wingdings" charset="2"/>
              <a:buChar char="§"/>
              <a:tabLst>
                <a:tab pos="914400" algn="l"/>
              </a:tabLst>
            </a:pPr>
            <a:r>
              <a:rPr lang="en-US" sz="2200" dirty="0">
                <a:solidFill>
                  <a:srgbClr val="000099"/>
                </a:solidFill>
                <a:sym typeface="Arial" charset="0"/>
              </a:rPr>
              <a:t>Definitions</a:t>
            </a:r>
          </a:p>
          <a:p>
            <a:pPr marL="342900" indent="-342900">
              <a:lnSpc>
                <a:spcPct val="120000"/>
              </a:lnSpc>
              <a:buFont typeface="Wingdings" charset="2"/>
              <a:buChar char="§"/>
              <a:tabLst>
                <a:tab pos="914400" algn="l"/>
              </a:tabLst>
            </a:pPr>
            <a:r>
              <a:rPr lang="en-US" sz="2200" dirty="0">
                <a:solidFill>
                  <a:srgbClr val="000099"/>
                </a:solidFill>
                <a:sym typeface="Arial" charset="0"/>
              </a:rPr>
              <a:t>The Purpose of:</a:t>
            </a:r>
          </a:p>
          <a:p>
            <a:pPr marL="800100" lvl="1" indent="-342900">
              <a:lnSpc>
                <a:spcPct val="120000"/>
              </a:lnSpc>
              <a:buFont typeface="Wingdings" charset="2"/>
              <a:buChar char="§"/>
              <a:tabLst>
                <a:tab pos="914400" algn="l"/>
              </a:tabLst>
            </a:pPr>
            <a:r>
              <a:rPr lang="en-US" sz="1800" dirty="0">
                <a:solidFill>
                  <a:srgbClr val="005493"/>
                </a:solidFill>
                <a:sym typeface="Arial" charset="0"/>
              </a:rPr>
              <a:t>God</a:t>
            </a:r>
          </a:p>
          <a:p>
            <a:pPr marL="800100" lvl="1" indent="-342900">
              <a:lnSpc>
                <a:spcPct val="120000"/>
              </a:lnSpc>
              <a:buFont typeface="Wingdings" charset="2"/>
              <a:buChar char="§"/>
              <a:tabLst>
                <a:tab pos="914400" algn="l"/>
              </a:tabLst>
            </a:pPr>
            <a:r>
              <a:rPr lang="en-US" sz="1800" dirty="0">
                <a:solidFill>
                  <a:srgbClr val="005493"/>
                </a:solidFill>
                <a:sym typeface="Arial" charset="0"/>
              </a:rPr>
              <a:t>Satan</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Christ</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The Holy Spirit </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Nations or Peoples</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Man</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Living with Purpose</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Conclusion</a:t>
            </a:r>
          </a:p>
        </p:txBody>
      </p:sp>
    </p:spTree>
    <p:extLst>
      <p:ext uri="{BB962C8B-B14F-4D97-AF65-F5344CB8AC3E}">
        <p14:creationId xmlns:p14="http://schemas.microsoft.com/office/powerpoint/2010/main" val="58285978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7" y="1222171"/>
            <a:ext cx="8824911" cy="1107996"/>
          </a:xfrm>
          <a:prstGeom prst="rect">
            <a:avLst/>
          </a:prstGeom>
          <a:solidFill>
            <a:srgbClr val="FFB3B5">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Satan’s Purpose is Completely Opposed to God’s (the Adversary)</a:t>
            </a:r>
          </a:p>
          <a:p>
            <a:pPr marL="2628900" lvl="5" indent="-342900">
              <a:buFontTx/>
              <a:buChar char="-"/>
              <a:tabLst>
                <a:tab pos="457200" algn="l"/>
                <a:tab pos="914400" algn="l"/>
                <a:tab pos="1371600" algn="l"/>
                <a:tab pos="1828800" algn="l"/>
                <a:tab pos="2286000" algn="l"/>
              </a:tabLst>
            </a:pPr>
            <a:r>
              <a:rPr lang="en-US" sz="2000" dirty="0">
                <a:solidFill>
                  <a:schemeClr val="tx1"/>
                </a:solidFill>
              </a:rPr>
              <a:t>To Dim the Glory of God</a:t>
            </a:r>
          </a:p>
          <a:p>
            <a:pPr marL="2628900" lvl="5" indent="-342900">
              <a:buFontTx/>
              <a:buChar char="-"/>
              <a:tabLst>
                <a:tab pos="457200" algn="l"/>
                <a:tab pos="914400" algn="l"/>
                <a:tab pos="1371600" algn="l"/>
                <a:tab pos="1828800" algn="l"/>
                <a:tab pos="2286000" algn="l"/>
              </a:tabLst>
            </a:pPr>
            <a:r>
              <a:rPr lang="en-US" sz="2000" dirty="0">
                <a:solidFill>
                  <a:schemeClr val="tx1"/>
                </a:solidFill>
              </a:rPr>
              <a:t>To De-magnify God</a:t>
            </a:r>
          </a:p>
        </p:txBody>
      </p:sp>
      <p:sp>
        <p:nvSpPr>
          <p:cNvPr id="5" name="Rectangle 4">
            <a:extLst>
              <a:ext uri="{FF2B5EF4-FFF2-40B4-BE49-F238E27FC236}">
                <a16:creationId xmlns:a16="http://schemas.microsoft.com/office/drawing/2014/main" id="{FE940352-E1C8-C04A-8545-830900C6B279}"/>
              </a:ext>
            </a:extLst>
          </p:cNvPr>
          <p:cNvSpPr/>
          <p:nvPr/>
        </p:nvSpPr>
        <p:spPr>
          <a:xfrm>
            <a:off x="166687" y="2312586"/>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There is no greater purpose than the Goodness of God</a:t>
            </a:r>
          </a:p>
        </p:txBody>
      </p:sp>
      <p:sp>
        <p:nvSpPr>
          <p:cNvPr id="7" name="Rectangle 6">
            <a:extLst>
              <a:ext uri="{FF2B5EF4-FFF2-40B4-BE49-F238E27FC236}">
                <a16:creationId xmlns:a16="http://schemas.microsoft.com/office/drawing/2014/main" id="{FA232D2F-C20F-B249-A0C8-28E5C4E7C554}"/>
              </a:ext>
            </a:extLst>
          </p:cNvPr>
          <p:cNvSpPr/>
          <p:nvPr/>
        </p:nvSpPr>
        <p:spPr>
          <a:xfrm>
            <a:off x="166687" y="2805029"/>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Opposition may be a slight drift occurring over a very long time</a:t>
            </a:r>
          </a:p>
        </p:txBody>
      </p:sp>
      <p:sp>
        <p:nvSpPr>
          <p:cNvPr id="12" name="Rectangle 11">
            <a:extLst>
              <a:ext uri="{FF2B5EF4-FFF2-40B4-BE49-F238E27FC236}">
                <a16:creationId xmlns:a16="http://schemas.microsoft.com/office/drawing/2014/main" id="{53DBFCEA-08E2-764F-BBE0-BD4DB0DC710E}"/>
              </a:ext>
            </a:extLst>
          </p:cNvPr>
          <p:cNvSpPr/>
          <p:nvPr/>
        </p:nvSpPr>
        <p:spPr>
          <a:xfrm>
            <a:off x="166686" y="329747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Satan wants us to doubt God [Morris]</a:t>
            </a:r>
          </a:p>
        </p:txBody>
      </p:sp>
      <p:sp>
        <p:nvSpPr>
          <p:cNvPr id="13" name="Rectangle 12">
            <a:extLst>
              <a:ext uri="{FF2B5EF4-FFF2-40B4-BE49-F238E27FC236}">
                <a16:creationId xmlns:a16="http://schemas.microsoft.com/office/drawing/2014/main" id="{16D9618F-4932-C24F-A31F-CF34F1C89484}"/>
              </a:ext>
            </a:extLst>
          </p:cNvPr>
          <p:cNvSpPr/>
          <p:nvPr/>
        </p:nvSpPr>
        <p:spPr>
          <a:xfrm>
            <a:off x="166685" y="3790264"/>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Satan’s purpose is to make us slaves to his will.</a:t>
            </a:r>
          </a:p>
        </p:txBody>
      </p:sp>
      <p:sp>
        <p:nvSpPr>
          <p:cNvPr id="9" name="Rectangle 8">
            <a:extLst>
              <a:ext uri="{FF2B5EF4-FFF2-40B4-BE49-F238E27FC236}">
                <a16:creationId xmlns:a16="http://schemas.microsoft.com/office/drawing/2014/main" id="{3F930F39-B3BA-3044-9E03-4B3BB63D3A53}"/>
              </a:ext>
            </a:extLst>
          </p:cNvPr>
          <p:cNvSpPr/>
          <p:nvPr/>
        </p:nvSpPr>
        <p:spPr>
          <a:xfrm>
            <a:off x="166684" y="4282707"/>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Satan tries to distract us from the purpose of God.</a:t>
            </a:r>
          </a:p>
        </p:txBody>
      </p:sp>
      <p:sp>
        <p:nvSpPr>
          <p:cNvPr id="10" name="Rectangle 9">
            <a:extLst>
              <a:ext uri="{FF2B5EF4-FFF2-40B4-BE49-F238E27FC236}">
                <a16:creationId xmlns:a16="http://schemas.microsoft.com/office/drawing/2014/main" id="{4BB03200-AA5D-0843-8ECB-12868BA07FDB}"/>
              </a:ext>
            </a:extLst>
          </p:cNvPr>
          <p:cNvSpPr/>
          <p:nvPr/>
        </p:nvSpPr>
        <p:spPr>
          <a:xfrm>
            <a:off x="166683" y="4775150"/>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Consider the Great Battle Between Good and Evil</a:t>
            </a:r>
          </a:p>
        </p:txBody>
      </p:sp>
      <p:sp>
        <p:nvSpPr>
          <p:cNvPr id="11" name="Rectangle 10">
            <a:extLst>
              <a:ext uri="{FF2B5EF4-FFF2-40B4-BE49-F238E27FC236}">
                <a16:creationId xmlns:a16="http://schemas.microsoft.com/office/drawing/2014/main" id="{D7688346-47BA-C24E-B61C-FD5FA1E4AD85}"/>
              </a:ext>
            </a:extLst>
          </p:cNvPr>
          <p:cNvSpPr/>
          <p:nvPr/>
        </p:nvSpPr>
        <p:spPr>
          <a:xfrm>
            <a:off x="166683" y="5267593"/>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Satan was not created Evil, but chose that to glorify himself</a:t>
            </a:r>
          </a:p>
        </p:txBody>
      </p:sp>
    </p:spTree>
    <p:extLst>
      <p:ext uri="{BB962C8B-B14F-4D97-AF65-F5344CB8AC3E}">
        <p14:creationId xmlns:p14="http://schemas.microsoft.com/office/powerpoint/2010/main" val="190960390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6" y="1221705"/>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Satan also has a Purpose for Us</a:t>
            </a:r>
          </a:p>
        </p:txBody>
      </p:sp>
      <p:sp>
        <p:nvSpPr>
          <p:cNvPr id="7" name="Rectangle 6"/>
          <p:cNvSpPr/>
          <p:nvPr/>
        </p:nvSpPr>
        <p:spPr>
          <a:xfrm>
            <a:off x="166681" y="2210264"/>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lvl="0">
              <a:tabLst>
                <a:tab pos="457200" algn="l"/>
                <a:tab pos="914400" algn="l"/>
                <a:tab pos="1371600" algn="l"/>
                <a:tab pos="1828800" algn="l"/>
                <a:tab pos="2286000" algn="l"/>
              </a:tabLst>
            </a:pPr>
            <a:r>
              <a:rPr lang="en-US" sz="2000" dirty="0"/>
              <a:t>Satan is our adversary – his purpose is to turn us away from God;</a:t>
            </a:r>
          </a:p>
          <a:p>
            <a:pPr lvl="0">
              <a:tabLst>
                <a:tab pos="457200" algn="l"/>
                <a:tab pos="914400" algn="l"/>
                <a:tab pos="1371600" algn="l"/>
                <a:tab pos="1828800" algn="l"/>
                <a:tab pos="2286000" algn="l"/>
              </a:tabLst>
            </a:pPr>
            <a:r>
              <a:rPr lang="en-US" sz="2000" dirty="0"/>
              <a:t>	not that he wants us to spend eternity with him </a:t>
            </a:r>
          </a:p>
          <a:p>
            <a:pPr lvl="0">
              <a:tabLst>
                <a:tab pos="457200" algn="l"/>
                <a:tab pos="914400" algn="l"/>
                <a:tab pos="1371600" algn="l"/>
                <a:tab pos="1828800" algn="l"/>
                <a:tab pos="2286000" algn="l"/>
              </a:tabLst>
            </a:pPr>
            <a:r>
              <a:rPr lang="en-US" sz="2000" dirty="0"/>
              <a:t>		as one of his angels, </a:t>
            </a:r>
          </a:p>
          <a:p>
            <a:pPr lvl="0">
              <a:tabLst>
                <a:tab pos="457200" algn="l"/>
                <a:tab pos="914400" algn="l"/>
                <a:tab pos="1371600" algn="l"/>
                <a:tab pos="1828800" algn="l"/>
                <a:tab pos="2286000" algn="l"/>
              </a:tabLst>
            </a:pPr>
            <a:r>
              <a:rPr lang="en-US" sz="2000" dirty="0"/>
              <a:t>	but he wants to keep God from enjoying our worship.</a:t>
            </a:r>
          </a:p>
        </p:txBody>
      </p:sp>
      <p:sp>
        <p:nvSpPr>
          <p:cNvPr id="8" name="Rectangle 7"/>
          <p:cNvSpPr/>
          <p:nvPr/>
        </p:nvSpPr>
        <p:spPr>
          <a:xfrm>
            <a:off x="166681" y="3625906"/>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solidFill>
                  <a:srgbClr val="005493"/>
                </a:solidFill>
              </a:rPr>
              <a:t>Be sober, be vigilant; </a:t>
            </a:r>
          </a:p>
          <a:p>
            <a:pPr>
              <a:tabLst>
                <a:tab pos="457200" algn="l"/>
                <a:tab pos="914400" algn="l"/>
                <a:tab pos="1371600" algn="l"/>
                <a:tab pos="1828800" algn="l"/>
              </a:tabLst>
            </a:pPr>
            <a:r>
              <a:rPr lang="en-US" sz="2000" dirty="0">
                <a:solidFill>
                  <a:srgbClr val="005493"/>
                </a:solidFill>
              </a:rPr>
              <a:t>	because your </a:t>
            </a:r>
            <a:r>
              <a:rPr lang="en-US" sz="2000" dirty="0">
                <a:solidFill>
                  <a:srgbClr val="C00000"/>
                </a:solidFill>
              </a:rPr>
              <a:t>adversary</a:t>
            </a:r>
            <a:r>
              <a:rPr lang="en-US" sz="2000" dirty="0">
                <a:solidFill>
                  <a:srgbClr val="005493"/>
                </a:solidFill>
              </a:rPr>
              <a:t> the devil, </a:t>
            </a:r>
          </a:p>
          <a:p>
            <a:pPr>
              <a:tabLst>
                <a:tab pos="457200" algn="l"/>
                <a:tab pos="914400" algn="l"/>
                <a:tab pos="1371600" algn="l"/>
                <a:tab pos="1828800" algn="l"/>
              </a:tabLst>
            </a:pPr>
            <a:r>
              <a:rPr lang="en-US" sz="2000" dirty="0">
                <a:solidFill>
                  <a:srgbClr val="005493"/>
                </a:solidFill>
              </a:rPr>
              <a:t>		as a roaring lion, </a:t>
            </a:r>
          </a:p>
          <a:p>
            <a:pPr>
              <a:tabLst>
                <a:tab pos="457200" algn="l"/>
                <a:tab pos="914400" algn="l"/>
                <a:tab pos="1371600" algn="l"/>
                <a:tab pos="1828800" algn="l"/>
              </a:tabLst>
            </a:pPr>
            <a:r>
              <a:rPr lang="en-US" sz="2000" dirty="0">
                <a:solidFill>
                  <a:srgbClr val="005493"/>
                </a:solidFill>
              </a:rPr>
              <a:t>			walks about, </a:t>
            </a:r>
          </a:p>
          <a:p>
            <a:pPr>
              <a:tabLst>
                <a:tab pos="457200" algn="l"/>
                <a:tab pos="914400" algn="l"/>
                <a:tab pos="1371600" algn="l"/>
                <a:tab pos="1828800" algn="l"/>
              </a:tabLst>
            </a:pPr>
            <a:r>
              <a:rPr lang="en-US" sz="2000" dirty="0">
                <a:solidFill>
                  <a:srgbClr val="005493"/>
                </a:solidFill>
              </a:rPr>
              <a:t>				seeking whom he may devour:</a:t>
            </a:r>
          </a:p>
          <a:p>
            <a:pPr>
              <a:tabLst>
                <a:tab pos="457200" algn="l"/>
                <a:tab pos="914400" algn="l"/>
                <a:tab pos="1371600" algn="l"/>
                <a:tab pos="1828800" algn="l"/>
              </a:tabLst>
            </a:pPr>
            <a:r>
              <a:rPr lang="en-US" sz="2000" dirty="0">
                <a:solidFill>
                  <a:srgbClr val="005493"/>
                </a:solidFill>
              </a:rPr>
              <a:t>							1 Peter 5:8, KJV (NIV: enemy)</a:t>
            </a:r>
          </a:p>
        </p:txBody>
      </p:sp>
      <p:sp>
        <p:nvSpPr>
          <p:cNvPr id="9" name="Rectangle 8"/>
          <p:cNvSpPr/>
          <p:nvPr/>
        </p:nvSpPr>
        <p:spPr>
          <a:xfrm>
            <a:off x="166681" y="5657101"/>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0" lvl="1">
              <a:tabLst>
                <a:tab pos="457200" algn="l"/>
                <a:tab pos="914400" algn="l"/>
                <a:tab pos="1371600" algn="l"/>
                <a:tab pos="1828800" algn="l"/>
                <a:tab pos="2286000" algn="l"/>
              </a:tabLst>
            </a:pPr>
            <a:r>
              <a:rPr lang="en-US" sz="2000" dirty="0"/>
              <a:t>God fooled Satan by giving us (man) free will </a:t>
            </a:r>
          </a:p>
          <a:p>
            <a:pPr marL="0" lvl="1">
              <a:tabLst>
                <a:tab pos="457200" algn="l"/>
                <a:tab pos="914400" algn="l"/>
                <a:tab pos="1371600" algn="l"/>
                <a:tab pos="1828800" algn="l"/>
                <a:tab pos="2286000" algn="l"/>
              </a:tabLst>
            </a:pPr>
            <a:r>
              <a:rPr lang="en-US" sz="2000" dirty="0"/>
              <a:t>	implementing His purpose through our actions </a:t>
            </a:r>
          </a:p>
          <a:p>
            <a:pPr marL="0" lvl="1">
              <a:tabLst>
                <a:tab pos="457200" algn="l"/>
                <a:tab pos="914400" algn="l"/>
                <a:tab pos="1371600" algn="l"/>
                <a:tab pos="1828800" algn="l"/>
                <a:tab pos="2286000" algn="l"/>
              </a:tabLst>
            </a:pPr>
            <a:r>
              <a:rPr lang="en-US" sz="2000" dirty="0"/>
              <a:t>		and His interaction with us. </a:t>
            </a:r>
          </a:p>
        </p:txBody>
      </p:sp>
      <p:sp>
        <p:nvSpPr>
          <p:cNvPr id="10" name="Rectangle 9"/>
          <p:cNvSpPr/>
          <p:nvPr/>
        </p:nvSpPr>
        <p:spPr>
          <a:xfrm>
            <a:off x="166678" y="1713829"/>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lvl="0">
              <a:tabLst>
                <a:tab pos="457200" algn="l"/>
                <a:tab pos="914400" algn="l"/>
                <a:tab pos="1371600" algn="l"/>
                <a:tab pos="1828800" algn="l"/>
                <a:tab pos="2286000" algn="l"/>
              </a:tabLst>
            </a:pPr>
            <a:r>
              <a:rPr lang="en-US" sz="2000" dirty="0"/>
              <a:t>The name “Satan” is a Hebrew word that means “adversary.”</a:t>
            </a:r>
          </a:p>
        </p:txBody>
      </p:sp>
    </p:spTree>
    <p:extLst>
      <p:ext uri="{BB962C8B-B14F-4D97-AF65-F5344CB8AC3E}">
        <p14:creationId xmlns:p14="http://schemas.microsoft.com/office/powerpoint/2010/main" val="296135228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6" y="1221705"/>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Satan also has a Purpose for Us</a:t>
            </a:r>
          </a:p>
        </p:txBody>
      </p:sp>
      <p:sp>
        <p:nvSpPr>
          <p:cNvPr id="7" name="Rectangle 6"/>
          <p:cNvSpPr/>
          <p:nvPr/>
        </p:nvSpPr>
        <p:spPr>
          <a:xfrm>
            <a:off x="166683" y="1714148"/>
            <a:ext cx="8824911" cy="381642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...How significant was Satan's first counterattack, </a:t>
            </a:r>
          </a:p>
          <a:p>
            <a:pPr>
              <a:tabLst>
                <a:tab pos="457200" algn="l"/>
                <a:tab pos="914400" algn="l"/>
                <a:tab pos="1371600" algn="l"/>
                <a:tab pos="1828800" algn="l"/>
                <a:tab pos="2286000" algn="l"/>
              </a:tabLst>
            </a:pPr>
            <a:r>
              <a:rPr lang="en-US" sz="2000" dirty="0"/>
              <a:t>	and how revealing it was, </a:t>
            </a:r>
          </a:p>
          <a:p>
            <a:pPr>
              <a:tabLst>
                <a:tab pos="457200" algn="l"/>
                <a:tab pos="914400" algn="l"/>
                <a:tab pos="1371600" algn="l"/>
                <a:tab pos="1828800" algn="l"/>
                <a:tab pos="2286000" algn="l"/>
              </a:tabLst>
            </a:pPr>
            <a:r>
              <a:rPr lang="en-US" sz="2000" dirty="0"/>
              <a:t>		that his very first activity, after Eden, </a:t>
            </a:r>
          </a:p>
          <a:p>
            <a:pPr>
              <a:tabLst>
                <a:tab pos="457200" algn="l"/>
                <a:tab pos="914400" algn="l"/>
                <a:tab pos="1371600" algn="l"/>
                <a:tab pos="1828800" algn="l"/>
                <a:tab pos="2286000" algn="l"/>
              </a:tabLst>
            </a:pPr>
            <a:r>
              <a:rPr lang="en-US" sz="2000" dirty="0"/>
              <a:t>			was directed against the worship of God.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The first purpose of Satan,</a:t>
            </a:r>
          </a:p>
          <a:p>
            <a:pPr>
              <a:tabLst>
                <a:tab pos="457200" algn="l"/>
                <a:tab pos="914400" algn="l"/>
                <a:tab pos="1371600" algn="l"/>
                <a:tab pos="1828800" algn="l"/>
                <a:tab pos="2286000" algn="l"/>
              </a:tabLst>
            </a:pPr>
            <a:r>
              <a:rPr lang="en-US" sz="2000" dirty="0"/>
              <a:t>	then and continually afterward, </a:t>
            </a:r>
          </a:p>
          <a:p>
            <a:pPr>
              <a:tabLst>
                <a:tab pos="457200" algn="l"/>
                <a:tab pos="914400" algn="l"/>
                <a:tab pos="1371600" algn="l"/>
                <a:tab pos="1828800" algn="l"/>
                <a:tab pos="2286000" algn="l"/>
              </a:tabLst>
            </a:pPr>
            <a:r>
              <a:rPr lang="en-US" sz="2000" dirty="0"/>
              <a:t>		was to induce substitution, innovation, and corruption </a:t>
            </a:r>
          </a:p>
          <a:p>
            <a:pPr>
              <a:tabLst>
                <a:tab pos="457200" algn="l"/>
                <a:tab pos="914400" algn="l"/>
                <a:tab pos="1371600" algn="l"/>
                <a:tab pos="1828800" algn="l"/>
                <a:tab pos="2286000" algn="l"/>
              </a:tabLst>
            </a:pPr>
            <a:r>
              <a:rPr lang="en-US" sz="2000" dirty="0"/>
              <a:t>			within the institution of worship itself.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Moral issues could wait; </a:t>
            </a:r>
          </a:p>
          <a:p>
            <a:pPr>
              <a:tabLst>
                <a:tab pos="457200" algn="l"/>
                <a:tab pos="914400" algn="l"/>
                <a:tab pos="1371600" algn="l"/>
                <a:tab pos="1828800" algn="l"/>
                <a:tab pos="2286000" algn="l"/>
              </a:tabLst>
            </a:pPr>
            <a:r>
              <a:rPr lang="en-US" sz="2000" dirty="0"/>
              <a:t>	and they did wait.</a:t>
            </a:r>
          </a:p>
          <a:p>
            <a:pPr>
              <a:tabLst>
                <a:tab pos="457200" algn="l"/>
                <a:tab pos="914400" algn="l"/>
                <a:tab pos="1371600" algn="l"/>
                <a:tab pos="1828800" algn="l"/>
                <a:tab pos="2286000" algn="l"/>
              </a:tabLst>
            </a:pPr>
            <a:r>
              <a:rPr lang="en-US" sz="2000" dirty="0"/>
              <a:t>										    Tommy </a:t>
            </a:r>
            <a:r>
              <a:rPr lang="en-US" sz="2000" dirty="0" err="1"/>
              <a:t>Tenney</a:t>
            </a:r>
            <a:endParaRPr lang="en-US" sz="2000" dirty="0"/>
          </a:p>
        </p:txBody>
      </p:sp>
    </p:spTree>
    <p:extLst>
      <p:ext uri="{BB962C8B-B14F-4D97-AF65-F5344CB8AC3E}">
        <p14:creationId xmlns:p14="http://schemas.microsoft.com/office/powerpoint/2010/main" val="344494930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6" y="1221705"/>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Satan also has a Purpose for Us</a:t>
            </a:r>
          </a:p>
        </p:txBody>
      </p:sp>
      <p:sp>
        <p:nvSpPr>
          <p:cNvPr id="7" name="Rectangle 6"/>
          <p:cNvSpPr/>
          <p:nvPr/>
        </p:nvSpPr>
        <p:spPr>
          <a:xfrm>
            <a:off x="166683" y="1714148"/>
            <a:ext cx="8824911" cy="246221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His real purpose </a:t>
            </a:r>
          </a:p>
          <a:p>
            <a:pPr>
              <a:tabLst>
                <a:tab pos="457200" algn="l"/>
                <a:tab pos="914400" algn="l"/>
                <a:tab pos="1371600" algn="l"/>
                <a:tab pos="1828800" algn="l"/>
                <a:tab pos="2286000" algn="l"/>
              </a:tabLst>
            </a:pPr>
            <a:r>
              <a:rPr lang="en-US" sz="2000" dirty="0"/>
              <a:t>	is to use your failures and sins </a:t>
            </a:r>
          </a:p>
          <a:p>
            <a:pPr>
              <a:tabLst>
                <a:tab pos="457200" algn="l"/>
                <a:tab pos="914400" algn="l"/>
                <a:tab pos="1371600" algn="l"/>
                <a:tab pos="1828800" algn="l"/>
                <a:tab pos="2286000" algn="l"/>
              </a:tabLst>
            </a:pPr>
            <a:r>
              <a:rPr lang="en-US" sz="2000" dirty="0"/>
              <a:t>		to embarrass your Father in Heaven.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The enemy hurts you </a:t>
            </a:r>
          </a:p>
          <a:p>
            <a:pPr>
              <a:tabLst>
                <a:tab pos="457200" algn="l"/>
                <a:tab pos="914400" algn="l"/>
                <a:tab pos="1371600" algn="l"/>
                <a:tab pos="1828800" algn="l"/>
                <a:tab pos="2286000" algn="l"/>
              </a:tabLst>
            </a:pPr>
            <a:r>
              <a:rPr lang="en-US" sz="2000" dirty="0"/>
              <a:t>	only because he hopes to hurt God</a:t>
            </a:r>
          </a:p>
          <a:p>
            <a:pPr>
              <a:tabLst>
                <a:tab pos="457200" algn="l"/>
                <a:tab pos="914400" algn="l"/>
                <a:tab pos="1371600" algn="l"/>
                <a:tab pos="1828800" algn="l"/>
                <a:tab pos="2286000" algn="l"/>
              </a:tabLst>
            </a:pPr>
            <a:r>
              <a:rPr lang="en-US" sz="2000" dirty="0"/>
              <a:t>		through the love He has for you.  </a:t>
            </a:r>
          </a:p>
          <a:p>
            <a:pPr>
              <a:tabLst>
                <a:tab pos="457200" algn="l"/>
                <a:tab pos="914400" algn="l"/>
                <a:tab pos="1371600" algn="l"/>
                <a:tab pos="1828800" algn="l"/>
                <a:tab pos="2286000" algn="l"/>
              </a:tabLst>
            </a:pPr>
            <a:r>
              <a:rPr lang="en-US" sz="2000" dirty="0"/>
              <a:t>										    Tommy </a:t>
            </a:r>
            <a:r>
              <a:rPr lang="en-US" sz="2000" dirty="0" err="1"/>
              <a:t>Tenney</a:t>
            </a:r>
            <a:endParaRPr lang="en-US" sz="2000" dirty="0"/>
          </a:p>
        </p:txBody>
      </p:sp>
    </p:spTree>
    <p:extLst>
      <p:ext uri="{BB962C8B-B14F-4D97-AF65-F5344CB8AC3E}">
        <p14:creationId xmlns:p14="http://schemas.microsoft.com/office/powerpoint/2010/main" val="252876625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6" y="1221705"/>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Satan also has a Purpose for Us</a:t>
            </a:r>
          </a:p>
        </p:txBody>
      </p:sp>
      <p:sp>
        <p:nvSpPr>
          <p:cNvPr id="7" name="Rectangle 6"/>
          <p:cNvSpPr/>
          <p:nvPr/>
        </p:nvSpPr>
        <p:spPr>
          <a:xfrm>
            <a:off x="166683" y="1714148"/>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The Tempter, </a:t>
            </a:r>
          </a:p>
          <a:p>
            <a:pPr>
              <a:tabLst>
                <a:tab pos="457200" algn="l"/>
                <a:tab pos="914400" algn="l"/>
                <a:tab pos="1371600" algn="l"/>
                <a:tab pos="1828800" algn="l"/>
                <a:tab pos="2286000" algn="l"/>
              </a:tabLst>
            </a:pPr>
            <a:r>
              <a:rPr lang="en-US" sz="2000" dirty="0"/>
              <a:t>	sometimes a subtle serpent, </a:t>
            </a:r>
          </a:p>
          <a:p>
            <a:pPr>
              <a:tabLst>
                <a:tab pos="457200" algn="l"/>
                <a:tab pos="914400" algn="l"/>
                <a:tab pos="1371600" algn="l"/>
                <a:tab pos="1828800" algn="l"/>
                <a:tab pos="2286000" algn="l"/>
              </a:tabLst>
            </a:pPr>
            <a:r>
              <a:rPr lang="en-US" sz="2000" dirty="0"/>
              <a:t>		sometimes a roaring lion, </a:t>
            </a:r>
          </a:p>
          <a:p>
            <a:pPr>
              <a:tabLst>
                <a:tab pos="457200" algn="l"/>
                <a:tab pos="914400" algn="l"/>
                <a:tab pos="1371600" algn="l"/>
                <a:tab pos="1828800" algn="l"/>
                <a:tab pos="2286000" algn="l"/>
              </a:tabLst>
            </a:pPr>
            <a:r>
              <a:rPr lang="en-US" sz="2000" dirty="0"/>
              <a:t>			came to Jesus in the wilderness </a:t>
            </a:r>
          </a:p>
          <a:p>
            <a:pPr>
              <a:tabLst>
                <a:tab pos="457200" algn="l"/>
                <a:tab pos="914400" algn="l"/>
                <a:tab pos="1371600" algn="l"/>
                <a:tab pos="1828800" algn="l"/>
                <a:tab pos="2286000" algn="l"/>
              </a:tabLst>
            </a:pPr>
            <a:r>
              <a:rPr lang="en-US" sz="2000" dirty="0"/>
              <a:t>				not as a predator, </a:t>
            </a:r>
          </a:p>
          <a:p>
            <a:pPr>
              <a:tabLst>
                <a:tab pos="457200" algn="l"/>
                <a:tab pos="914400" algn="l"/>
                <a:tab pos="1371600" algn="l"/>
                <a:tab pos="1828800" algn="l"/>
                <a:tab pos="2286000" algn="l"/>
              </a:tabLst>
            </a:pPr>
            <a:r>
              <a:rPr lang="en-US" sz="2000" dirty="0"/>
              <a:t>					but as a </a:t>
            </a:r>
            <a:r>
              <a:rPr lang="en-US" sz="2000" u="sng" dirty="0"/>
              <a:t>negotiator</a:t>
            </a:r>
            <a:r>
              <a:rPr lang="en-US" sz="2000" dirty="0"/>
              <a:t>.</a:t>
            </a:r>
          </a:p>
          <a:p>
            <a:pPr>
              <a:tabLst>
                <a:tab pos="457200" algn="l"/>
                <a:tab pos="914400" algn="l"/>
                <a:tab pos="1371600" algn="l"/>
                <a:tab pos="1828800" algn="l"/>
                <a:tab pos="2286000" algn="l"/>
              </a:tabLst>
            </a:pPr>
            <a:r>
              <a:rPr lang="en-US" sz="2000" dirty="0"/>
              <a:t>										      Russ Ramsey</a:t>
            </a:r>
          </a:p>
        </p:txBody>
      </p:sp>
      <p:sp>
        <p:nvSpPr>
          <p:cNvPr id="8" name="Rectangle 7">
            <a:extLst>
              <a:ext uri="{FF2B5EF4-FFF2-40B4-BE49-F238E27FC236}">
                <a16:creationId xmlns:a16="http://schemas.microsoft.com/office/drawing/2014/main" id="{14E75110-25D8-DC4F-B3E9-A367DDF0D627}"/>
              </a:ext>
            </a:extLst>
          </p:cNvPr>
          <p:cNvSpPr/>
          <p:nvPr/>
        </p:nvSpPr>
        <p:spPr>
          <a:xfrm>
            <a:off x="166682" y="557494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Satan “negotiated” with Adam and Eve</a:t>
            </a:r>
          </a:p>
        </p:txBody>
      </p:sp>
      <p:sp>
        <p:nvSpPr>
          <p:cNvPr id="9" name="Rectangle 8">
            <a:extLst>
              <a:ext uri="{FF2B5EF4-FFF2-40B4-BE49-F238E27FC236}">
                <a16:creationId xmlns:a16="http://schemas.microsoft.com/office/drawing/2014/main" id="{ED19F07E-E478-0442-8FED-20E22C0A9931}"/>
              </a:ext>
            </a:extLst>
          </p:cNvPr>
          <p:cNvSpPr/>
          <p:nvPr/>
        </p:nvSpPr>
        <p:spPr>
          <a:xfrm>
            <a:off x="166681" y="6225425"/>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Satan wants us to doubt God [Morris]</a:t>
            </a:r>
          </a:p>
        </p:txBody>
      </p:sp>
    </p:spTree>
    <p:extLst>
      <p:ext uri="{BB962C8B-B14F-4D97-AF65-F5344CB8AC3E}">
        <p14:creationId xmlns:p14="http://schemas.microsoft.com/office/powerpoint/2010/main" val="312367560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6" y="1221705"/>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Satan Knows How to Mislead Us</a:t>
            </a:r>
          </a:p>
        </p:txBody>
      </p:sp>
      <p:sp>
        <p:nvSpPr>
          <p:cNvPr id="7" name="Rectangle 6"/>
          <p:cNvSpPr/>
          <p:nvPr/>
        </p:nvSpPr>
        <p:spPr>
          <a:xfrm>
            <a:off x="166683" y="1714148"/>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For the time will come </a:t>
            </a:r>
          </a:p>
          <a:p>
            <a:pPr>
              <a:tabLst>
                <a:tab pos="457200" algn="l"/>
                <a:tab pos="914400" algn="l"/>
                <a:tab pos="1371600" algn="l"/>
                <a:tab pos="1828800" algn="l"/>
                <a:tab pos="2286000" algn="l"/>
              </a:tabLst>
            </a:pPr>
            <a:r>
              <a:rPr lang="en-US" sz="2000" dirty="0"/>
              <a:t>	when people will not put up with sound doctrine.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Instead, to suit their own desires, </a:t>
            </a:r>
          </a:p>
          <a:p>
            <a:pPr>
              <a:tabLst>
                <a:tab pos="457200" algn="l"/>
                <a:tab pos="914400" algn="l"/>
                <a:tab pos="1371600" algn="l"/>
                <a:tab pos="1828800" algn="l"/>
                <a:tab pos="2286000" algn="l"/>
              </a:tabLst>
            </a:pPr>
            <a:r>
              <a:rPr lang="en-US" sz="2000" dirty="0"/>
              <a:t>	they will gather around them a great number of teachers </a:t>
            </a:r>
          </a:p>
          <a:p>
            <a:pPr>
              <a:tabLst>
                <a:tab pos="457200" algn="l"/>
                <a:tab pos="914400" algn="l"/>
                <a:tab pos="1371600" algn="l"/>
                <a:tab pos="1828800" algn="l"/>
                <a:tab pos="2286000" algn="l"/>
              </a:tabLst>
            </a:pPr>
            <a:r>
              <a:rPr lang="en-US" sz="2000" dirty="0"/>
              <a:t>		to say what their </a:t>
            </a:r>
            <a:r>
              <a:rPr lang="en-US" sz="2000" u="sng" dirty="0"/>
              <a:t>itching ears </a:t>
            </a:r>
            <a:r>
              <a:rPr lang="en-US" sz="2000" dirty="0"/>
              <a:t>want to hear.</a:t>
            </a:r>
          </a:p>
          <a:p>
            <a:pPr>
              <a:tabLst>
                <a:tab pos="457200" algn="l"/>
                <a:tab pos="914400" algn="l"/>
                <a:tab pos="1371600" algn="l"/>
                <a:tab pos="1828800" algn="l"/>
                <a:tab pos="2286000" algn="l"/>
              </a:tabLst>
            </a:pPr>
            <a:r>
              <a:rPr lang="en-US" sz="2000" dirty="0"/>
              <a:t>										       2 Timothy 4:3</a:t>
            </a:r>
          </a:p>
        </p:txBody>
      </p:sp>
      <p:sp>
        <p:nvSpPr>
          <p:cNvPr id="8" name="Rectangle 7">
            <a:extLst>
              <a:ext uri="{FF2B5EF4-FFF2-40B4-BE49-F238E27FC236}">
                <a16:creationId xmlns:a16="http://schemas.microsoft.com/office/drawing/2014/main" id="{14E75110-25D8-DC4F-B3E9-A367DDF0D627}"/>
              </a:ext>
            </a:extLst>
          </p:cNvPr>
          <p:cNvSpPr/>
          <p:nvPr/>
        </p:nvSpPr>
        <p:spPr>
          <a:xfrm>
            <a:off x="166682" y="623534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We go with what we want to hear…</a:t>
            </a:r>
          </a:p>
        </p:txBody>
      </p:sp>
    </p:spTree>
    <p:extLst>
      <p:ext uri="{BB962C8B-B14F-4D97-AF65-F5344CB8AC3E}">
        <p14:creationId xmlns:p14="http://schemas.microsoft.com/office/powerpoint/2010/main" val="140551959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6" y="1221705"/>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Satan (and cohorts) does not always make temptations obvious</a:t>
            </a:r>
          </a:p>
        </p:txBody>
      </p:sp>
      <p:sp>
        <p:nvSpPr>
          <p:cNvPr id="7" name="Rectangle 6"/>
          <p:cNvSpPr/>
          <p:nvPr/>
        </p:nvSpPr>
        <p:spPr>
          <a:xfrm>
            <a:off x="166683" y="1714148"/>
            <a:ext cx="8824911" cy="363176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For such people are false apostles, deceitful workers, </a:t>
            </a:r>
          </a:p>
          <a:p>
            <a:pPr>
              <a:tabLst>
                <a:tab pos="457200" algn="l"/>
                <a:tab pos="914400" algn="l"/>
                <a:tab pos="1371600" algn="l"/>
                <a:tab pos="1828800" algn="l"/>
                <a:tab pos="2286000" algn="l"/>
              </a:tabLst>
            </a:pPr>
            <a:r>
              <a:rPr lang="en-US" sz="2000" dirty="0">
                <a:solidFill>
                  <a:srgbClr val="0070C0"/>
                </a:solidFill>
              </a:rPr>
              <a:t>	masquerading as apostles of Christ.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And no wonder, </a:t>
            </a:r>
          </a:p>
          <a:p>
            <a:pPr>
              <a:tabLst>
                <a:tab pos="457200" algn="l"/>
                <a:tab pos="914400" algn="l"/>
                <a:tab pos="1371600" algn="l"/>
                <a:tab pos="1828800" algn="l"/>
                <a:tab pos="2286000" algn="l"/>
              </a:tabLst>
            </a:pPr>
            <a:r>
              <a:rPr lang="en-US" sz="2000" dirty="0">
                <a:solidFill>
                  <a:srgbClr val="0070C0"/>
                </a:solidFill>
              </a:rPr>
              <a:t>	for Satan himself masquerades as an angel of light. </a:t>
            </a:r>
            <a:r>
              <a:rPr lang="en-US" sz="2000" dirty="0">
                <a:solidFill>
                  <a:schemeClr val="tx1"/>
                </a:solidFill>
              </a:rPr>
              <a:t>[to fool us]</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It is not surprising, then, </a:t>
            </a:r>
          </a:p>
          <a:p>
            <a:pPr>
              <a:tabLst>
                <a:tab pos="457200" algn="l"/>
                <a:tab pos="914400" algn="l"/>
                <a:tab pos="1371600" algn="l"/>
                <a:tab pos="1828800" algn="l"/>
                <a:tab pos="2286000" algn="l"/>
              </a:tabLst>
            </a:pPr>
            <a:r>
              <a:rPr lang="en-US" sz="2000" dirty="0">
                <a:solidFill>
                  <a:srgbClr val="0070C0"/>
                </a:solidFill>
              </a:rPr>
              <a:t>	if his servants also masquerade </a:t>
            </a:r>
          </a:p>
          <a:p>
            <a:pPr>
              <a:tabLst>
                <a:tab pos="457200" algn="l"/>
                <a:tab pos="914400" algn="l"/>
                <a:tab pos="1371600" algn="l"/>
                <a:tab pos="1828800" algn="l"/>
                <a:tab pos="2286000" algn="l"/>
              </a:tabLst>
            </a:pPr>
            <a:r>
              <a:rPr lang="en-US" sz="2000" dirty="0">
                <a:solidFill>
                  <a:srgbClr val="0070C0"/>
                </a:solidFill>
              </a:rPr>
              <a:t>		as servants of righteousness.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Their end will be </a:t>
            </a:r>
          </a:p>
          <a:p>
            <a:pPr>
              <a:tabLst>
                <a:tab pos="457200" algn="l"/>
                <a:tab pos="914400" algn="l"/>
                <a:tab pos="1371600" algn="l"/>
                <a:tab pos="1828800" algn="l"/>
                <a:tab pos="2286000" algn="l"/>
              </a:tabLst>
            </a:pPr>
            <a:r>
              <a:rPr lang="en-US" sz="2000" dirty="0">
                <a:solidFill>
                  <a:srgbClr val="0070C0"/>
                </a:solidFill>
              </a:rPr>
              <a:t>	what their actions deserve.</a:t>
            </a:r>
          </a:p>
          <a:p>
            <a:pPr>
              <a:tabLst>
                <a:tab pos="457200" algn="l"/>
                <a:tab pos="914400" algn="l"/>
                <a:tab pos="1371600" algn="l"/>
                <a:tab pos="1828800" algn="l"/>
                <a:tab pos="2286000" algn="l"/>
              </a:tabLst>
            </a:pPr>
            <a:r>
              <a:rPr lang="en-US" sz="2000" dirty="0">
                <a:solidFill>
                  <a:srgbClr val="0070C0"/>
                </a:solidFill>
              </a:rPr>
              <a:t>									     2 Corinthians 11:13-15 </a:t>
            </a:r>
          </a:p>
        </p:txBody>
      </p:sp>
      <p:sp>
        <p:nvSpPr>
          <p:cNvPr id="8" name="Rectangle 7">
            <a:extLst>
              <a:ext uri="{FF2B5EF4-FFF2-40B4-BE49-F238E27FC236}">
                <a16:creationId xmlns:a16="http://schemas.microsoft.com/office/drawing/2014/main" id="{14E75110-25D8-DC4F-B3E9-A367DDF0D627}"/>
              </a:ext>
            </a:extLst>
          </p:cNvPr>
          <p:cNvSpPr/>
          <p:nvPr/>
        </p:nvSpPr>
        <p:spPr>
          <a:xfrm>
            <a:off x="166682" y="623534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Satan is not figure in a red suit with horns and a pitchfork!</a:t>
            </a:r>
          </a:p>
        </p:txBody>
      </p:sp>
      <p:sp>
        <p:nvSpPr>
          <p:cNvPr id="9" name="Rectangle 8">
            <a:extLst>
              <a:ext uri="{FF2B5EF4-FFF2-40B4-BE49-F238E27FC236}">
                <a16:creationId xmlns:a16="http://schemas.microsoft.com/office/drawing/2014/main" id="{C979D00E-D0CA-AC4A-8FA1-D62A96391647}"/>
              </a:ext>
            </a:extLst>
          </p:cNvPr>
          <p:cNvSpPr/>
          <p:nvPr/>
        </p:nvSpPr>
        <p:spPr>
          <a:xfrm>
            <a:off x="166682" y="5591666"/>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PDE: It is a battle to see who we can trust</a:t>
            </a:r>
          </a:p>
        </p:txBody>
      </p:sp>
    </p:spTree>
    <p:extLst>
      <p:ext uri="{BB962C8B-B14F-4D97-AF65-F5344CB8AC3E}">
        <p14:creationId xmlns:p14="http://schemas.microsoft.com/office/powerpoint/2010/main" val="251539902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6" y="1222171"/>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Satan also has a Purpose for Us</a:t>
            </a:r>
          </a:p>
        </p:txBody>
      </p:sp>
      <p:sp>
        <p:nvSpPr>
          <p:cNvPr id="7" name="Rectangle 6"/>
          <p:cNvSpPr/>
          <p:nvPr/>
        </p:nvSpPr>
        <p:spPr>
          <a:xfrm>
            <a:off x="166683" y="1714614"/>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The devil can cite Scripture for his purpose. </a:t>
            </a:r>
          </a:p>
          <a:p>
            <a:pPr>
              <a:tabLst>
                <a:tab pos="457200" algn="l"/>
                <a:tab pos="914400" algn="l"/>
                <a:tab pos="1371600" algn="l"/>
                <a:tab pos="1828800" algn="l"/>
                <a:tab pos="2286000" algn="l"/>
              </a:tabLst>
            </a:pPr>
            <a:r>
              <a:rPr lang="en-US" sz="2000" dirty="0"/>
              <a:t>									        William Shakespeare </a:t>
            </a:r>
          </a:p>
        </p:txBody>
      </p:sp>
      <p:sp>
        <p:nvSpPr>
          <p:cNvPr id="8" name="Rectangle 7"/>
          <p:cNvSpPr/>
          <p:nvPr/>
        </p:nvSpPr>
        <p:spPr>
          <a:xfrm>
            <a:off x="166683" y="2525518"/>
            <a:ext cx="8824911" cy="424731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The devil led him to Jerusalem </a:t>
            </a:r>
          </a:p>
          <a:p>
            <a:pPr>
              <a:tabLst>
                <a:tab pos="457200" algn="l"/>
                <a:tab pos="914400" algn="l"/>
                <a:tab pos="1371600" algn="l"/>
                <a:tab pos="1828800" algn="l"/>
                <a:tab pos="2286000" algn="l"/>
              </a:tabLst>
            </a:pPr>
            <a:r>
              <a:rPr lang="en-US" sz="2000" dirty="0">
                <a:solidFill>
                  <a:srgbClr val="0070C0"/>
                </a:solidFill>
              </a:rPr>
              <a:t>	and had him stand on the highest point of the temple.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“If you are the Son of God,” he said, “throw yourself down from here.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For it is written:  </a:t>
            </a:r>
            <a:r>
              <a:rPr lang="en-US" sz="2000" dirty="0">
                <a:solidFill>
                  <a:schemeClr val="tx1"/>
                </a:solidFill>
              </a:rPr>
              <a:t>[2 Timothy 4:3]</a:t>
            </a:r>
          </a:p>
          <a:p>
            <a:pPr>
              <a:tabLst>
                <a:tab pos="457200" algn="l"/>
                <a:tab pos="914400" algn="l"/>
                <a:tab pos="1371600" algn="l"/>
                <a:tab pos="1828800" algn="l"/>
                <a:tab pos="2286000" algn="l"/>
              </a:tabLst>
            </a:pPr>
            <a:r>
              <a:rPr lang="en-US" sz="2000" dirty="0">
                <a:solidFill>
                  <a:srgbClr val="0070C0"/>
                </a:solidFill>
              </a:rPr>
              <a:t>	“‘He will command his angels concerning you</a:t>
            </a:r>
            <a:br>
              <a:rPr lang="en-US" sz="2000" dirty="0">
                <a:solidFill>
                  <a:srgbClr val="0070C0"/>
                </a:solidFill>
              </a:rPr>
            </a:br>
            <a:r>
              <a:rPr lang="en-US" sz="2000" dirty="0">
                <a:solidFill>
                  <a:srgbClr val="0070C0"/>
                </a:solidFill>
              </a:rPr>
              <a:t>    		to guard you carefully;</a:t>
            </a:r>
          </a:p>
          <a:p>
            <a:pPr>
              <a:tabLst>
                <a:tab pos="457200" algn="l"/>
                <a:tab pos="914400" algn="l"/>
                <a:tab pos="1371600" algn="l"/>
                <a:tab pos="1828800" algn="l"/>
                <a:tab pos="2286000" algn="l"/>
              </a:tabLst>
            </a:pPr>
            <a:r>
              <a:rPr lang="en-US" sz="2000" dirty="0">
                <a:solidFill>
                  <a:srgbClr val="0070C0"/>
                </a:solidFill>
              </a:rPr>
              <a:t>			they will lift you up in their hands,</a:t>
            </a:r>
            <a:br>
              <a:rPr lang="en-US" sz="2000" dirty="0">
                <a:solidFill>
                  <a:srgbClr val="0070C0"/>
                </a:solidFill>
              </a:rPr>
            </a:br>
            <a:r>
              <a:rPr lang="en-US" sz="2000" dirty="0">
                <a:solidFill>
                  <a:srgbClr val="0070C0"/>
                </a:solidFill>
              </a:rPr>
              <a:t>    				so that you will not strike your foot against a stone.’”</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Jesus answered, </a:t>
            </a:r>
          </a:p>
          <a:p>
            <a:pPr>
              <a:tabLst>
                <a:tab pos="457200" algn="l"/>
                <a:tab pos="914400" algn="l"/>
                <a:tab pos="1371600" algn="l"/>
                <a:tab pos="1828800" algn="l"/>
                <a:tab pos="2286000" algn="l"/>
              </a:tabLst>
            </a:pPr>
            <a:r>
              <a:rPr lang="en-US" sz="2000" dirty="0">
                <a:solidFill>
                  <a:srgbClr val="0070C0"/>
                </a:solidFill>
              </a:rPr>
              <a:t>	“It is said: </a:t>
            </a:r>
          </a:p>
          <a:p>
            <a:pPr>
              <a:tabLst>
                <a:tab pos="457200" algn="l"/>
                <a:tab pos="914400" algn="l"/>
                <a:tab pos="1371600" algn="l"/>
                <a:tab pos="1828800" algn="l"/>
                <a:tab pos="2286000" algn="l"/>
              </a:tabLst>
            </a:pPr>
            <a:r>
              <a:rPr lang="en-US" sz="2000" dirty="0">
                <a:solidFill>
                  <a:srgbClr val="0070C0"/>
                </a:solidFill>
              </a:rPr>
              <a:t>		‘Do not put the Lord your God to the test.’”</a:t>
            </a:r>
          </a:p>
          <a:p>
            <a:pPr>
              <a:tabLst>
                <a:tab pos="457200" algn="l"/>
                <a:tab pos="914400" algn="l"/>
                <a:tab pos="1371600" algn="l"/>
                <a:tab pos="1828800" algn="l"/>
                <a:tab pos="2286000" algn="l"/>
              </a:tabLst>
            </a:pPr>
            <a:r>
              <a:rPr lang="en-US" sz="2000" dirty="0">
                <a:solidFill>
                  <a:srgbClr val="0070C0"/>
                </a:solidFill>
              </a:rPr>
              <a:t>										           Luke 4:9-12 </a:t>
            </a:r>
          </a:p>
        </p:txBody>
      </p:sp>
    </p:spTree>
    <p:extLst>
      <p:ext uri="{BB962C8B-B14F-4D97-AF65-F5344CB8AC3E}">
        <p14:creationId xmlns:p14="http://schemas.microsoft.com/office/powerpoint/2010/main" val="22384837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502047"/>
            <a:ext cx="8547100" cy="2107693"/>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Jesus rebuked the Pharisees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for treating the law as home,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as life’s destination itself,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rather than as a way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of coming home.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Leonard Sweet</a:t>
            </a:r>
          </a:p>
        </p:txBody>
      </p:sp>
    </p:spTree>
    <p:extLst>
      <p:ext uri="{BB962C8B-B14F-4D97-AF65-F5344CB8AC3E}">
        <p14:creationId xmlns:p14="http://schemas.microsoft.com/office/powerpoint/2010/main" val="66771298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6" y="1221705"/>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Satan Works to Confuse or Distort God’s Purpose for Us</a:t>
            </a:r>
          </a:p>
        </p:txBody>
      </p:sp>
      <p:sp>
        <p:nvSpPr>
          <p:cNvPr id="7" name="Rectangle 6"/>
          <p:cNvSpPr/>
          <p:nvPr/>
        </p:nvSpPr>
        <p:spPr>
          <a:xfrm>
            <a:off x="166683" y="1714148"/>
            <a:ext cx="8824911" cy="350865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[Satan’s means of confusion and distortion – things that drive us]</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 five of the most common ones: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1)  … guilt </a:t>
            </a:r>
            <a:r>
              <a:rPr lang="en-US" sz="2000" dirty="0">
                <a:solidFill>
                  <a:srgbClr val="7030A0"/>
                </a:solidFill>
              </a:rPr>
              <a:t>[but we are continually cleansed in the blood - HSL]</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2)  … resentment and anger </a:t>
            </a:r>
            <a:r>
              <a:rPr lang="en-US" sz="2000" dirty="0">
                <a:solidFill>
                  <a:srgbClr val="7030A0"/>
                </a:solidFill>
              </a:rPr>
              <a:t>[vengeance is mine, says the Lord - HSL]</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3)  … fear </a:t>
            </a:r>
            <a:r>
              <a:rPr lang="en-US" sz="2000" dirty="0">
                <a:solidFill>
                  <a:srgbClr val="7030A0"/>
                </a:solidFill>
              </a:rPr>
              <a:t>[there is no fear in love… - HSL]</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4)  … materialism </a:t>
            </a:r>
            <a:r>
              <a:rPr lang="en-US" sz="2000" dirty="0">
                <a:solidFill>
                  <a:srgbClr val="7030A0"/>
                </a:solidFill>
              </a:rPr>
              <a:t>[we cannot serve God and mammon - HSL]</a:t>
            </a:r>
          </a:p>
          <a:p>
            <a:pPr>
              <a:tabLst>
                <a:tab pos="457200" algn="l"/>
                <a:tab pos="914400" algn="l"/>
                <a:tab pos="1371600" algn="l"/>
                <a:tab pos="1828800" algn="l"/>
                <a:tab pos="2286000" algn="l"/>
              </a:tabLst>
            </a:pPr>
            <a:endParaRPr lang="en-US" sz="800" dirty="0"/>
          </a:p>
          <a:p>
            <a:pPr marL="457200" indent="-457200">
              <a:buAutoNum type="arabicParenR" startAt="5"/>
              <a:tabLst>
                <a:tab pos="457200" algn="l"/>
                <a:tab pos="914400" algn="l"/>
                <a:tab pos="1371600" algn="l"/>
                <a:tab pos="1828800" algn="l"/>
                <a:tab pos="2286000" algn="l"/>
              </a:tabLst>
            </a:pPr>
            <a:r>
              <a:rPr lang="en-US" sz="2000" dirty="0"/>
              <a:t>… need for approval </a:t>
            </a:r>
            <a:r>
              <a:rPr lang="en-US" sz="2000" dirty="0">
                <a:solidFill>
                  <a:srgbClr val="7030A0"/>
                </a:solidFill>
              </a:rPr>
              <a:t>[God’s is the only approval we need - HSL]</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							      The Purpose Driven Life, Rick Warren</a:t>
            </a:r>
          </a:p>
        </p:txBody>
      </p:sp>
    </p:spTree>
    <p:extLst>
      <p:ext uri="{BB962C8B-B14F-4D97-AF65-F5344CB8AC3E}">
        <p14:creationId xmlns:p14="http://schemas.microsoft.com/office/powerpoint/2010/main" val="347903836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6" y="1221705"/>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Satan also has a Purpose for Us</a:t>
            </a:r>
          </a:p>
        </p:txBody>
      </p:sp>
      <p:sp>
        <p:nvSpPr>
          <p:cNvPr id="8" name="Rectangle 7"/>
          <p:cNvSpPr/>
          <p:nvPr/>
        </p:nvSpPr>
        <p:spPr>
          <a:xfrm>
            <a:off x="166683" y="1714148"/>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Opponents must be gently instructed, </a:t>
            </a:r>
          </a:p>
          <a:p>
            <a:pPr>
              <a:tabLst>
                <a:tab pos="457200" algn="l"/>
                <a:tab pos="914400" algn="l"/>
                <a:tab pos="1371600" algn="l"/>
                <a:tab pos="1828800" algn="l"/>
                <a:tab pos="2286000" algn="l"/>
              </a:tabLst>
            </a:pPr>
            <a:r>
              <a:rPr lang="en-US" sz="2000" dirty="0">
                <a:solidFill>
                  <a:srgbClr val="0070C0"/>
                </a:solidFill>
              </a:rPr>
              <a:t>	in the hope that God will grant them repentance </a:t>
            </a:r>
          </a:p>
          <a:p>
            <a:pPr>
              <a:tabLst>
                <a:tab pos="457200" algn="l"/>
                <a:tab pos="914400" algn="l"/>
                <a:tab pos="1371600" algn="l"/>
                <a:tab pos="1828800" algn="l"/>
                <a:tab pos="2286000" algn="l"/>
              </a:tabLst>
            </a:pPr>
            <a:r>
              <a:rPr lang="en-US" sz="2000" dirty="0">
                <a:solidFill>
                  <a:srgbClr val="0070C0"/>
                </a:solidFill>
              </a:rPr>
              <a:t>		leading them to a knowledge of the truth, </a:t>
            </a:r>
          </a:p>
          <a:p>
            <a:pPr>
              <a:tabLst>
                <a:tab pos="457200" algn="l"/>
                <a:tab pos="914400" algn="l"/>
                <a:tab pos="1371600" algn="l"/>
                <a:tab pos="1828800" algn="l"/>
                <a:tab pos="2286000" algn="l"/>
              </a:tabLst>
            </a:pPr>
            <a:r>
              <a:rPr lang="en-US" sz="2000" dirty="0">
                <a:solidFill>
                  <a:srgbClr val="0070C0"/>
                </a:solidFill>
              </a:rPr>
              <a:t>			and that they will come to their senses </a:t>
            </a:r>
          </a:p>
          <a:p>
            <a:pPr>
              <a:tabLst>
                <a:tab pos="457200" algn="l"/>
                <a:tab pos="914400" algn="l"/>
                <a:tab pos="1371600" algn="l"/>
                <a:tab pos="1828800" algn="l"/>
                <a:tab pos="2286000" algn="l"/>
              </a:tabLst>
            </a:pPr>
            <a:r>
              <a:rPr lang="en-US" sz="2000" dirty="0">
                <a:solidFill>
                  <a:srgbClr val="0070C0"/>
                </a:solidFill>
              </a:rPr>
              <a:t>				and escape from the </a:t>
            </a:r>
            <a:r>
              <a:rPr lang="en-US" sz="2000" u="sng" dirty="0">
                <a:solidFill>
                  <a:srgbClr val="0070C0"/>
                </a:solidFill>
              </a:rPr>
              <a:t>trap of the devil</a:t>
            </a:r>
            <a:r>
              <a:rPr lang="en-US" sz="2000" dirty="0">
                <a:solidFill>
                  <a:srgbClr val="0070C0"/>
                </a:solidFill>
              </a:rPr>
              <a:t>, </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FF0000"/>
                </a:solidFill>
              </a:rPr>
              <a:t>who has taken them </a:t>
            </a:r>
            <a:r>
              <a:rPr lang="en-US" sz="2000" u="sng" dirty="0">
                <a:solidFill>
                  <a:srgbClr val="FF0000"/>
                </a:solidFill>
              </a:rPr>
              <a:t>captive</a:t>
            </a:r>
            <a:r>
              <a:rPr lang="en-US" sz="2000" dirty="0">
                <a:solidFill>
                  <a:srgbClr val="FF0000"/>
                </a:solidFill>
              </a:rPr>
              <a:t> </a:t>
            </a:r>
          </a:p>
          <a:p>
            <a:pPr>
              <a:tabLst>
                <a:tab pos="457200" algn="l"/>
                <a:tab pos="914400" algn="l"/>
                <a:tab pos="1371600" algn="l"/>
                <a:tab pos="1828800" algn="l"/>
                <a:tab pos="2286000" algn="l"/>
              </a:tabLst>
            </a:pPr>
            <a:r>
              <a:rPr lang="en-US" sz="2000" dirty="0">
                <a:solidFill>
                  <a:srgbClr val="FF0000"/>
                </a:solidFill>
              </a:rPr>
              <a:t>						to do his will</a:t>
            </a:r>
            <a:r>
              <a:rPr lang="en-US" sz="2000" dirty="0">
                <a:solidFill>
                  <a:srgbClr val="0070C0"/>
                </a:solidFill>
              </a:rPr>
              <a:t>.</a:t>
            </a:r>
          </a:p>
          <a:p>
            <a:pPr>
              <a:tabLst>
                <a:tab pos="457200" algn="l"/>
                <a:tab pos="914400" algn="l"/>
                <a:tab pos="1371600" algn="l"/>
                <a:tab pos="1828800" algn="l"/>
                <a:tab pos="2286000" algn="l"/>
              </a:tabLst>
            </a:pPr>
            <a:r>
              <a:rPr lang="en-US" sz="2000" dirty="0">
                <a:solidFill>
                  <a:srgbClr val="0070C0"/>
                </a:solidFill>
              </a:rPr>
              <a:t>										2 Timothy 2:25-26</a:t>
            </a:r>
          </a:p>
        </p:txBody>
      </p:sp>
      <p:sp>
        <p:nvSpPr>
          <p:cNvPr id="9" name="Rectangle 8">
            <a:extLst>
              <a:ext uri="{FF2B5EF4-FFF2-40B4-BE49-F238E27FC236}">
                <a16:creationId xmlns:a16="http://schemas.microsoft.com/office/drawing/2014/main" id="{A4EEFB52-4DFC-4142-86AA-FCEFA1A2156D}"/>
              </a:ext>
            </a:extLst>
          </p:cNvPr>
          <p:cNvSpPr/>
          <p:nvPr/>
        </p:nvSpPr>
        <p:spPr>
          <a:xfrm>
            <a:off x="188119" y="6156373"/>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a:t>Refer </a:t>
            </a:r>
            <a:r>
              <a:rPr lang="en-US" sz="2000" dirty="0"/>
              <a:t>to the C.S. Lewis book “Screwtape Letters”</a:t>
            </a:r>
          </a:p>
        </p:txBody>
      </p:sp>
      <p:sp>
        <p:nvSpPr>
          <p:cNvPr id="7" name="Rectangle 6">
            <a:extLst>
              <a:ext uri="{FF2B5EF4-FFF2-40B4-BE49-F238E27FC236}">
                <a16:creationId xmlns:a16="http://schemas.microsoft.com/office/drawing/2014/main" id="{A1F874DC-4B40-A049-A821-270BA7187ECE}"/>
              </a:ext>
            </a:extLst>
          </p:cNvPr>
          <p:cNvSpPr/>
          <p:nvPr/>
        </p:nvSpPr>
        <p:spPr>
          <a:xfrm>
            <a:off x="188119" y="5418174"/>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Satan’s purpose is to make us slaves to his will.</a:t>
            </a:r>
          </a:p>
        </p:txBody>
      </p:sp>
    </p:spTree>
    <p:extLst>
      <p:ext uri="{BB962C8B-B14F-4D97-AF65-F5344CB8AC3E}">
        <p14:creationId xmlns:p14="http://schemas.microsoft.com/office/powerpoint/2010/main" val="159243128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6" y="1221705"/>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Satan’s Purpose is to Use People to Thwart God’s Purpose</a:t>
            </a:r>
          </a:p>
        </p:txBody>
      </p:sp>
      <p:sp>
        <p:nvSpPr>
          <p:cNvPr id="8" name="Rectangle 7"/>
          <p:cNvSpPr/>
          <p:nvPr/>
        </p:nvSpPr>
        <p:spPr>
          <a:xfrm>
            <a:off x="166683" y="1725299"/>
            <a:ext cx="8824911" cy="406265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468313" indent="-468313">
              <a:tabLst>
                <a:tab pos="914400" algn="l"/>
                <a:tab pos="1371600" algn="l"/>
                <a:tab pos="1828800" algn="l"/>
                <a:tab pos="2286000" algn="l"/>
              </a:tabLst>
            </a:pPr>
            <a:r>
              <a:rPr lang="en-US" sz="2000" dirty="0">
                <a:solidFill>
                  <a:srgbClr val="0070C0"/>
                </a:solidFill>
              </a:rPr>
              <a:t>Probing / Testing Questions: Mt 9:11, association with sinners; Mt 9:14, fasting; Mt 19:3, divorce; Lk 11:53, besieged with fierce questions</a:t>
            </a:r>
          </a:p>
          <a:p>
            <a:pPr marL="468313" indent="-468313">
              <a:tabLst>
                <a:tab pos="914400" algn="l"/>
                <a:tab pos="1371600" algn="l"/>
                <a:tab pos="1828800" algn="l"/>
                <a:tab pos="2286000" algn="l"/>
              </a:tabLst>
            </a:pPr>
            <a:endParaRPr lang="en-US" sz="800" dirty="0">
              <a:solidFill>
                <a:srgbClr val="0070C0"/>
              </a:solidFill>
            </a:endParaRPr>
          </a:p>
          <a:p>
            <a:pPr marL="468313" indent="-468313">
              <a:tabLst>
                <a:tab pos="914400" algn="l"/>
                <a:tab pos="1371600" algn="l"/>
                <a:tab pos="1828800" algn="l"/>
                <a:tab pos="2286000" algn="l"/>
              </a:tabLst>
            </a:pPr>
            <a:r>
              <a:rPr lang="en-US" sz="2000" dirty="0">
                <a:solidFill>
                  <a:srgbClr val="0070C0"/>
                </a:solidFill>
              </a:rPr>
              <a:t>Slanderous Accusations: Mt 9:34, in league with prince of demons; Mt 12:2, breaking the Sabbath; Mk 7:5, hand washing; Lk 5:21, blasphemy about forgiving sins; Lk 6:2ff, healing on the Sabbath; Lk 7:37ff, not a prophet; Lk 19:39, not controlling His disciples</a:t>
            </a:r>
          </a:p>
          <a:p>
            <a:pPr marL="468313" indent="-468313">
              <a:tabLst>
                <a:tab pos="914400" algn="l"/>
                <a:tab pos="1371600" algn="l"/>
                <a:tab pos="1828800" algn="l"/>
                <a:tab pos="2286000" algn="l"/>
              </a:tabLst>
            </a:pPr>
            <a:endParaRPr lang="en-US" sz="800" dirty="0">
              <a:solidFill>
                <a:srgbClr val="0070C0"/>
              </a:solidFill>
            </a:endParaRPr>
          </a:p>
          <a:p>
            <a:pPr marL="468313" indent="-468313">
              <a:tabLst>
                <a:tab pos="914400" algn="l"/>
                <a:tab pos="1371600" algn="l"/>
                <a:tab pos="1828800" algn="l"/>
                <a:tab pos="2286000" algn="l"/>
              </a:tabLst>
            </a:pPr>
            <a:r>
              <a:rPr lang="en-US" sz="2000" dirty="0">
                <a:solidFill>
                  <a:srgbClr val="0070C0"/>
                </a:solidFill>
              </a:rPr>
              <a:t>Plotting against Him: Mt 12:14, assassination; Mt 22:15 trap Him in His words</a:t>
            </a:r>
          </a:p>
          <a:p>
            <a:pPr marL="468313" indent="-468313">
              <a:tabLst>
                <a:tab pos="914400" algn="l"/>
                <a:tab pos="1371600" algn="l"/>
                <a:tab pos="1828800" algn="l"/>
                <a:tab pos="2286000" algn="l"/>
              </a:tabLst>
            </a:pPr>
            <a:endParaRPr lang="en-US" sz="800" dirty="0">
              <a:solidFill>
                <a:srgbClr val="0070C0"/>
              </a:solidFill>
            </a:endParaRPr>
          </a:p>
          <a:p>
            <a:pPr marL="468313" indent="-468313">
              <a:tabLst>
                <a:tab pos="914400" algn="l"/>
                <a:tab pos="1371600" algn="l"/>
                <a:tab pos="1828800" algn="l"/>
                <a:tab pos="2286000" algn="l"/>
              </a:tabLst>
            </a:pPr>
            <a:r>
              <a:rPr lang="en-US" sz="2000" dirty="0">
                <a:solidFill>
                  <a:srgbClr val="0070C0"/>
                </a:solidFill>
              </a:rPr>
              <a:t>Demanding Signs: Mt 12:38</a:t>
            </a:r>
          </a:p>
          <a:p>
            <a:pPr marL="468313" indent="-468313">
              <a:tabLst>
                <a:tab pos="914400" algn="l"/>
                <a:tab pos="1371600" algn="l"/>
                <a:tab pos="1828800" algn="l"/>
                <a:tab pos="2286000" algn="l"/>
              </a:tabLst>
            </a:pPr>
            <a:endParaRPr lang="en-US" sz="800" dirty="0">
              <a:solidFill>
                <a:srgbClr val="0070C0"/>
              </a:solidFill>
            </a:endParaRPr>
          </a:p>
          <a:p>
            <a:pPr marL="468313" indent="-468313">
              <a:tabLst>
                <a:tab pos="914400" algn="l"/>
                <a:tab pos="1371600" algn="l"/>
                <a:tab pos="1828800" algn="l"/>
                <a:tab pos="2286000" algn="l"/>
              </a:tabLst>
            </a:pPr>
            <a:r>
              <a:rPr lang="en-US" sz="2000" dirty="0">
                <a:solidFill>
                  <a:srgbClr val="0070C0"/>
                </a:solidFill>
              </a:rPr>
              <a:t>Intimidating Others: </a:t>
            </a:r>
            <a:r>
              <a:rPr lang="en-US" sz="2000" dirty="0" err="1">
                <a:solidFill>
                  <a:srgbClr val="0070C0"/>
                </a:solidFill>
              </a:rPr>
              <a:t>Jn</a:t>
            </a:r>
            <a:r>
              <a:rPr lang="en-US" sz="2000" dirty="0">
                <a:solidFill>
                  <a:srgbClr val="0070C0"/>
                </a:solidFill>
              </a:rPr>
              <a:t> 7:47-48, only the foolish believe in Him, </a:t>
            </a:r>
            <a:r>
              <a:rPr lang="en-US" sz="2000" dirty="0" err="1">
                <a:solidFill>
                  <a:srgbClr val="0070C0"/>
                </a:solidFill>
              </a:rPr>
              <a:t>Jn</a:t>
            </a:r>
            <a:r>
              <a:rPr lang="en-US" sz="2000" dirty="0">
                <a:solidFill>
                  <a:srgbClr val="0070C0"/>
                </a:solidFill>
              </a:rPr>
              <a:t> 9:13ff, casting believers out of the synagogue</a:t>
            </a:r>
          </a:p>
        </p:txBody>
      </p:sp>
      <p:sp>
        <p:nvSpPr>
          <p:cNvPr id="9" name="Rectangle 8">
            <a:extLst>
              <a:ext uri="{FF2B5EF4-FFF2-40B4-BE49-F238E27FC236}">
                <a16:creationId xmlns:a16="http://schemas.microsoft.com/office/drawing/2014/main" id="{A4EEFB52-4DFC-4142-86AA-FCEFA1A2156D}"/>
              </a:ext>
            </a:extLst>
          </p:cNvPr>
          <p:cNvSpPr/>
          <p:nvPr/>
        </p:nvSpPr>
        <p:spPr>
          <a:xfrm>
            <a:off x="188119" y="5940523"/>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Jesus countered Satan here by confronting the Pharisees (Matthew 3:7ff, Matthew 23) and by warning His disciples (Matthew 16:6ff)</a:t>
            </a:r>
          </a:p>
        </p:txBody>
      </p:sp>
    </p:spTree>
    <p:extLst>
      <p:ext uri="{BB962C8B-B14F-4D97-AF65-F5344CB8AC3E}">
        <p14:creationId xmlns:p14="http://schemas.microsoft.com/office/powerpoint/2010/main" val="335595425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6" y="1221705"/>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Satan also has a Purpose for Us</a:t>
            </a:r>
          </a:p>
        </p:txBody>
      </p:sp>
      <p:sp>
        <p:nvSpPr>
          <p:cNvPr id="7" name="Rectangle 6"/>
          <p:cNvSpPr/>
          <p:nvPr/>
        </p:nvSpPr>
        <p:spPr>
          <a:xfrm>
            <a:off x="166683" y="1714148"/>
            <a:ext cx="8824911" cy="357020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The dark side of finding your </a:t>
            </a:r>
            <a:r>
              <a:rPr lang="en-US" sz="2000" dirty="0">
                <a:solidFill>
                  <a:srgbClr val="FF0000"/>
                </a:solidFill>
              </a:rPr>
              <a:t>purpose</a:t>
            </a:r>
          </a:p>
          <a:p>
            <a:pPr>
              <a:tabLst>
                <a:tab pos="457200" algn="l"/>
                <a:tab pos="914400" algn="l"/>
                <a:tab pos="1371600" algn="l"/>
                <a:tab pos="1828800" algn="l"/>
                <a:tab pos="2286000" algn="l"/>
              </a:tabLst>
            </a:pPr>
            <a:r>
              <a:rPr lang="en-US" sz="2000" dirty="0"/>
              <a:t>	is the part where it consumes you.  </a:t>
            </a:r>
          </a:p>
          <a:p>
            <a:pPr>
              <a:tabLst>
                <a:tab pos="457200" algn="l"/>
                <a:tab pos="914400" algn="l"/>
                <a:tab pos="1371600" algn="l"/>
                <a:tab pos="1828800" algn="l"/>
                <a:tab pos="2286000" algn="l"/>
              </a:tabLst>
            </a:pPr>
            <a:r>
              <a:rPr lang="en-US" sz="2000" dirty="0"/>
              <a:t>		Then it becomes a destroyer </a:t>
            </a:r>
          </a:p>
          <a:p>
            <a:pPr>
              <a:tabLst>
                <a:tab pos="457200" algn="l"/>
                <a:tab pos="914400" algn="l"/>
                <a:tab pos="1371600" algn="l"/>
                <a:tab pos="1828800" algn="l"/>
                <a:tab pos="2286000" algn="l"/>
              </a:tabLst>
            </a:pPr>
            <a:r>
              <a:rPr lang="en-US" sz="2000" dirty="0"/>
              <a:t>			of relationships and happiness.  </a:t>
            </a:r>
          </a:p>
          <a:p>
            <a:pPr>
              <a:tabLst>
                <a:tab pos="457200" algn="l"/>
                <a:tab pos="914400" algn="l"/>
                <a:tab pos="1371600" algn="l"/>
                <a:tab pos="1828800" algn="l"/>
                <a:tab pos="2286000" algn="l"/>
              </a:tabLst>
            </a:pPr>
            <a:endParaRPr lang="en-US" sz="2000" dirty="0"/>
          </a:p>
          <a:p>
            <a:pPr>
              <a:tabLst>
                <a:tab pos="457200" algn="l"/>
                <a:tab pos="914400" algn="l"/>
                <a:tab pos="1371600" algn="l"/>
                <a:tab pos="1828800" algn="l"/>
                <a:tab pos="2286000" algn="l"/>
              </a:tabLst>
            </a:pPr>
            <a:r>
              <a:rPr lang="en-US" sz="2000" dirty="0"/>
              <a:t>But this will not happen </a:t>
            </a:r>
          </a:p>
          <a:p>
            <a:pPr>
              <a:tabLst>
                <a:tab pos="457200" algn="l"/>
                <a:tab pos="914400" algn="l"/>
                <a:tab pos="1371600" algn="l"/>
                <a:tab pos="1828800" algn="l"/>
                <a:tab pos="2286000" algn="l"/>
              </a:tabLst>
            </a:pPr>
            <a:r>
              <a:rPr lang="en-US" sz="2000" dirty="0"/>
              <a:t>	if you are aligned </a:t>
            </a:r>
          </a:p>
          <a:p>
            <a:pPr>
              <a:tabLst>
                <a:tab pos="457200" algn="l"/>
                <a:tab pos="914400" algn="l"/>
                <a:tab pos="1371600" algn="l"/>
                <a:tab pos="1828800" algn="l"/>
                <a:tab pos="2286000" algn="l"/>
              </a:tabLst>
            </a:pPr>
            <a:r>
              <a:rPr lang="en-US" sz="2000" dirty="0"/>
              <a:t>		with God’s </a:t>
            </a:r>
            <a:r>
              <a:rPr lang="en-US" sz="2000" dirty="0">
                <a:solidFill>
                  <a:srgbClr val="FF0000"/>
                </a:solidFill>
              </a:rPr>
              <a:t>purpose</a:t>
            </a:r>
            <a:r>
              <a:rPr lang="en-US" sz="2000" dirty="0"/>
              <a:t>.</a:t>
            </a:r>
          </a:p>
          <a:p>
            <a:pPr>
              <a:tabLst>
                <a:tab pos="457200" algn="l"/>
                <a:tab pos="914400" algn="l"/>
                <a:tab pos="1371600" algn="l"/>
                <a:tab pos="1828800" algn="l"/>
                <a:tab pos="2286000" algn="l"/>
              </a:tabLst>
            </a:pPr>
            <a:endParaRPr lang="en-US" sz="2000" dirty="0"/>
          </a:p>
          <a:p>
            <a:pPr>
              <a:tabLst>
                <a:tab pos="457200" algn="l"/>
                <a:tab pos="914400" algn="l"/>
                <a:tab pos="1371600" algn="l"/>
                <a:tab pos="1828800" algn="l"/>
                <a:tab pos="2286000" algn="l"/>
              </a:tabLst>
            </a:pPr>
            <a:r>
              <a:rPr lang="en-US" sz="2000" dirty="0"/>
              <a:t>We must fight the distractions</a:t>
            </a:r>
          </a:p>
          <a:p>
            <a:pPr>
              <a:tabLst>
                <a:tab pos="457200" algn="l"/>
                <a:tab pos="914400" algn="l"/>
                <a:tab pos="1371600" algn="l"/>
                <a:tab pos="1828800" algn="l"/>
                <a:tab pos="2286000" algn="l"/>
              </a:tabLst>
            </a:pPr>
            <a:r>
              <a:rPr lang="en-US" sz="2000" dirty="0"/>
              <a:t>	caused by Satan.</a:t>
            </a:r>
          </a:p>
        </p:txBody>
      </p:sp>
    </p:spTree>
    <p:extLst>
      <p:ext uri="{BB962C8B-B14F-4D97-AF65-F5344CB8AC3E}">
        <p14:creationId xmlns:p14="http://schemas.microsoft.com/office/powerpoint/2010/main" val="175483164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6" y="1189030"/>
            <a:ext cx="8824911" cy="541687"/>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Satan also has a Purpose for us!</a:t>
            </a:r>
          </a:p>
        </p:txBody>
      </p:sp>
      <p:sp>
        <p:nvSpPr>
          <p:cNvPr id="7" name="Rectangle 6"/>
          <p:cNvSpPr/>
          <p:nvPr/>
        </p:nvSpPr>
        <p:spPr>
          <a:xfrm>
            <a:off x="166683" y="1731495"/>
            <a:ext cx="8824914" cy="363176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 pos="2274888" algn="l"/>
              </a:tabLst>
            </a:pPr>
            <a:r>
              <a:rPr lang="en-US" sz="2000" dirty="0"/>
              <a:t>The killing of Jesus </a:t>
            </a:r>
          </a:p>
          <a:p>
            <a:pPr>
              <a:tabLst>
                <a:tab pos="449263" algn="l"/>
                <a:tab pos="912813" algn="l"/>
                <a:tab pos="1362075" algn="l"/>
                <a:tab pos="1825625" algn="l"/>
                <a:tab pos="2274888" algn="l"/>
              </a:tabLst>
            </a:pPr>
            <a:r>
              <a:rPr lang="en-US" sz="2000" dirty="0"/>
              <a:t>	had many motives behind it, </a:t>
            </a:r>
          </a:p>
          <a:p>
            <a:pPr>
              <a:tabLst>
                <a:tab pos="449263" algn="l"/>
                <a:tab pos="912813" algn="l"/>
                <a:tab pos="1362075" algn="l"/>
                <a:tab pos="1825625" algn="l"/>
                <a:tab pos="2274888" algn="l"/>
              </a:tabLst>
            </a:pPr>
            <a:r>
              <a:rPr lang="en-US" sz="2000" dirty="0"/>
              <a:t>		but only one purpose – </a:t>
            </a:r>
          </a:p>
          <a:p>
            <a:pPr>
              <a:tabLst>
                <a:tab pos="449263" algn="l"/>
                <a:tab pos="912813" algn="l"/>
                <a:tab pos="1362075" algn="l"/>
                <a:tab pos="1825625" algn="l"/>
                <a:tab pos="2274888" algn="l"/>
              </a:tabLst>
            </a:pPr>
            <a:r>
              <a:rPr lang="en-US" sz="2000" dirty="0"/>
              <a:t>			and that was to defeat God. </a:t>
            </a:r>
          </a:p>
          <a:p>
            <a:pPr>
              <a:tabLst>
                <a:tab pos="449263" algn="l"/>
                <a:tab pos="912813" algn="l"/>
                <a:tab pos="1362075" algn="l"/>
                <a:tab pos="1825625" algn="l"/>
                <a:tab pos="2274888" algn="l"/>
              </a:tabLst>
            </a:pPr>
            <a:endParaRPr lang="en-US" sz="800" dirty="0"/>
          </a:p>
          <a:p>
            <a:pPr>
              <a:tabLst>
                <a:tab pos="449263" algn="l"/>
                <a:tab pos="912813" algn="l"/>
                <a:tab pos="1362075" algn="l"/>
                <a:tab pos="1825625" algn="l"/>
                <a:tab pos="2274888" algn="l"/>
              </a:tabLst>
            </a:pPr>
            <a:r>
              <a:rPr lang="en-US" sz="2000" dirty="0"/>
              <a:t>All the darkness of evil </a:t>
            </a:r>
          </a:p>
          <a:p>
            <a:pPr>
              <a:tabLst>
                <a:tab pos="449263" algn="l"/>
                <a:tab pos="912813" algn="l"/>
                <a:tab pos="1362075" algn="l"/>
                <a:tab pos="1825625" algn="l"/>
                <a:tab pos="2274888" algn="l"/>
              </a:tabLst>
            </a:pPr>
            <a:r>
              <a:rPr lang="en-US" sz="2000" dirty="0"/>
              <a:t>	converged on that spot </a:t>
            </a:r>
          </a:p>
          <a:p>
            <a:pPr>
              <a:tabLst>
                <a:tab pos="449263" algn="l"/>
                <a:tab pos="912813" algn="l"/>
                <a:tab pos="1362075" algn="l"/>
                <a:tab pos="1825625" algn="l"/>
                <a:tab pos="2274888" algn="l"/>
              </a:tabLst>
            </a:pPr>
            <a:r>
              <a:rPr lang="en-US" sz="2000" dirty="0"/>
              <a:t>		to do God in;</a:t>
            </a:r>
          </a:p>
          <a:p>
            <a:pPr>
              <a:tabLst>
                <a:tab pos="449263" algn="l"/>
                <a:tab pos="912813" algn="l"/>
                <a:tab pos="1362075" algn="l"/>
                <a:tab pos="1825625" algn="l"/>
                <a:tab pos="2274888" algn="l"/>
              </a:tabLst>
            </a:pPr>
            <a:r>
              <a:rPr lang="en-US" sz="800" dirty="0"/>
              <a:t> </a:t>
            </a:r>
          </a:p>
          <a:p>
            <a:pPr>
              <a:tabLst>
                <a:tab pos="449263" algn="l"/>
                <a:tab pos="912813" algn="l"/>
                <a:tab pos="1362075" algn="l"/>
                <a:tab pos="1825625" algn="l"/>
                <a:tab pos="2274888" algn="l"/>
              </a:tabLst>
            </a:pPr>
            <a:r>
              <a:rPr lang="en-US" sz="2000" dirty="0"/>
              <a:t>	but what resulted? </a:t>
            </a:r>
          </a:p>
          <a:p>
            <a:pPr>
              <a:tabLst>
                <a:tab pos="449263" algn="l"/>
                <a:tab pos="912813" algn="l"/>
                <a:tab pos="1362075" algn="l"/>
                <a:tab pos="1825625" algn="l"/>
                <a:tab pos="2274888" algn="l"/>
              </a:tabLst>
            </a:pPr>
            <a:endParaRPr lang="en-US" sz="800" dirty="0"/>
          </a:p>
          <a:p>
            <a:pPr>
              <a:tabLst>
                <a:tab pos="449263" algn="l"/>
                <a:tab pos="912813" algn="l"/>
                <a:tab pos="1362075" algn="l"/>
                <a:tab pos="1825625" algn="l"/>
                <a:tab pos="2274888" algn="l"/>
              </a:tabLst>
            </a:pPr>
            <a:r>
              <a:rPr lang="en-US" sz="2000" dirty="0"/>
              <a:t>Jesus survived! </a:t>
            </a:r>
          </a:p>
          <a:p>
            <a:pPr>
              <a:tabLst>
                <a:tab pos="449263" algn="l"/>
                <a:tab pos="912813" algn="l"/>
                <a:tab pos="1362075" algn="l"/>
                <a:tab pos="1825625" algn="l"/>
                <a:tab pos="2274888" algn="l"/>
              </a:tabLst>
            </a:pPr>
            <a:r>
              <a:rPr lang="en-US" sz="2000" dirty="0"/>
              <a:t>										     John Claypool</a:t>
            </a:r>
          </a:p>
        </p:txBody>
      </p:sp>
      <p:sp>
        <p:nvSpPr>
          <p:cNvPr id="8" name="Rectangle 7">
            <a:extLst>
              <a:ext uri="{FF2B5EF4-FFF2-40B4-BE49-F238E27FC236}">
                <a16:creationId xmlns:a16="http://schemas.microsoft.com/office/drawing/2014/main" id="{FEB68A01-CD1F-DC42-A416-BE662D6DE04E}"/>
              </a:ext>
            </a:extLst>
          </p:cNvPr>
          <p:cNvSpPr/>
          <p:nvPr/>
        </p:nvSpPr>
        <p:spPr>
          <a:xfrm>
            <a:off x="166684" y="6237014"/>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Consider the Great Battle Between Good and Evil</a:t>
            </a:r>
          </a:p>
        </p:txBody>
      </p:sp>
    </p:spTree>
    <p:extLst>
      <p:ext uri="{BB962C8B-B14F-4D97-AF65-F5344CB8AC3E}">
        <p14:creationId xmlns:p14="http://schemas.microsoft.com/office/powerpoint/2010/main" val="338111683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6" y="1189030"/>
            <a:ext cx="8824911" cy="541687"/>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Satan also has a Purpose for us!</a:t>
            </a:r>
          </a:p>
        </p:txBody>
      </p:sp>
      <p:sp>
        <p:nvSpPr>
          <p:cNvPr id="7" name="Rectangle 6"/>
          <p:cNvSpPr/>
          <p:nvPr/>
        </p:nvSpPr>
        <p:spPr>
          <a:xfrm>
            <a:off x="166683" y="1731495"/>
            <a:ext cx="8824914"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 pos="2274888" algn="l"/>
              </a:tabLst>
            </a:pPr>
            <a:r>
              <a:rPr lang="en-US" sz="2000" dirty="0"/>
              <a:t>Satan… </a:t>
            </a:r>
          </a:p>
          <a:p>
            <a:pPr>
              <a:tabLst>
                <a:tab pos="449263" algn="l"/>
                <a:tab pos="912813" algn="l"/>
                <a:tab pos="1362075" algn="l"/>
                <a:tab pos="1825625" algn="l"/>
                <a:tab pos="2274888" algn="l"/>
              </a:tabLst>
            </a:pPr>
            <a:r>
              <a:rPr lang="en-US" sz="2000" dirty="0"/>
              <a:t>	is very good </a:t>
            </a:r>
          </a:p>
          <a:p>
            <a:pPr>
              <a:tabLst>
                <a:tab pos="449263" algn="l"/>
                <a:tab pos="912813" algn="l"/>
                <a:tab pos="1362075" algn="l"/>
                <a:tab pos="1825625" algn="l"/>
                <a:tab pos="2274888" algn="l"/>
              </a:tabLst>
            </a:pPr>
            <a:r>
              <a:rPr lang="en-US" sz="2000" dirty="0"/>
              <a:t>		at imitating genuine spiritual experience… </a:t>
            </a:r>
          </a:p>
          <a:p>
            <a:pPr>
              <a:tabLst>
                <a:tab pos="449263" algn="l"/>
                <a:tab pos="912813" algn="l"/>
                <a:tab pos="1362075" algn="l"/>
                <a:tab pos="1825625" algn="l"/>
                <a:tab pos="2274888" algn="l"/>
              </a:tabLst>
            </a:pPr>
            <a:r>
              <a:rPr lang="en-US" sz="2000" dirty="0"/>
              <a:t>								 J.I. Packer and Carolyn Nystrom</a:t>
            </a:r>
          </a:p>
        </p:txBody>
      </p:sp>
      <p:sp>
        <p:nvSpPr>
          <p:cNvPr id="9" name="Rectangle 8">
            <a:extLst>
              <a:ext uri="{FF2B5EF4-FFF2-40B4-BE49-F238E27FC236}">
                <a16:creationId xmlns:a16="http://schemas.microsoft.com/office/drawing/2014/main" id="{9C3BF20E-5B23-4B40-95B8-5F48E12E1581}"/>
              </a:ext>
            </a:extLst>
          </p:cNvPr>
          <p:cNvSpPr/>
          <p:nvPr/>
        </p:nvSpPr>
        <p:spPr>
          <a:xfrm>
            <a:off x="166684" y="6237014"/>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Satan will use anything to distract us from the True Path</a:t>
            </a:r>
          </a:p>
        </p:txBody>
      </p:sp>
    </p:spTree>
    <p:extLst>
      <p:ext uri="{BB962C8B-B14F-4D97-AF65-F5344CB8AC3E}">
        <p14:creationId xmlns:p14="http://schemas.microsoft.com/office/powerpoint/2010/main" val="341391576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Satan’s Purpose</a:t>
            </a:r>
            <a:endParaRPr lang="en-US" sz="2000" dirty="0">
              <a:solidFill>
                <a:srgbClr val="002060"/>
              </a:solidFill>
            </a:endParaRPr>
          </a:p>
        </p:txBody>
      </p:sp>
      <p:sp>
        <p:nvSpPr>
          <p:cNvPr id="83" name="Rectangle 82"/>
          <p:cNvSpPr/>
          <p:nvPr/>
        </p:nvSpPr>
        <p:spPr>
          <a:xfrm>
            <a:off x="166687" y="1222171"/>
            <a:ext cx="8824911" cy="1107996"/>
          </a:xfrm>
          <a:prstGeom prst="rect">
            <a:avLst/>
          </a:prstGeom>
          <a:solidFill>
            <a:srgbClr val="FFB3B5">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Satan’s Purpose is Completely Opposed to God’s (the Adversary)</a:t>
            </a:r>
          </a:p>
          <a:p>
            <a:pPr marL="2628900" lvl="5" indent="-342900">
              <a:buFontTx/>
              <a:buChar char="-"/>
              <a:tabLst>
                <a:tab pos="457200" algn="l"/>
                <a:tab pos="914400" algn="l"/>
                <a:tab pos="1371600" algn="l"/>
                <a:tab pos="1828800" algn="l"/>
                <a:tab pos="2286000" algn="l"/>
              </a:tabLst>
            </a:pPr>
            <a:r>
              <a:rPr lang="en-US" sz="2000" dirty="0">
                <a:solidFill>
                  <a:schemeClr val="tx1"/>
                </a:solidFill>
              </a:rPr>
              <a:t>To Dim the Glory of God</a:t>
            </a:r>
          </a:p>
          <a:p>
            <a:pPr marL="2628900" lvl="5" indent="-342900">
              <a:buFontTx/>
              <a:buChar char="-"/>
              <a:tabLst>
                <a:tab pos="457200" algn="l"/>
                <a:tab pos="914400" algn="l"/>
                <a:tab pos="1371600" algn="l"/>
                <a:tab pos="1828800" algn="l"/>
                <a:tab pos="2286000" algn="l"/>
              </a:tabLst>
            </a:pPr>
            <a:r>
              <a:rPr lang="en-US" sz="2000" dirty="0">
                <a:solidFill>
                  <a:schemeClr val="tx1"/>
                </a:solidFill>
              </a:rPr>
              <a:t>To De-magnify God</a:t>
            </a:r>
          </a:p>
        </p:txBody>
      </p:sp>
      <p:sp>
        <p:nvSpPr>
          <p:cNvPr id="5" name="Rectangle 4">
            <a:extLst>
              <a:ext uri="{FF2B5EF4-FFF2-40B4-BE49-F238E27FC236}">
                <a16:creationId xmlns:a16="http://schemas.microsoft.com/office/drawing/2014/main" id="{FE940352-E1C8-C04A-8545-830900C6B279}"/>
              </a:ext>
            </a:extLst>
          </p:cNvPr>
          <p:cNvSpPr/>
          <p:nvPr/>
        </p:nvSpPr>
        <p:spPr>
          <a:xfrm>
            <a:off x="166687" y="2312586"/>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There is no greater purpose than the Goodness of God</a:t>
            </a:r>
          </a:p>
        </p:txBody>
      </p:sp>
      <p:sp>
        <p:nvSpPr>
          <p:cNvPr id="7" name="Rectangle 6">
            <a:extLst>
              <a:ext uri="{FF2B5EF4-FFF2-40B4-BE49-F238E27FC236}">
                <a16:creationId xmlns:a16="http://schemas.microsoft.com/office/drawing/2014/main" id="{FA232D2F-C20F-B249-A0C8-28E5C4E7C554}"/>
              </a:ext>
            </a:extLst>
          </p:cNvPr>
          <p:cNvSpPr/>
          <p:nvPr/>
        </p:nvSpPr>
        <p:spPr>
          <a:xfrm>
            <a:off x="166687" y="2805029"/>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Opposition may be a slight drift occurring over a very long time</a:t>
            </a:r>
          </a:p>
        </p:txBody>
      </p:sp>
      <p:sp>
        <p:nvSpPr>
          <p:cNvPr id="12" name="Rectangle 11">
            <a:extLst>
              <a:ext uri="{FF2B5EF4-FFF2-40B4-BE49-F238E27FC236}">
                <a16:creationId xmlns:a16="http://schemas.microsoft.com/office/drawing/2014/main" id="{53DBFCEA-08E2-764F-BBE0-BD4DB0DC710E}"/>
              </a:ext>
            </a:extLst>
          </p:cNvPr>
          <p:cNvSpPr/>
          <p:nvPr/>
        </p:nvSpPr>
        <p:spPr>
          <a:xfrm>
            <a:off x="166686" y="329747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Satan wants us to doubt God [Morris]</a:t>
            </a:r>
          </a:p>
        </p:txBody>
      </p:sp>
      <p:sp>
        <p:nvSpPr>
          <p:cNvPr id="13" name="Rectangle 12">
            <a:extLst>
              <a:ext uri="{FF2B5EF4-FFF2-40B4-BE49-F238E27FC236}">
                <a16:creationId xmlns:a16="http://schemas.microsoft.com/office/drawing/2014/main" id="{16D9618F-4932-C24F-A31F-CF34F1C89484}"/>
              </a:ext>
            </a:extLst>
          </p:cNvPr>
          <p:cNvSpPr/>
          <p:nvPr/>
        </p:nvSpPr>
        <p:spPr>
          <a:xfrm>
            <a:off x="166685" y="3772334"/>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Satan’s purpose is to make us slaves to his will.</a:t>
            </a:r>
          </a:p>
        </p:txBody>
      </p:sp>
    </p:spTree>
    <p:extLst>
      <p:ext uri="{BB962C8B-B14F-4D97-AF65-F5344CB8AC3E}">
        <p14:creationId xmlns:p14="http://schemas.microsoft.com/office/powerpoint/2010/main" val="240510142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0099"/>
                </a:solidFill>
                <a:ea typeface="ヒラギノ明朝 ProN W3" charset="0"/>
                <a:cs typeface="ヒラギノ明朝 ProN W3" charset="0"/>
                <a:sym typeface="Arial" charset="0"/>
              </a:rPr>
              <a:t>Living With Purpose Outline</a:t>
            </a:r>
            <a:endParaRPr lang="en-US" sz="2800" b="1" dirty="0">
              <a:solidFill>
                <a:srgbClr val="000099"/>
              </a:solidFill>
              <a:ea typeface="ヒラギノ角ゴ ProN W6" charset="0"/>
              <a:cs typeface="ヒラギノ角ゴ ProN W6" charset="0"/>
              <a:sym typeface="Arial" charset="0"/>
            </a:endParaRPr>
          </a:p>
        </p:txBody>
      </p:sp>
      <p:sp>
        <p:nvSpPr>
          <p:cNvPr id="6" name="Rectangle 5"/>
          <p:cNvSpPr/>
          <p:nvPr/>
        </p:nvSpPr>
        <p:spPr>
          <a:xfrm>
            <a:off x="592713" y="652463"/>
            <a:ext cx="8015723" cy="4579267"/>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marL="342900" indent="-342900">
              <a:lnSpc>
                <a:spcPct val="120000"/>
              </a:lnSpc>
              <a:buFont typeface="Wingdings" charset="2"/>
              <a:buChar char="§"/>
              <a:tabLst>
                <a:tab pos="914400" algn="l"/>
              </a:tabLst>
            </a:pPr>
            <a:r>
              <a:rPr lang="en-US" sz="2200" dirty="0">
                <a:solidFill>
                  <a:srgbClr val="000099"/>
                </a:solidFill>
                <a:sym typeface="Arial" charset="0"/>
              </a:rPr>
              <a:t>Introduction</a:t>
            </a:r>
          </a:p>
          <a:p>
            <a:pPr marL="342900" indent="-342900">
              <a:lnSpc>
                <a:spcPct val="120000"/>
              </a:lnSpc>
              <a:buFont typeface="Wingdings" charset="2"/>
              <a:buChar char="§"/>
              <a:tabLst>
                <a:tab pos="914400" algn="l"/>
              </a:tabLst>
            </a:pPr>
            <a:r>
              <a:rPr lang="en-US" sz="2200" dirty="0">
                <a:solidFill>
                  <a:srgbClr val="000099"/>
                </a:solidFill>
                <a:sym typeface="Arial" charset="0"/>
              </a:rPr>
              <a:t>Theme Example</a:t>
            </a:r>
          </a:p>
          <a:p>
            <a:pPr marL="342900" indent="-342900">
              <a:lnSpc>
                <a:spcPct val="120000"/>
              </a:lnSpc>
              <a:buFont typeface="Wingdings" charset="2"/>
              <a:buChar char="§"/>
              <a:tabLst>
                <a:tab pos="914400" algn="l"/>
              </a:tabLst>
            </a:pPr>
            <a:r>
              <a:rPr lang="en-US" sz="2200" dirty="0">
                <a:solidFill>
                  <a:srgbClr val="000099"/>
                </a:solidFill>
                <a:sym typeface="Arial" charset="0"/>
              </a:rPr>
              <a:t>Definitions</a:t>
            </a:r>
          </a:p>
          <a:p>
            <a:pPr marL="342900" indent="-342900">
              <a:lnSpc>
                <a:spcPct val="120000"/>
              </a:lnSpc>
              <a:buFont typeface="Wingdings" charset="2"/>
              <a:buChar char="§"/>
              <a:tabLst>
                <a:tab pos="914400" algn="l"/>
              </a:tabLst>
            </a:pPr>
            <a:r>
              <a:rPr lang="en-US" sz="2200" dirty="0">
                <a:solidFill>
                  <a:srgbClr val="000099"/>
                </a:solidFill>
                <a:sym typeface="Arial" charset="0"/>
              </a:rPr>
              <a:t>The Purpose of:</a:t>
            </a:r>
          </a:p>
          <a:p>
            <a:pPr marL="800100" lvl="1" indent="-342900">
              <a:lnSpc>
                <a:spcPct val="120000"/>
              </a:lnSpc>
              <a:buFont typeface="Wingdings" charset="2"/>
              <a:buChar char="§"/>
              <a:tabLst>
                <a:tab pos="914400" algn="l"/>
              </a:tabLst>
            </a:pPr>
            <a:r>
              <a:rPr lang="en-US" sz="1800" dirty="0">
                <a:solidFill>
                  <a:srgbClr val="005493"/>
                </a:solidFill>
                <a:sym typeface="Arial" charset="0"/>
              </a:rPr>
              <a:t>God</a:t>
            </a:r>
          </a:p>
          <a:p>
            <a:pPr marL="800100" lvl="1" indent="-342900">
              <a:lnSpc>
                <a:spcPct val="120000"/>
              </a:lnSpc>
              <a:buFont typeface="Wingdings" charset="2"/>
              <a:buChar char="§"/>
              <a:tabLst>
                <a:tab pos="914400" algn="l"/>
              </a:tabLst>
            </a:pPr>
            <a:r>
              <a:rPr lang="en-US" sz="1800" dirty="0">
                <a:solidFill>
                  <a:srgbClr val="005493"/>
                </a:solidFill>
                <a:sym typeface="Arial" charset="0"/>
              </a:rPr>
              <a:t>Satan</a:t>
            </a:r>
          </a:p>
          <a:p>
            <a:pPr marL="800100" lvl="1" indent="-342900">
              <a:lnSpc>
                <a:spcPct val="120000"/>
              </a:lnSpc>
              <a:buFont typeface="Wingdings" charset="2"/>
              <a:buChar char="§"/>
              <a:tabLst>
                <a:tab pos="914400" algn="l"/>
              </a:tabLst>
            </a:pPr>
            <a:r>
              <a:rPr lang="en-US" sz="1800" dirty="0">
                <a:solidFill>
                  <a:srgbClr val="005493"/>
                </a:solidFill>
                <a:sym typeface="Arial" charset="0"/>
              </a:rPr>
              <a:t>Christ</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The Holy Spirit </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Nations or Peoples</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Man</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Living with Purpose</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Conclusion</a:t>
            </a:r>
          </a:p>
        </p:txBody>
      </p:sp>
    </p:spTree>
    <p:extLst>
      <p:ext uri="{BB962C8B-B14F-4D97-AF65-F5344CB8AC3E}">
        <p14:creationId xmlns:p14="http://schemas.microsoft.com/office/powerpoint/2010/main" val="520810404"/>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Christ’s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Concerning God</a:t>
            </a:r>
          </a:p>
        </p:txBody>
      </p:sp>
      <p:sp>
        <p:nvSpPr>
          <p:cNvPr id="7" name="Rectangle 6"/>
          <p:cNvSpPr/>
          <p:nvPr/>
        </p:nvSpPr>
        <p:spPr>
          <a:xfrm>
            <a:off x="166683" y="1706095"/>
            <a:ext cx="8824914"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Involved with Creation </a:t>
            </a:r>
          </a:p>
          <a:p>
            <a:pPr marL="342900" lvl="0" indent="-342900">
              <a:buFont typeface="Arial" charset="0"/>
              <a:buChar char="•"/>
            </a:pPr>
            <a:r>
              <a:rPr lang="en-US" sz="2000" dirty="0"/>
              <a:t>Represent God (be the image and radiance of, Hebrews 1:3) </a:t>
            </a:r>
          </a:p>
          <a:p>
            <a:pPr lvl="0">
              <a:tabLst>
                <a:tab pos="685800" algn="l"/>
              </a:tabLst>
            </a:pPr>
            <a:r>
              <a:rPr lang="en-US" sz="2000" dirty="0"/>
              <a:t>	in the physical, human world</a:t>
            </a:r>
          </a:p>
          <a:p>
            <a:pPr marL="342900" indent="-342900">
              <a:buFont typeface="Arial" charset="0"/>
              <a:buChar char="•"/>
            </a:pPr>
            <a:r>
              <a:rPr lang="en-US" sz="2000" dirty="0"/>
              <a:t>Be the mediator between God and man</a:t>
            </a:r>
          </a:p>
          <a:p>
            <a:pPr lvl="1"/>
            <a:r>
              <a:rPr lang="en-US" sz="2000" dirty="0"/>
              <a:t>   the perfect high priest (Hebrews 4:15)</a:t>
            </a:r>
          </a:p>
          <a:p>
            <a:pPr marL="342900" indent="-342900">
              <a:buFont typeface="Arial" charset="0"/>
              <a:buChar char="•"/>
            </a:pPr>
            <a:r>
              <a:rPr lang="en-US" sz="2000" dirty="0"/>
              <a:t>Save us from our sins by bearing our punishment </a:t>
            </a:r>
          </a:p>
          <a:p>
            <a:pPr>
              <a:tabLst>
                <a:tab pos="685800" algn="l"/>
              </a:tabLst>
            </a:pPr>
            <a:r>
              <a:rPr lang="en-US" sz="2000" dirty="0"/>
              <a:t>	(to the death on the cross</a:t>
            </a:r>
          </a:p>
          <a:p>
            <a:pPr>
              <a:tabLst>
                <a:tab pos="685800" algn="l"/>
              </a:tabLst>
            </a:pPr>
            <a:r>
              <a:rPr lang="en-US" sz="2000" dirty="0"/>
              <a:t>		cleansing us from our sins by His blood)</a:t>
            </a:r>
          </a:p>
          <a:p>
            <a:pPr marL="342900" indent="-342900">
              <a:buFont typeface="Arial" charset="0"/>
              <a:buChar char="•"/>
            </a:pPr>
            <a:r>
              <a:rPr lang="en-US" sz="2000" dirty="0"/>
              <a:t>Conquer death and rise again so that we could share eternal life </a:t>
            </a:r>
          </a:p>
        </p:txBody>
      </p:sp>
    </p:spTree>
    <p:extLst>
      <p:ext uri="{BB962C8B-B14F-4D97-AF65-F5344CB8AC3E}">
        <p14:creationId xmlns:p14="http://schemas.microsoft.com/office/powerpoint/2010/main" val="264381599"/>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Christ’s Purpose</a:t>
            </a:r>
            <a:endParaRPr lang="en-US" sz="2000" dirty="0">
              <a:solidFill>
                <a:srgbClr val="002060"/>
              </a:solidFill>
            </a:endParaRPr>
          </a:p>
        </p:txBody>
      </p:sp>
      <p:sp>
        <p:nvSpPr>
          <p:cNvPr id="83" name="Rectangle 82"/>
          <p:cNvSpPr/>
          <p:nvPr/>
        </p:nvSpPr>
        <p:spPr>
          <a:xfrm>
            <a:off x="166688" y="6192604"/>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Christ’s Purpose was Completely in Agreement with God’s</a:t>
            </a:r>
          </a:p>
        </p:txBody>
      </p:sp>
      <p:sp>
        <p:nvSpPr>
          <p:cNvPr id="5" name="Rectangle 4">
            <a:extLst>
              <a:ext uri="{FF2B5EF4-FFF2-40B4-BE49-F238E27FC236}">
                <a16:creationId xmlns:a16="http://schemas.microsoft.com/office/drawing/2014/main" id="{CED383BC-B3FC-A842-BAFC-871898312174}"/>
              </a:ext>
            </a:extLst>
          </p:cNvPr>
          <p:cNvSpPr/>
          <p:nvPr/>
        </p:nvSpPr>
        <p:spPr>
          <a:xfrm>
            <a:off x="166685" y="3999921"/>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We look at this Son </a:t>
            </a:r>
          </a:p>
          <a:p>
            <a:pPr>
              <a:tabLst>
                <a:tab pos="457200" algn="l"/>
                <a:tab pos="914400" algn="l"/>
                <a:tab pos="1371600" algn="l"/>
                <a:tab pos="1828800" algn="l"/>
                <a:tab pos="2286000" algn="l"/>
              </a:tabLst>
            </a:pPr>
            <a:r>
              <a:rPr lang="en-US" sz="2000" dirty="0">
                <a:solidFill>
                  <a:srgbClr val="0070C0"/>
                </a:solidFill>
              </a:rPr>
              <a:t>	and see God’s original </a:t>
            </a:r>
            <a:r>
              <a:rPr lang="en-US" sz="2000" dirty="0">
                <a:solidFill>
                  <a:srgbClr val="FF0000"/>
                </a:solidFill>
              </a:rPr>
              <a:t>purpose</a:t>
            </a:r>
            <a:r>
              <a:rPr lang="en-US" sz="2000" dirty="0">
                <a:solidFill>
                  <a:srgbClr val="0070C0"/>
                </a:solidFill>
              </a:rPr>
              <a:t> </a:t>
            </a:r>
          </a:p>
          <a:p>
            <a:pPr>
              <a:tabLst>
                <a:tab pos="457200" algn="l"/>
                <a:tab pos="914400" algn="l"/>
                <a:tab pos="1371600" algn="l"/>
                <a:tab pos="1828800" algn="l"/>
                <a:tab pos="2286000" algn="l"/>
              </a:tabLst>
            </a:pPr>
            <a:r>
              <a:rPr lang="en-US" sz="2000" dirty="0">
                <a:solidFill>
                  <a:srgbClr val="0070C0"/>
                </a:solidFill>
              </a:rPr>
              <a:t>		in everything created. </a:t>
            </a:r>
          </a:p>
          <a:p>
            <a:pPr>
              <a:tabLst>
                <a:tab pos="457200" algn="l"/>
                <a:tab pos="914400" algn="l"/>
                <a:tab pos="1371600" algn="l"/>
                <a:tab pos="1828800" algn="l"/>
                <a:tab pos="2286000" algn="l"/>
              </a:tabLst>
            </a:pPr>
            <a:r>
              <a:rPr lang="en-US" sz="2000" dirty="0">
                <a:solidFill>
                  <a:srgbClr val="0070C0"/>
                </a:solidFill>
              </a:rPr>
              <a:t>									     Colossians 1:15 [MSG]</a:t>
            </a:r>
          </a:p>
        </p:txBody>
      </p:sp>
      <p:sp>
        <p:nvSpPr>
          <p:cNvPr id="7" name="Rectangle 6">
            <a:extLst>
              <a:ext uri="{FF2B5EF4-FFF2-40B4-BE49-F238E27FC236}">
                <a16:creationId xmlns:a16="http://schemas.microsoft.com/office/drawing/2014/main" id="{7D998B84-22D8-8C48-AE55-142C9B00A0CA}"/>
              </a:ext>
            </a:extLst>
          </p:cNvPr>
          <p:cNvSpPr/>
          <p:nvPr/>
        </p:nvSpPr>
        <p:spPr>
          <a:xfrm>
            <a:off x="166686" y="1899362"/>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The Son is the image </a:t>
            </a:r>
          </a:p>
          <a:p>
            <a:pPr>
              <a:tabLst>
                <a:tab pos="457200" algn="l"/>
                <a:tab pos="914400" algn="l"/>
                <a:tab pos="1371600" algn="l"/>
                <a:tab pos="1828800" algn="l"/>
                <a:tab pos="2286000" algn="l"/>
              </a:tabLst>
            </a:pPr>
            <a:r>
              <a:rPr lang="en-US" sz="2000" dirty="0">
                <a:solidFill>
                  <a:srgbClr val="0070C0"/>
                </a:solidFill>
              </a:rPr>
              <a:t>	of the invisible God, </a:t>
            </a:r>
          </a:p>
          <a:p>
            <a:pPr>
              <a:tabLst>
                <a:tab pos="457200" algn="l"/>
                <a:tab pos="914400" algn="l"/>
                <a:tab pos="1371600" algn="l"/>
                <a:tab pos="1828800" algn="l"/>
                <a:tab pos="2286000" algn="l"/>
              </a:tabLst>
            </a:pPr>
            <a:r>
              <a:rPr lang="en-US" sz="2000" dirty="0">
                <a:solidFill>
                  <a:srgbClr val="0070C0"/>
                </a:solidFill>
              </a:rPr>
              <a:t>		the firstborn over all creation. </a:t>
            </a:r>
          </a:p>
          <a:p>
            <a:pPr>
              <a:tabLst>
                <a:tab pos="457200" algn="l"/>
                <a:tab pos="914400" algn="l"/>
                <a:tab pos="1371600" algn="l"/>
                <a:tab pos="1828800" algn="l"/>
                <a:tab pos="2286000" algn="l"/>
              </a:tabLst>
            </a:pPr>
            <a:r>
              <a:rPr lang="en-US" sz="2000" dirty="0">
                <a:solidFill>
                  <a:srgbClr val="0070C0"/>
                </a:solidFill>
              </a:rPr>
              <a:t>			</a:t>
            </a:r>
            <a:r>
              <a:rPr lang="en-US" sz="2000" dirty="0">
                <a:solidFill>
                  <a:schemeClr val="tx1"/>
                </a:solidFill>
              </a:rPr>
              <a:t>[firstborn = 1) premier, 2) resurrected]</a:t>
            </a:r>
          </a:p>
          <a:p>
            <a:pPr>
              <a:tabLst>
                <a:tab pos="457200" algn="l"/>
                <a:tab pos="914400" algn="l"/>
                <a:tab pos="1371600" algn="l"/>
                <a:tab pos="1828800" algn="l"/>
                <a:tab pos="2286000" algn="l"/>
              </a:tabLst>
            </a:pPr>
            <a:r>
              <a:rPr lang="en-US" sz="2000" dirty="0">
                <a:solidFill>
                  <a:srgbClr val="0070C0"/>
                </a:solidFill>
              </a:rPr>
              <a:t>									       Colossians 1:15 [NIV]</a:t>
            </a:r>
          </a:p>
        </p:txBody>
      </p:sp>
    </p:spTree>
    <p:extLst>
      <p:ext uri="{BB962C8B-B14F-4D97-AF65-F5344CB8AC3E}">
        <p14:creationId xmlns:p14="http://schemas.microsoft.com/office/powerpoint/2010/main" val="16057641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1852692"/>
            <a:ext cx="8547100" cy="3597331"/>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the Bible is much more</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than an ancient manual</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full of historical stories</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do’s and </a:t>
            </a:r>
            <a:r>
              <a:rPr lang="en-US" sz="2000" b="1" dirty="0" err="1">
                <a:ea typeface="ヒラギノ明朝 ProN W3" charset="0"/>
                <a:cs typeface="ヒラギノ明朝 ProN W3" charset="0"/>
              </a:rPr>
              <a:t>don’t’s</a:t>
            </a:r>
            <a:r>
              <a:rPr lang="en-US" sz="2000" b="1" dirty="0">
                <a:ea typeface="ヒラギノ明朝 ProN W3" charset="0"/>
                <a:cs typeface="ヒラギノ明朝 ProN W3" charset="0"/>
              </a:rPr>
              <a:t>.</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20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It’s a divine wind machine,</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inflating our sails with God’s breath,</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giving us direction and </a:t>
            </a:r>
            <a:r>
              <a:rPr lang="en-US" sz="2000" b="1" dirty="0">
                <a:solidFill>
                  <a:srgbClr val="FF0000"/>
                </a:solidFill>
                <a:ea typeface="ヒラギノ明朝 ProN W3" charset="0"/>
                <a:cs typeface="ヒラギノ明朝 ProN W3" charset="0"/>
              </a:rPr>
              <a:t>purpose</a:t>
            </a:r>
            <a:r>
              <a:rPr lang="en-US" sz="2000" b="1" dirty="0">
                <a:ea typeface="ヒラギノ明朝 ProN W3" charset="0"/>
                <a:cs typeface="ヒラギノ明朝 ProN W3" charset="0"/>
              </a:rPr>
              <a:t>,</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propelling us forward.</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Christian A. Schwartz</a:t>
            </a:r>
          </a:p>
        </p:txBody>
      </p:sp>
    </p:spTree>
    <p:extLst>
      <p:ext uri="{BB962C8B-B14F-4D97-AF65-F5344CB8AC3E}">
        <p14:creationId xmlns:p14="http://schemas.microsoft.com/office/powerpoint/2010/main" val="393654259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Christ’s Purpose (more complete passage)</a:t>
            </a:r>
            <a:endParaRPr lang="en-US" sz="2000" dirty="0">
              <a:solidFill>
                <a:srgbClr val="002060"/>
              </a:solidFill>
            </a:endParaRPr>
          </a:p>
        </p:txBody>
      </p:sp>
      <p:sp>
        <p:nvSpPr>
          <p:cNvPr id="83" name="Rectangle 82"/>
          <p:cNvSpPr/>
          <p:nvPr/>
        </p:nvSpPr>
        <p:spPr>
          <a:xfrm>
            <a:off x="166688" y="6192604"/>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Christ’s Purpose was Completely in Agreement with God’s</a:t>
            </a:r>
          </a:p>
        </p:txBody>
      </p:sp>
      <p:sp>
        <p:nvSpPr>
          <p:cNvPr id="7" name="Rectangle 6">
            <a:extLst>
              <a:ext uri="{FF2B5EF4-FFF2-40B4-BE49-F238E27FC236}">
                <a16:creationId xmlns:a16="http://schemas.microsoft.com/office/drawing/2014/main" id="{7D998B84-22D8-8C48-AE55-142C9B00A0CA}"/>
              </a:ext>
            </a:extLst>
          </p:cNvPr>
          <p:cNvSpPr/>
          <p:nvPr/>
        </p:nvSpPr>
        <p:spPr>
          <a:xfrm>
            <a:off x="166687" y="1208398"/>
            <a:ext cx="8824911" cy="498598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Supremacy of the Son of God]</a:t>
            </a:r>
          </a:p>
          <a:p>
            <a:pPr>
              <a:tabLst>
                <a:tab pos="457200" algn="l"/>
                <a:tab pos="914400" algn="l"/>
                <a:tab pos="1371600" algn="l"/>
                <a:tab pos="1828800" algn="l"/>
                <a:tab pos="2286000" algn="l"/>
              </a:tabLst>
            </a:pPr>
            <a:r>
              <a:rPr lang="en-US" sz="2000" dirty="0">
                <a:solidFill>
                  <a:srgbClr val="0070C0"/>
                </a:solidFill>
              </a:rPr>
              <a:t>The Son is the image of the invisible God, the firstborn over all creation.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For in him all things were created: things in heaven and on earth, visible and invisible, whether thrones or powers or rulers or authorities; all things have been created through him and for him.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He is before all things, and in him all things hold together.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And he is the head of the body, the church; he is the beginning and the firstborn from among the dead, so that in everything he might have the supremacy.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For God was </a:t>
            </a:r>
            <a:r>
              <a:rPr lang="en-US" sz="2000" dirty="0">
                <a:solidFill>
                  <a:srgbClr val="FF0000"/>
                </a:solidFill>
              </a:rPr>
              <a:t>pleased</a:t>
            </a:r>
            <a:r>
              <a:rPr lang="en-US" sz="2000" dirty="0">
                <a:solidFill>
                  <a:srgbClr val="0070C0"/>
                </a:solidFill>
              </a:rPr>
              <a:t> to have </a:t>
            </a:r>
            <a:r>
              <a:rPr lang="en-US" sz="2000" dirty="0">
                <a:solidFill>
                  <a:srgbClr val="FF0000"/>
                </a:solidFill>
              </a:rPr>
              <a:t>all his fullness dwell in him</a:t>
            </a:r>
            <a:r>
              <a:rPr lang="en-US" sz="2000" dirty="0">
                <a:solidFill>
                  <a:srgbClr val="0070C0"/>
                </a:solidFill>
              </a:rPr>
              <a:t>, and through him to </a:t>
            </a:r>
            <a:r>
              <a:rPr lang="en-US" sz="2000" dirty="0">
                <a:solidFill>
                  <a:srgbClr val="FF0000"/>
                </a:solidFill>
              </a:rPr>
              <a:t>reconcile to himself all things</a:t>
            </a:r>
            <a:r>
              <a:rPr lang="en-US" sz="2000" dirty="0">
                <a:solidFill>
                  <a:srgbClr val="0070C0"/>
                </a:solidFill>
              </a:rPr>
              <a:t>, whether things on earth or things in heaven, by making peace through his blood, shed on the cross.</a:t>
            </a:r>
          </a:p>
          <a:p>
            <a:pPr>
              <a:tabLst>
                <a:tab pos="457200" algn="l"/>
                <a:tab pos="914400" algn="l"/>
                <a:tab pos="1371600" algn="l"/>
                <a:tab pos="1828800" algn="l"/>
                <a:tab pos="2286000" algn="l"/>
              </a:tabLst>
            </a:pPr>
            <a:r>
              <a:rPr lang="en-US" sz="2000" dirty="0">
                <a:solidFill>
                  <a:srgbClr val="0070C0"/>
                </a:solidFill>
              </a:rPr>
              <a:t>									           Colossians 1:15-20</a:t>
            </a:r>
          </a:p>
        </p:txBody>
      </p:sp>
    </p:spTree>
    <p:extLst>
      <p:ext uri="{BB962C8B-B14F-4D97-AF65-F5344CB8AC3E}">
        <p14:creationId xmlns:p14="http://schemas.microsoft.com/office/powerpoint/2010/main" val="203354065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Christ’s Purpose</a:t>
            </a:r>
            <a:endParaRPr lang="en-US" sz="2000" dirty="0">
              <a:solidFill>
                <a:srgbClr val="002060"/>
              </a:solidFill>
            </a:endParaRPr>
          </a:p>
        </p:txBody>
      </p:sp>
      <p:sp>
        <p:nvSpPr>
          <p:cNvPr id="83" name="Rectangle 82"/>
          <p:cNvSpPr/>
          <p:nvPr/>
        </p:nvSpPr>
        <p:spPr>
          <a:xfrm>
            <a:off x="166688" y="6192604"/>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Christ’s Purpose was to Solidify our Relationship with God</a:t>
            </a:r>
          </a:p>
        </p:txBody>
      </p:sp>
      <p:sp>
        <p:nvSpPr>
          <p:cNvPr id="5" name="Rectangle 4">
            <a:extLst>
              <a:ext uri="{FF2B5EF4-FFF2-40B4-BE49-F238E27FC236}">
                <a16:creationId xmlns:a16="http://schemas.microsoft.com/office/drawing/2014/main" id="{CED383BC-B3FC-A842-BAFC-871898312174}"/>
              </a:ext>
            </a:extLst>
          </p:cNvPr>
          <p:cNvSpPr/>
          <p:nvPr/>
        </p:nvSpPr>
        <p:spPr>
          <a:xfrm>
            <a:off x="166684" y="3406042"/>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For he chose us in him </a:t>
            </a:r>
          </a:p>
          <a:p>
            <a:pPr>
              <a:tabLst>
                <a:tab pos="457200" algn="l"/>
                <a:tab pos="914400" algn="l"/>
                <a:tab pos="1371600" algn="l"/>
                <a:tab pos="1828800" algn="l"/>
                <a:tab pos="2286000" algn="l"/>
              </a:tabLst>
            </a:pPr>
            <a:r>
              <a:rPr lang="en-US" sz="2000" dirty="0">
                <a:solidFill>
                  <a:srgbClr val="0070C0"/>
                </a:solidFill>
              </a:rPr>
              <a:t>	before the creation of the world </a:t>
            </a:r>
          </a:p>
          <a:p>
            <a:pPr>
              <a:tabLst>
                <a:tab pos="457200" algn="l"/>
                <a:tab pos="914400" algn="l"/>
                <a:tab pos="1371600" algn="l"/>
                <a:tab pos="1828800" algn="l"/>
                <a:tab pos="2286000" algn="l"/>
              </a:tabLst>
            </a:pPr>
            <a:r>
              <a:rPr lang="en-US" sz="2000" dirty="0">
                <a:solidFill>
                  <a:srgbClr val="0070C0"/>
                </a:solidFill>
              </a:rPr>
              <a:t>		to be holy and blameless in his sight. </a:t>
            </a:r>
          </a:p>
          <a:p>
            <a:pPr>
              <a:tabLst>
                <a:tab pos="457200" algn="l"/>
                <a:tab pos="914400" algn="l"/>
                <a:tab pos="1371600" algn="l"/>
                <a:tab pos="1828800" algn="l"/>
                <a:tab pos="2286000" algn="l"/>
              </a:tabLst>
            </a:pPr>
            <a:endParaRPr lang="en-US" sz="20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In love he predestined us</a:t>
            </a:r>
            <a:r>
              <a:rPr lang="en-US" sz="2000" dirty="0">
                <a:solidFill>
                  <a:schemeClr val="tx1"/>
                </a:solidFill>
              </a:rPr>
              <a:t> [predestined </a:t>
            </a:r>
            <a:r>
              <a:rPr lang="en-US" sz="2000" dirty="0">
                <a:solidFill>
                  <a:schemeClr val="tx1"/>
                </a:solidFill>
                <a:sym typeface="Wingdings" pitchFamily="2" charset="2"/>
              </a:rPr>
              <a:t> planned]</a:t>
            </a:r>
            <a:endParaRPr lang="en-US" sz="2000" dirty="0">
              <a:solidFill>
                <a:schemeClr val="tx1"/>
              </a:solidFill>
            </a:endParaRPr>
          </a:p>
          <a:p>
            <a:pPr>
              <a:tabLst>
                <a:tab pos="457200" algn="l"/>
                <a:tab pos="914400" algn="l"/>
                <a:tab pos="1371600" algn="l"/>
                <a:tab pos="1828800" algn="l"/>
                <a:tab pos="2286000" algn="l"/>
              </a:tabLst>
            </a:pPr>
            <a:r>
              <a:rPr lang="en-US" sz="2000" dirty="0">
                <a:solidFill>
                  <a:srgbClr val="0070C0"/>
                </a:solidFill>
              </a:rPr>
              <a:t>	for adoption to sonship through Jesus Christ, </a:t>
            </a:r>
          </a:p>
          <a:p>
            <a:pPr>
              <a:tabLst>
                <a:tab pos="457200" algn="l"/>
                <a:tab pos="914400" algn="l"/>
                <a:tab pos="1371600" algn="l"/>
                <a:tab pos="1828800" algn="l"/>
                <a:tab pos="2286000" algn="l"/>
              </a:tabLst>
            </a:pPr>
            <a:r>
              <a:rPr lang="en-US" sz="2000" dirty="0">
                <a:solidFill>
                  <a:srgbClr val="0070C0"/>
                </a:solidFill>
              </a:rPr>
              <a:t>		in accordance with his </a:t>
            </a:r>
            <a:r>
              <a:rPr lang="en-US" sz="2000" dirty="0">
                <a:solidFill>
                  <a:srgbClr val="FF0000"/>
                </a:solidFill>
              </a:rPr>
              <a:t>pleasure</a:t>
            </a:r>
            <a:r>
              <a:rPr lang="en-US" sz="2000" dirty="0">
                <a:solidFill>
                  <a:srgbClr val="0070C0"/>
                </a:solidFill>
              </a:rPr>
              <a:t> and will …</a:t>
            </a:r>
          </a:p>
          <a:p>
            <a:pPr>
              <a:tabLst>
                <a:tab pos="457200" algn="l"/>
                <a:tab pos="914400" algn="l"/>
                <a:tab pos="1371600" algn="l"/>
                <a:tab pos="1828800" algn="l"/>
                <a:tab pos="2286000" algn="l"/>
              </a:tabLst>
            </a:pPr>
            <a:r>
              <a:rPr lang="en-US" sz="2000" dirty="0">
                <a:solidFill>
                  <a:srgbClr val="0070C0"/>
                </a:solidFill>
              </a:rPr>
              <a:t>									       Ephesians 1:4-5 [NIV]</a:t>
            </a:r>
          </a:p>
        </p:txBody>
      </p:sp>
      <p:sp>
        <p:nvSpPr>
          <p:cNvPr id="7" name="Rectangle 6">
            <a:extLst>
              <a:ext uri="{FF2B5EF4-FFF2-40B4-BE49-F238E27FC236}">
                <a16:creationId xmlns:a16="http://schemas.microsoft.com/office/drawing/2014/main" id="{7D998B84-22D8-8C48-AE55-142C9B00A0CA}"/>
              </a:ext>
            </a:extLst>
          </p:cNvPr>
          <p:cNvSpPr/>
          <p:nvPr/>
        </p:nvSpPr>
        <p:spPr>
          <a:xfrm>
            <a:off x="166685" y="1285192"/>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Because of his love God </a:t>
            </a:r>
          </a:p>
          <a:p>
            <a:pPr>
              <a:tabLst>
                <a:tab pos="457200" algn="l"/>
                <a:tab pos="914400" algn="l"/>
                <a:tab pos="1371600" algn="l"/>
                <a:tab pos="1828800" algn="l"/>
                <a:tab pos="2286000" algn="l"/>
              </a:tabLst>
            </a:pPr>
            <a:r>
              <a:rPr lang="en-US" sz="2000" dirty="0">
                <a:solidFill>
                  <a:srgbClr val="0070C0"/>
                </a:solidFill>
              </a:rPr>
              <a:t>	had already decided that </a:t>
            </a:r>
          </a:p>
          <a:p>
            <a:pPr>
              <a:tabLst>
                <a:tab pos="457200" algn="l"/>
                <a:tab pos="914400" algn="l"/>
                <a:tab pos="1371600" algn="l"/>
                <a:tab pos="1828800" algn="l"/>
                <a:tab pos="2286000" algn="l"/>
              </a:tabLst>
            </a:pPr>
            <a:r>
              <a:rPr lang="en-US" sz="2000" dirty="0">
                <a:solidFill>
                  <a:srgbClr val="0070C0"/>
                </a:solidFill>
              </a:rPr>
              <a:t>		through Jesus Christ </a:t>
            </a:r>
          </a:p>
          <a:p>
            <a:pPr>
              <a:tabLst>
                <a:tab pos="457200" algn="l"/>
                <a:tab pos="914400" algn="l"/>
                <a:tab pos="1371600" algn="l"/>
                <a:tab pos="1828800" algn="l"/>
                <a:tab pos="2286000" algn="l"/>
              </a:tabLst>
            </a:pPr>
            <a:r>
              <a:rPr lang="en-US" sz="2000" dirty="0">
                <a:solidFill>
                  <a:srgbClr val="0070C0"/>
                </a:solidFill>
              </a:rPr>
              <a:t>			he would make us his children – </a:t>
            </a:r>
          </a:p>
          <a:p>
            <a:pPr>
              <a:tabLst>
                <a:tab pos="457200" algn="l"/>
                <a:tab pos="914400" algn="l"/>
                <a:tab pos="1371600" algn="l"/>
                <a:tab pos="1828800" algn="l"/>
                <a:tab pos="2286000" algn="l"/>
              </a:tabLst>
            </a:pPr>
            <a:r>
              <a:rPr lang="en-US" sz="2000" dirty="0">
                <a:solidFill>
                  <a:srgbClr val="0070C0"/>
                </a:solidFill>
              </a:rPr>
              <a:t>				this was his </a:t>
            </a:r>
            <a:r>
              <a:rPr lang="en-US" sz="2000" dirty="0">
                <a:solidFill>
                  <a:srgbClr val="FF0000"/>
                </a:solidFill>
              </a:rPr>
              <a:t>pleasure</a:t>
            </a:r>
            <a:r>
              <a:rPr lang="en-US" sz="2000" dirty="0">
                <a:solidFill>
                  <a:srgbClr val="0070C0"/>
                </a:solidFill>
              </a:rPr>
              <a:t> and </a:t>
            </a:r>
            <a:r>
              <a:rPr lang="en-US" sz="2000" dirty="0">
                <a:solidFill>
                  <a:srgbClr val="FF0000"/>
                </a:solidFill>
              </a:rPr>
              <a:t>purpose</a:t>
            </a:r>
            <a:r>
              <a:rPr lang="en-US" sz="2000" dirty="0">
                <a:solidFill>
                  <a:srgbClr val="0070C0"/>
                </a:solidFill>
              </a:rPr>
              <a:t>. </a:t>
            </a:r>
          </a:p>
          <a:p>
            <a:pPr>
              <a:tabLst>
                <a:tab pos="457200" algn="l"/>
                <a:tab pos="914400" algn="l"/>
                <a:tab pos="1371600" algn="l"/>
                <a:tab pos="1828800" algn="l"/>
                <a:tab pos="2286000" algn="l"/>
              </a:tabLst>
            </a:pPr>
            <a:r>
              <a:rPr lang="en-US" sz="2000" dirty="0">
                <a:solidFill>
                  <a:srgbClr val="0070C0"/>
                </a:solidFill>
              </a:rPr>
              <a:t>									         Ephesians 1:5 (TEV) </a:t>
            </a:r>
          </a:p>
        </p:txBody>
      </p:sp>
    </p:spTree>
    <p:extLst>
      <p:ext uri="{BB962C8B-B14F-4D97-AF65-F5344CB8AC3E}">
        <p14:creationId xmlns:p14="http://schemas.microsoft.com/office/powerpoint/2010/main" val="4105485370"/>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Christ’s Purpose </a:t>
            </a:r>
            <a:r>
              <a:rPr lang="mr-IN" sz="2000" dirty="0">
                <a:solidFill>
                  <a:srgbClr val="002060"/>
                </a:solidFill>
                <a:sym typeface="Arial" charset="0"/>
              </a:rPr>
              <a:t>–</a:t>
            </a:r>
            <a:r>
              <a:rPr lang="en-US" sz="2000" dirty="0">
                <a:solidFill>
                  <a:srgbClr val="002060"/>
                </a:solidFill>
                <a:sym typeface="Arial" charset="0"/>
              </a:rPr>
              <a:t> Examples from Scripture</a:t>
            </a:r>
            <a:endParaRPr lang="en-US" sz="2000" dirty="0">
              <a:solidFill>
                <a:srgbClr val="002060"/>
              </a:solidFill>
            </a:endParaRPr>
          </a:p>
        </p:txBody>
      </p:sp>
      <p:sp>
        <p:nvSpPr>
          <p:cNvPr id="5" name="Rectangle 4"/>
          <p:cNvSpPr/>
          <p:nvPr/>
        </p:nvSpPr>
        <p:spPr>
          <a:xfrm>
            <a:off x="166686" y="1237881"/>
            <a:ext cx="8824914" cy="332398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[Jesus speaking to his disciples at the well as they returned from town]</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solidFill>
                  <a:srgbClr val="0070C0"/>
                </a:solidFill>
              </a:rPr>
              <a:t>But he said to them, </a:t>
            </a:r>
          </a:p>
          <a:p>
            <a:pPr>
              <a:tabLst>
                <a:tab pos="457200" algn="l"/>
                <a:tab pos="914400" algn="l"/>
                <a:tab pos="1371600" algn="l"/>
                <a:tab pos="1828800" algn="l"/>
              </a:tabLst>
            </a:pPr>
            <a:r>
              <a:rPr lang="en-US" sz="2000" dirty="0">
                <a:solidFill>
                  <a:srgbClr val="0070C0"/>
                </a:solidFill>
              </a:rPr>
              <a:t>	“I have food to eat that you know nothing about.”  </a:t>
            </a:r>
          </a:p>
          <a:p>
            <a:pPr>
              <a:tabLst>
                <a:tab pos="457200" algn="l"/>
                <a:tab pos="914400" algn="l"/>
                <a:tab pos="1371600" algn="l"/>
                <a:tab pos="1828800" algn="l"/>
              </a:tabLst>
            </a:pPr>
            <a:endParaRPr lang="en-US" sz="800" dirty="0">
              <a:solidFill>
                <a:srgbClr val="0070C0"/>
              </a:solidFill>
            </a:endParaRPr>
          </a:p>
          <a:p>
            <a:pPr>
              <a:tabLst>
                <a:tab pos="457200" algn="l"/>
                <a:tab pos="914400" algn="l"/>
                <a:tab pos="1371600" algn="l"/>
                <a:tab pos="1828800" algn="l"/>
              </a:tabLst>
            </a:pPr>
            <a:r>
              <a:rPr lang="en-US" sz="2000" dirty="0">
                <a:solidFill>
                  <a:srgbClr val="0070C0"/>
                </a:solidFill>
              </a:rPr>
              <a:t>Then his disciples said to each other, </a:t>
            </a:r>
          </a:p>
          <a:p>
            <a:pPr>
              <a:tabLst>
                <a:tab pos="457200" algn="l"/>
                <a:tab pos="914400" algn="l"/>
                <a:tab pos="1371600" algn="l"/>
                <a:tab pos="1828800" algn="l"/>
              </a:tabLst>
            </a:pPr>
            <a:r>
              <a:rPr lang="en-US" sz="2000" dirty="0">
                <a:solidFill>
                  <a:srgbClr val="0070C0"/>
                </a:solidFill>
              </a:rPr>
              <a:t>	“Could someone have brought him food?”   </a:t>
            </a:r>
          </a:p>
          <a:p>
            <a:pPr>
              <a:tabLst>
                <a:tab pos="457200" algn="l"/>
                <a:tab pos="914400" algn="l"/>
                <a:tab pos="1371600" algn="l"/>
                <a:tab pos="1828800" algn="l"/>
              </a:tabLst>
            </a:pPr>
            <a:endParaRPr lang="en-US" sz="800" dirty="0">
              <a:solidFill>
                <a:srgbClr val="0070C0"/>
              </a:solidFill>
            </a:endParaRPr>
          </a:p>
          <a:p>
            <a:pPr>
              <a:tabLst>
                <a:tab pos="457200" algn="l"/>
                <a:tab pos="914400" algn="l"/>
                <a:tab pos="1371600" algn="l"/>
                <a:tab pos="1828800" algn="l"/>
              </a:tabLst>
            </a:pPr>
            <a:r>
              <a:rPr lang="en-US" sz="2000" dirty="0">
                <a:solidFill>
                  <a:srgbClr val="0070C0"/>
                </a:solidFill>
              </a:rPr>
              <a:t>“My food,” said Jesus,  </a:t>
            </a:r>
            <a:r>
              <a:rPr lang="en-US" sz="2000" dirty="0">
                <a:solidFill>
                  <a:schemeClr val="tx1"/>
                </a:solidFill>
              </a:rPr>
              <a:t>[“food” </a:t>
            </a:r>
            <a:r>
              <a:rPr lang="en-US" sz="2000" dirty="0">
                <a:solidFill>
                  <a:schemeClr val="tx1"/>
                </a:solidFill>
                <a:sym typeface="Wingdings" pitchFamily="2" charset="2"/>
              </a:rPr>
              <a:t> “</a:t>
            </a:r>
            <a:r>
              <a:rPr lang="en-US" sz="2000" dirty="0">
                <a:solidFill>
                  <a:srgbClr val="FF0000"/>
                </a:solidFill>
                <a:sym typeface="Wingdings" pitchFamily="2" charset="2"/>
              </a:rPr>
              <a:t>purpose</a:t>
            </a:r>
            <a:r>
              <a:rPr lang="en-US" sz="2000" dirty="0">
                <a:solidFill>
                  <a:schemeClr val="tx1"/>
                </a:solidFill>
                <a:sym typeface="Wingdings" pitchFamily="2" charset="2"/>
              </a:rPr>
              <a:t>”]</a:t>
            </a:r>
            <a:endParaRPr lang="en-US" sz="2000" dirty="0">
              <a:solidFill>
                <a:schemeClr val="tx1"/>
              </a:solidFill>
            </a:endParaRPr>
          </a:p>
          <a:p>
            <a:pPr>
              <a:tabLst>
                <a:tab pos="457200" algn="l"/>
                <a:tab pos="914400" algn="l"/>
                <a:tab pos="1371600" algn="l"/>
                <a:tab pos="1828800" algn="l"/>
              </a:tabLst>
            </a:pPr>
            <a:r>
              <a:rPr lang="en-US" sz="2000" dirty="0">
                <a:solidFill>
                  <a:srgbClr val="0070C0"/>
                </a:solidFill>
              </a:rPr>
              <a:t>	“is to do the will of him who sent me </a:t>
            </a:r>
          </a:p>
          <a:p>
            <a:pPr>
              <a:tabLst>
                <a:tab pos="457200" algn="l"/>
                <a:tab pos="914400" algn="l"/>
                <a:tab pos="1371600" algn="l"/>
                <a:tab pos="1828800" algn="l"/>
              </a:tabLst>
            </a:pPr>
            <a:r>
              <a:rPr lang="en-US" sz="2000" dirty="0">
                <a:solidFill>
                  <a:srgbClr val="0070C0"/>
                </a:solidFill>
              </a:rPr>
              <a:t>		and to finish his work.</a:t>
            </a:r>
          </a:p>
          <a:p>
            <a:pPr>
              <a:tabLst>
                <a:tab pos="457200" algn="l"/>
                <a:tab pos="914400" algn="l"/>
                <a:tab pos="1371600" algn="l"/>
                <a:tab pos="1828800" algn="l"/>
              </a:tabLst>
            </a:pPr>
            <a:r>
              <a:rPr lang="en-US" sz="2000" dirty="0">
                <a:solidFill>
                  <a:srgbClr val="0070C0"/>
                </a:solidFill>
              </a:rPr>
              <a:t>									         John 4:32-34</a:t>
            </a:r>
          </a:p>
        </p:txBody>
      </p:sp>
    </p:spTree>
    <p:extLst>
      <p:ext uri="{BB962C8B-B14F-4D97-AF65-F5344CB8AC3E}">
        <p14:creationId xmlns:p14="http://schemas.microsoft.com/office/powerpoint/2010/main" val="95184278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Christ’s Purpose </a:t>
            </a:r>
            <a:r>
              <a:rPr lang="mr-IN" sz="2000" dirty="0">
                <a:solidFill>
                  <a:srgbClr val="002060"/>
                </a:solidFill>
                <a:sym typeface="Arial" charset="0"/>
              </a:rPr>
              <a:t>–</a:t>
            </a:r>
            <a:r>
              <a:rPr lang="en-US" sz="2000" dirty="0">
                <a:solidFill>
                  <a:srgbClr val="002060"/>
                </a:solidFill>
                <a:sym typeface="Arial" charset="0"/>
              </a:rPr>
              <a:t> Examples from Scripture</a:t>
            </a:r>
            <a:endParaRPr lang="en-US" sz="2000" dirty="0">
              <a:solidFill>
                <a:srgbClr val="002060"/>
              </a:solidFill>
            </a:endParaRPr>
          </a:p>
        </p:txBody>
      </p:sp>
      <p:sp>
        <p:nvSpPr>
          <p:cNvPr id="5" name="Rectangle 4"/>
          <p:cNvSpPr/>
          <p:nvPr/>
        </p:nvSpPr>
        <p:spPr>
          <a:xfrm>
            <a:off x="166686" y="1237881"/>
            <a:ext cx="8824914"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[Jesus speaking about testimony regarding Him]</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solidFill>
                  <a:srgbClr val="0070C0"/>
                </a:solidFill>
              </a:rPr>
              <a:t>... For the </a:t>
            </a:r>
            <a:r>
              <a:rPr lang="en-US" sz="2000" dirty="0">
                <a:solidFill>
                  <a:srgbClr val="FF0000"/>
                </a:solidFill>
              </a:rPr>
              <a:t>works </a:t>
            </a:r>
          </a:p>
          <a:p>
            <a:pPr>
              <a:tabLst>
                <a:tab pos="457200" algn="l"/>
                <a:tab pos="914400" algn="l"/>
                <a:tab pos="1371600" algn="l"/>
                <a:tab pos="1828800" algn="l"/>
              </a:tabLst>
            </a:pPr>
            <a:r>
              <a:rPr lang="en-US" sz="2000" dirty="0">
                <a:solidFill>
                  <a:srgbClr val="0070C0"/>
                </a:solidFill>
              </a:rPr>
              <a:t>	that the Father has given me </a:t>
            </a:r>
          </a:p>
          <a:p>
            <a:pPr>
              <a:tabLst>
                <a:tab pos="457200" algn="l"/>
                <a:tab pos="914400" algn="l"/>
                <a:tab pos="1371600" algn="l"/>
                <a:tab pos="1828800" algn="l"/>
              </a:tabLst>
            </a:pPr>
            <a:r>
              <a:rPr lang="en-US" sz="2000" dirty="0">
                <a:solidFill>
                  <a:srgbClr val="0070C0"/>
                </a:solidFill>
              </a:rPr>
              <a:t>		to finish </a:t>
            </a:r>
            <a:r>
              <a:rPr lang="mr-IN" sz="2000" dirty="0">
                <a:solidFill>
                  <a:srgbClr val="0070C0"/>
                </a:solidFill>
              </a:rPr>
              <a:t>–</a:t>
            </a:r>
            <a:r>
              <a:rPr lang="en-US" sz="2000" dirty="0">
                <a:solidFill>
                  <a:srgbClr val="0070C0"/>
                </a:solidFill>
              </a:rPr>
              <a:t> </a:t>
            </a:r>
          </a:p>
          <a:p>
            <a:pPr>
              <a:tabLst>
                <a:tab pos="457200" algn="l"/>
                <a:tab pos="914400" algn="l"/>
                <a:tab pos="1371600" algn="l"/>
                <a:tab pos="1828800" algn="l"/>
              </a:tabLst>
            </a:pPr>
            <a:r>
              <a:rPr lang="en-US" sz="2000" dirty="0">
                <a:solidFill>
                  <a:srgbClr val="0070C0"/>
                </a:solidFill>
              </a:rPr>
              <a:t>			the very </a:t>
            </a:r>
            <a:r>
              <a:rPr lang="en-US" sz="2000" dirty="0">
                <a:solidFill>
                  <a:srgbClr val="FF0000"/>
                </a:solidFill>
              </a:rPr>
              <a:t>works</a:t>
            </a:r>
            <a:r>
              <a:rPr lang="en-US" sz="2000" dirty="0">
                <a:solidFill>
                  <a:srgbClr val="0070C0"/>
                </a:solidFill>
              </a:rPr>
              <a:t> that I am doing </a:t>
            </a:r>
            <a:r>
              <a:rPr lang="mr-IN" sz="2000" dirty="0">
                <a:solidFill>
                  <a:srgbClr val="0070C0"/>
                </a:solidFill>
              </a:rPr>
              <a:t>–</a:t>
            </a:r>
            <a:r>
              <a:rPr lang="en-US" sz="2000" dirty="0">
                <a:solidFill>
                  <a:srgbClr val="0070C0"/>
                </a:solidFill>
              </a:rPr>
              <a:t> </a:t>
            </a:r>
          </a:p>
          <a:p>
            <a:pPr>
              <a:tabLst>
                <a:tab pos="457200" algn="l"/>
                <a:tab pos="914400" algn="l"/>
                <a:tab pos="1371600" algn="l"/>
                <a:tab pos="1828800" algn="l"/>
              </a:tabLst>
            </a:pPr>
            <a:r>
              <a:rPr lang="en-US" sz="2000" dirty="0">
                <a:solidFill>
                  <a:srgbClr val="0070C0"/>
                </a:solidFill>
              </a:rPr>
              <a:t>				testify that the Father has sent me.</a:t>
            </a:r>
          </a:p>
        </p:txBody>
      </p:sp>
      <p:sp>
        <p:nvSpPr>
          <p:cNvPr id="7" name="Rectangle 6"/>
          <p:cNvSpPr/>
          <p:nvPr/>
        </p:nvSpPr>
        <p:spPr>
          <a:xfrm>
            <a:off x="166686" y="3854081"/>
            <a:ext cx="8824914"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[Jesus speaking about the glory resulting from the work]</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solidFill>
                  <a:srgbClr val="0070C0"/>
                </a:solidFill>
              </a:rPr>
              <a:t>I have brought you glory on earth </a:t>
            </a:r>
          </a:p>
          <a:p>
            <a:pPr>
              <a:tabLst>
                <a:tab pos="457200" algn="l"/>
                <a:tab pos="914400" algn="l"/>
                <a:tab pos="1371600" algn="l"/>
                <a:tab pos="1828800" algn="l"/>
              </a:tabLst>
            </a:pPr>
            <a:r>
              <a:rPr lang="en-US" sz="2000" dirty="0">
                <a:solidFill>
                  <a:srgbClr val="0070C0"/>
                </a:solidFill>
              </a:rPr>
              <a:t>	by </a:t>
            </a:r>
            <a:r>
              <a:rPr lang="en-US" sz="2000" u="sng" dirty="0">
                <a:solidFill>
                  <a:srgbClr val="0070C0"/>
                </a:solidFill>
              </a:rPr>
              <a:t>finishing</a:t>
            </a:r>
            <a:r>
              <a:rPr lang="en-US" sz="2000" dirty="0">
                <a:solidFill>
                  <a:srgbClr val="0070C0"/>
                </a:solidFill>
              </a:rPr>
              <a:t> the work </a:t>
            </a:r>
            <a:r>
              <a:rPr lang="en-US" sz="2000" dirty="0">
                <a:solidFill>
                  <a:schemeClr val="tx1"/>
                </a:solidFill>
              </a:rPr>
              <a:t>[accomplishing the purpose]</a:t>
            </a:r>
          </a:p>
          <a:p>
            <a:pPr>
              <a:tabLst>
                <a:tab pos="457200" algn="l"/>
                <a:tab pos="914400" algn="l"/>
                <a:tab pos="1371600" algn="l"/>
                <a:tab pos="1828800" algn="l"/>
              </a:tabLst>
            </a:pPr>
            <a:r>
              <a:rPr lang="en-US" sz="2000" dirty="0">
                <a:solidFill>
                  <a:srgbClr val="0070C0"/>
                </a:solidFill>
              </a:rPr>
              <a:t>		you gave me to do.</a:t>
            </a:r>
          </a:p>
          <a:p>
            <a:pPr>
              <a:tabLst>
                <a:tab pos="457200" algn="l"/>
                <a:tab pos="914400" algn="l"/>
                <a:tab pos="1371600" algn="l"/>
                <a:tab pos="1828800" algn="l"/>
              </a:tabLst>
            </a:pPr>
            <a:r>
              <a:rPr lang="en-US" sz="2000" dirty="0">
                <a:solidFill>
                  <a:srgbClr val="0070C0"/>
                </a:solidFill>
              </a:rPr>
              <a:t>										 John 17:4</a:t>
            </a:r>
          </a:p>
        </p:txBody>
      </p:sp>
    </p:spTree>
    <p:extLst>
      <p:ext uri="{BB962C8B-B14F-4D97-AF65-F5344CB8AC3E}">
        <p14:creationId xmlns:p14="http://schemas.microsoft.com/office/powerpoint/2010/main" val="4166596172"/>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Christ’s Purpose </a:t>
            </a:r>
            <a:r>
              <a:rPr lang="mr-IN" sz="2000" dirty="0">
                <a:solidFill>
                  <a:srgbClr val="002060"/>
                </a:solidFill>
                <a:sym typeface="Arial" charset="0"/>
              </a:rPr>
              <a:t>–</a:t>
            </a:r>
            <a:r>
              <a:rPr lang="en-US" sz="2000" dirty="0">
                <a:solidFill>
                  <a:srgbClr val="002060"/>
                </a:solidFill>
                <a:sym typeface="Arial" charset="0"/>
              </a:rPr>
              <a:t> Examples from Scripture</a:t>
            </a:r>
            <a:endParaRPr lang="en-US" sz="2000" dirty="0">
              <a:solidFill>
                <a:srgbClr val="002060"/>
              </a:solidFill>
            </a:endParaRPr>
          </a:p>
        </p:txBody>
      </p:sp>
      <p:sp>
        <p:nvSpPr>
          <p:cNvPr id="5" name="Rectangle 4"/>
          <p:cNvSpPr/>
          <p:nvPr/>
        </p:nvSpPr>
        <p:spPr>
          <a:xfrm>
            <a:off x="166686" y="1237881"/>
            <a:ext cx="8824914" cy="486287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Jesus told his Father what he had been doing for the last three years: 	preparing his disciples to live for God’s purposes.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He </a:t>
            </a:r>
          </a:p>
          <a:p>
            <a:pPr>
              <a:tabLst>
                <a:tab pos="457200" algn="l"/>
                <a:tab pos="914400" algn="l"/>
                <a:tab pos="1371600" algn="l"/>
                <a:tab pos="1828800" algn="l"/>
              </a:tabLst>
            </a:pPr>
            <a:r>
              <a:rPr lang="en-US" sz="2000" dirty="0"/>
              <a:t>	1)  helped them to know and love God (worship),</a:t>
            </a:r>
          </a:p>
          <a:p>
            <a:pPr>
              <a:tabLst>
                <a:tab pos="457200" algn="l"/>
                <a:tab pos="914400" algn="l"/>
                <a:tab pos="1371600" algn="l"/>
                <a:tab pos="1828800" algn="l"/>
              </a:tabLst>
            </a:pPr>
            <a:r>
              <a:rPr lang="en-US" sz="2000" dirty="0"/>
              <a:t>	2)  taught them to love each other (fellowship), </a:t>
            </a:r>
          </a:p>
          <a:p>
            <a:pPr>
              <a:tabLst>
                <a:tab pos="457200" algn="l"/>
                <a:tab pos="914400" algn="l"/>
                <a:tab pos="1371600" algn="l"/>
                <a:tab pos="1828800" algn="l"/>
              </a:tabLst>
            </a:pPr>
            <a:r>
              <a:rPr lang="en-US" sz="2000" dirty="0"/>
              <a:t>	3)  gave them the Word so they could grow to maturity 				(discipleship), </a:t>
            </a:r>
          </a:p>
          <a:p>
            <a:pPr>
              <a:tabLst>
                <a:tab pos="457200" algn="l"/>
                <a:tab pos="914400" algn="l"/>
                <a:tab pos="1371600" algn="l"/>
                <a:tab pos="1828800" algn="l"/>
              </a:tabLst>
            </a:pPr>
            <a:r>
              <a:rPr lang="en-US" sz="2000" dirty="0"/>
              <a:t>	4)  showed them how to serve (ministry), and </a:t>
            </a:r>
          </a:p>
          <a:p>
            <a:pPr>
              <a:tabLst>
                <a:tab pos="457200" algn="l"/>
                <a:tab pos="914400" algn="l"/>
                <a:tab pos="1371600" algn="l"/>
                <a:tab pos="1828800" algn="l"/>
              </a:tabLst>
            </a:pPr>
            <a:r>
              <a:rPr lang="en-US" sz="2000" dirty="0"/>
              <a:t>	5)  sent them out to tell others (mission).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Jesus modeled a </a:t>
            </a:r>
            <a:r>
              <a:rPr lang="en-US" sz="2000" dirty="0">
                <a:solidFill>
                  <a:srgbClr val="FF0000"/>
                </a:solidFill>
              </a:rPr>
              <a:t>purpose</a:t>
            </a:r>
            <a:r>
              <a:rPr lang="en-US" sz="2000" dirty="0"/>
              <a:t>-driven life, </a:t>
            </a:r>
          </a:p>
          <a:p>
            <a:pPr>
              <a:tabLst>
                <a:tab pos="457200" algn="l"/>
                <a:tab pos="914400" algn="l"/>
                <a:tab pos="1371600" algn="l"/>
                <a:tab pos="1828800" algn="l"/>
              </a:tabLst>
            </a:pPr>
            <a:r>
              <a:rPr lang="en-US" sz="2000" dirty="0"/>
              <a:t>	and he taught others how to live it, too.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That was the “work” </a:t>
            </a:r>
          </a:p>
          <a:p>
            <a:pPr>
              <a:tabLst>
                <a:tab pos="457200" algn="l"/>
                <a:tab pos="914400" algn="l"/>
                <a:tab pos="1371600" algn="l"/>
                <a:tab pos="1828800" algn="l"/>
              </a:tabLst>
            </a:pPr>
            <a:r>
              <a:rPr lang="en-US" sz="2000" dirty="0"/>
              <a:t>	that brought glory to God. </a:t>
            </a:r>
          </a:p>
          <a:p>
            <a:pPr>
              <a:tabLst>
                <a:tab pos="457200" algn="l"/>
                <a:tab pos="914400" algn="l"/>
                <a:tab pos="1371600" algn="l"/>
                <a:tab pos="1828800" algn="l"/>
              </a:tabLst>
            </a:pPr>
            <a:r>
              <a:rPr lang="en-US" sz="2000" dirty="0"/>
              <a:t>						     The Purpose Driven Life, Rick Warren</a:t>
            </a:r>
          </a:p>
        </p:txBody>
      </p:sp>
    </p:spTree>
    <p:extLst>
      <p:ext uri="{BB962C8B-B14F-4D97-AF65-F5344CB8AC3E}">
        <p14:creationId xmlns:p14="http://schemas.microsoft.com/office/powerpoint/2010/main" val="3464554552"/>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Christ’s Purpose </a:t>
            </a:r>
            <a:r>
              <a:rPr lang="mr-IN" sz="2000" dirty="0">
                <a:solidFill>
                  <a:srgbClr val="002060"/>
                </a:solidFill>
                <a:sym typeface="Arial" charset="0"/>
              </a:rPr>
              <a:t>–</a:t>
            </a:r>
            <a:r>
              <a:rPr lang="en-US" sz="2000" dirty="0">
                <a:solidFill>
                  <a:srgbClr val="002060"/>
                </a:solidFill>
                <a:sym typeface="Arial" charset="0"/>
              </a:rPr>
              <a:t> Examples from Scripture</a:t>
            </a:r>
            <a:endParaRPr lang="en-US" sz="2000" dirty="0">
              <a:solidFill>
                <a:srgbClr val="002060"/>
              </a:solidFill>
            </a:endParaRPr>
          </a:p>
        </p:txBody>
      </p:sp>
      <p:sp>
        <p:nvSpPr>
          <p:cNvPr id="5" name="Rectangle 4"/>
          <p:cNvSpPr/>
          <p:nvPr/>
        </p:nvSpPr>
        <p:spPr>
          <a:xfrm>
            <a:off x="166686" y="1237881"/>
            <a:ext cx="8824914" cy="535531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[Comments from the Sanhedrin about Jesus]</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solidFill>
                  <a:srgbClr val="0070C0"/>
                </a:solidFill>
              </a:rPr>
              <a:t>Then one of them, named Caiaphas, </a:t>
            </a:r>
          </a:p>
          <a:p>
            <a:pPr>
              <a:tabLst>
                <a:tab pos="457200" algn="l"/>
                <a:tab pos="914400" algn="l"/>
                <a:tab pos="1371600" algn="l"/>
                <a:tab pos="1828800" algn="l"/>
                <a:tab pos="2286000" algn="l"/>
              </a:tabLst>
            </a:pPr>
            <a:r>
              <a:rPr lang="en-US" sz="2000" dirty="0">
                <a:solidFill>
                  <a:srgbClr val="0070C0"/>
                </a:solidFill>
              </a:rPr>
              <a:t>	who was high priest that year, spoke up, </a:t>
            </a:r>
          </a:p>
          <a:p>
            <a:pPr>
              <a:tabLst>
                <a:tab pos="457200" algn="l"/>
                <a:tab pos="914400" algn="l"/>
                <a:tab pos="1371600" algn="l"/>
                <a:tab pos="1828800" algn="l"/>
                <a:tab pos="2286000" algn="l"/>
              </a:tabLst>
            </a:pPr>
            <a:r>
              <a:rPr lang="en-US" sz="2000" dirty="0">
                <a:solidFill>
                  <a:srgbClr val="0070C0"/>
                </a:solidFill>
              </a:rPr>
              <a:t>		“You know nothing at all!  </a:t>
            </a:r>
          </a:p>
          <a:p>
            <a:pPr>
              <a:tabLst>
                <a:tab pos="457200" algn="l"/>
                <a:tab pos="914400" algn="l"/>
                <a:tab pos="1371600" algn="l"/>
                <a:tab pos="1828800" algn="l"/>
                <a:tab pos="2286000" algn="l"/>
              </a:tabLst>
            </a:pPr>
            <a:r>
              <a:rPr lang="en-US" sz="2000" dirty="0">
                <a:solidFill>
                  <a:srgbClr val="0070C0"/>
                </a:solidFill>
              </a:rPr>
              <a:t>			You do not realize </a:t>
            </a:r>
            <a:r>
              <a:rPr lang="en-US" sz="2000" dirty="0">
                <a:solidFill>
                  <a:schemeClr val="tx1"/>
                </a:solidFill>
              </a:rPr>
              <a:t>[He did not realize God was using him]</a:t>
            </a:r>
            <a:endParaRPr lang="en-US" sz="20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				that it is better for you</a:t>
            </a:r>
          </a:p>
          <a:p>
            <a:pPr>
              <a:tabLst>
                <a:tab pos="457200" algn="l"/>
                <a:tab pos="914400" algn="l"/>
                <a:tab pos="1371600" algn="l"/>
                <a:tab pos="1828800" algn="l"/>
                <a:tab pos="2286000" algn="l"/>
              </a:tabLst>
            </a:pPr>
            <a:r>
              <a:rPr lang="en-US" sz="2000" dirty="0">
                <a:solidFill>
                  <a:srgbClr val="0070C0"/>
                </a:solidFill>
              </a:rPr>
              <a:t>					that one man die for the people </a:t>
            </a:r>
          </a:p>
          <a:p>
            <a:pPr>
              <a:tabLst>
                <a:tab pos="457200" algn="l"/>
                <a:tab pos="914400" algn="l"/>
                <a:tab pos="1371600" algn="l"/>
                <a:tab pos="1828800" algn="l"/>
                <a:tab pos="2286000" algn="l"/>
              </a:tabLst>
            </a:pPr>
            <a:r>
              <a:rPr lang="en-US" sz="2000" dirty="0">
                <a:solidFill>
                  <a:srgbClr val="0070C0"/>
                </a:solidFill>
              </a:rPr>
              <a:t>						than that the whole nation perish.”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He did not say this on his own, </a:t>
            </a:r>
          </a:p>
          <a:p>
            <a:pPr>
              <a:tabLst>
                <a:tab pos="457200" algn="l"/>
                <a:tab pos="914400" algn="l"/>
                <a:tab pos="1371600" algn="l"/>
                <a:tab pos="1828800" algn="l"/>
                <a:tab pos="2286000" algn="l"/>
              </a:tabLst>
            </a:pPr>
            <a:r>
              <a:rPr lang="en-US" sz="2000" dirty="0">
                <a:solidFill>
                  <a:srgbClr val="0070C0"/>
                </a:solidFill>
              </a:rPr>
              <a:t>	but as high priest that year </a:t>
            </a:r>
          </a:p>
          <a:p>
            <a:pPr>
              <a:tabLst>
                <a:tab pos="457200" algn="l"/>
                <a:tab pos="914400" algn="l"/>
                <a:tab pos="1371600" algn="l"/>
                <a:tab pos="1828800" algn="l"/>
                <a:tab pos="2286000" algn="l"/>
              </a:tabLst>
            </a:pPr>
            <a:r>
              <a:rPr lang="en-US" sz="2000" dirty="0">
                <a:solidFill>
                  <a:srgbClr val="0070C0"/>
                </a:solidFill>
              </a:rPr>
              <a:t>		he </a:t>
            </a:r>
            <a:r>
              <a:rPr lang="en-US" sz="2000" u="sng" dirty="0">
                <a:solidFill>
                  <a:srgbClr val="0070C0"/>
                </a:solidFill>
              </a:rPr>
              <a:t>prophesied</a:t>
            </a:r>
            <a:r>
              <a:rPr lang="en-US" sz="2000" dirty="0">
                <a:solidFill>
                  <a:srgbClr val="0070C0"/>
                </a:solidFill>
              </a:rPr>
              <a:t> that </a:t>
            </a:r>
          </a:p>
          <a:p>
            <a:pPr>
              <a:tabLst>
                <a:tab pos="457200" algn="l"/>
                <a:tab pos="914400" algn="l"/>
                <a:tab pos="1371600" algn="l"/>
                <a:tab pos="1828800" algn="l"/>
                <a:tab pos="2286000" algn="l"/>
              </a:tabLst>
            </a:pPr>
            <a:r>
              <a:rPr lang="en-US" sz="2000" dirty="0"/>
              <a:t>			</a:t>
            </a:r>
            <a:r>
              <a:rPr lang="en-US" sz="2000" dirty="0">
                <a:solidFill>
                  <a:srgbClr val="FF0000"/>
                </a:solidFill>
              </a:rPr>
              <a:t>Jesus would die for the Jewish nation, </a:t>
            </a:r>
          </a:p>
          <a:p>
            <a:pPr>
              <a:tabLst>
                <a:tab pos="457200" algn="l"/>
                <a:tab pos="914400" algn="l"/>
                <a:tab pos="1371600" algn="l"/>
                <a:tab pos="1828800" algn="l"/>
                <a:tab pos="2286000" algn="l"/>
              </a:tabLst>
            </a:pPr>
            <a:r>
              <a:rPr lang="en-US" sz="2000" dirty="0">
                <a:solidFill>
                  <a:srgbClr val="FF0000"/>
                </a:solidFill>
              </a:rPr>
              <a:t>				and not only for that nation </a:t>
            </a:r>
          </a:p>
          <a:p>
            <a:pPr>
              <a:tabLst>
                <a:tab pos="457200" algn="l"/>
                <a:tab pos="914400" algn="l"/>
                <a:tab pos="1371600" algn="l"/>
                <a:tab pos="1828800" algn="l"/>
                <a:tab pos="2286000" algn="l"/>
              </a:tabLst>
            </a:pPr>
            <a:r>
              <a:rPr lang="en-US" sz="2000" dirty="0">
                <a:solidFill>
                  <a:srgbClr val="FF0000"/>
                </a:solidFill>
              </a:rPr>
              <a:t>					but also for the </a:t>
            </a:r>
            <a:r>
              <a:rPr lang="en-US" sz="2000" u="sng" dirty="0">
                <a:solidFill>
                  <a:srgbClr val="FF0000"/>
                </a:solidFill>
              </a:rPr>
              <a:t>scattered</a:t>
            </a:r>
            <a:r>
              <a:rPr lang="en-US" sz="2000" dirty="0">
                <a:solidFill>
                  <a:srgbClr val="FF0000"/>
                </a:solidFill>
              </a:rPr>
              <a:t> children of God, </a:t>
            </a:r>
          </a:p>
          <a:p>
            <a:pPr>
              <a:tabLst>
                <a:tab pos="457200" algn="l"/>
                <a:tab pos="914400" algn="l"/>
                <a:tab pos="1371600" algn="l"/>
                <a:tab pos="1828800" algn="l"/>
                <a:tab pos="2286000" algn="l"/>
              </a:tabLst>
            </a:pPr>
            <a:r>
              <a:rPr lang="en-US" sz="2000" dirty="0">
                <a:solidFill>
                  <a:srgbClr val="FF0000"/>
                </a:solidFill>
              </a:rPr>
              <a:t>						</a:t>
            </a:r>
            <a:r>
              <a:rPr lang="en-US" sz="2000" u="sng" dirty="0">
                <a:solidFill>
                  <a:srgbClr val="FF0000"/>
                </a:solidFill>
              </a:rPr>
              <a:t>to bring them together and make them one</a:t>
            </a:r>
            <a:r>
              <a:rPr lang="en-US" sz="2000" dirty="0"/>
              <a:t>. </a:t>
            </a:r>
          </a:p>
          <a:p>
            <a:pPr>
              <a:tabLst>
                <a:tab pos="457200" algn="l"/>
                <a:tab pos="914400" algn="l"/>
                <a:tab pos="1371600" algn="l"/>
                <a:tab pos="1828800" algn="l"/>
                <a:tab pos="2286000" algn="l"/>
              </a:tabLst>
            </a:pPr>
            <a:r>
              <a:rPr lang="en-US" sz="2000" dirty="0"/>
              <a:t> 										       </a:t>
            </a:r>
            <a:r>
              <a:rPr lang="en-US" sz="2000" dirty="0">
                <a:solidFill>
                  <a:srgbClr val="0070C0"/>
                </a:solidFill>
              </a:rPr>
              <a:t>John 11:49-52</a:t>
            </a:r>
          </a:p>
        </p:txBody>
      </p:sp>
    </p:spTree>
    <p:extLst>
      <p:ext uri="{BB962C8B-B14F-4D97-AF65-F5344CB8AC3E}">
        <p14:creationId xmlns:p14="http://schemas.microsoft.com/office/powerpoint/2010/main" val="240588365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Christ’s Purpose </a:t>
            </a:r>
            <a:r>
              <a:rPr lang="mr-IN" sz="2000" dirty="0">
                <a:solidFill>
                  <a:srgbClr val="002060"/>
                </a:solidFill>
                <a:sym typeface="Arial" charset="0"/>
              </a:rPr>
              <a:t>–</a:t>
            </a:r>
            <a:r>
              <a:rPr lang="en-US" sz="2000" dirty="0">
                <a:solidFill>
                  <a:srgbClr val="002060"/>
                </a:solidFill>
                <a:sym typeface="Arial" charset="0"/>
              </a:rPr>
              <a:t> Examples from Scripture</a:t>
            </a:r>
            <a:endParaRPr lang="en-US" sz="2000" dirty="0">
              <a:solidFill>
                <a:srgbClr val="002060"/>
              </a:solidFill>
            </a:endParaRPr>
          </a:p>
        </p:txBody>
      </p:sp>
      <p:sp>
        <p:nvSpPr>
          <p:cNvPr id="5" name="Rectangle 4"/>
          <p:cNvSpPr/>
          <p:nvPr/>
        </p:nvSpPr>
        <p:spPr>
          <a:xfrm>
            <a:off x="166686" y="1237881"/>
            <a:ext cx="8824914" cy="289310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[Jesus predicts His death to the crowd, and God proclaims glory]</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solidFill>
                  <a:srgbClr val="0070C0"/>
                </a:solidFill>
              </a:rPr>
              <a:t>Now my soul is troubled, </a:t>
            </a:r>
          </a:p>
          <a:p>
            <a:pPr>
              <a:tabLst>
                <a:tab pos="457200" algn="l"/>
                <a:tab pos="914400" algn="l"/>
                <a:tab pos="1371600" algn="l"/>
                <a:tab pos="1828800" algn="l"/>
                <a:tab pos="2286000" algn="l"/>
              </a:tabLst>
            </a:pPr>
            <a:r>
              <a:rPr lang="en-US" sz="2000" dirty="0">
                <a:solidFill>
                  <a:srgbClr val="0070C0"/>
                </a:solidFill>
              </a:rPr>
              <a:t>	and what shall I say? </a:t>
            </a:r>
          </a:p>
          <a:p>
            <a:pPr>
              <a:tabLst>
                <a:tab pos="457200" algn="l"/>
                <a:tab pos="914400" algn="l"/>
                <a:tab pos="1371600" algn="l"/>
                <a:tab pos="1828800" algn="l"/>
                <a:tab pos="2286000" algn="l"/>
              </a:tabLst>
            </a:pPr>
            <a:r>
              <a:rPr lang="en-US" sz="2000" dirty="0">
                <a:solidFill>
                  <a:srgbClr val="0070C0"/>
                </a:solidFill>
              </a:rPr>
              <a:t>		‘Father, save me from this hour’? </a:t>
            </a:r>
          </a:p>
          <a:p>
            <a:pPr>
              <a:tabLst>
                <a:tab pos="457200" algn="l"/>
                <a:tab pos="914400" algn="l"/>
                <a:tab pos="1371600" algn="l"/>
                <a:tab pos="1828800" algn="l"/>
                <a:tab pos="2286000" algn="l"/>
              </a:tabLst>
            </a:pPr>
            <a:r>
              <a:rPr lang="en-US" sz="800" dirty="0">
                <a:solidFill>
                  <a:srgbClr val="0070C0"/>
                </a:solidFill>
              </a:rPr>
              <a:t>	</a:t>
            </a:r>
          </a:p>
          <a:p>
            <a:pPr>
              <a:tabLst>
                <a:tab pos="457200" algn="l"/>
                <a:tab pos="914400" algn="l"/>
                <a:tab pos="1371600" algn="l"/>
                <a:tab pos="1828800" algn="l"/>
                <a:tab pos="2286000" algn="l"/>
              </a:tabLst>
            </a:pPr>
            <a:r>
              <a:rPr lang="en-US" sz="2000" dirty="0">
                <a:solidFill>
                  <a:srgbClr val="0070C0"/>
                </a:solidFill>
              </a:rPr>
              <a:t>No, </a:t>
            </a:r>
          </a:p>
          <a:p>
            <a:pPr>
              <a:tabLst>
                <a:tab pos="457200" algn="l"/>
                <a:tab pos="914400" algn="l"/>
                <a:tab pos="1371600" algn="l"/>
                <a:tab pos="1828800" algn="l"/>
                <a:tab pos="2286000" algn="l"/>
              </a:tabLst>
            </a:pPr>
            <a:r>
              <a:rPr lang="en-US" sz="2000" dirty="0">
                <a:solidFill>
                  <a:srgbClr val="0070C0"/>
                </a:solidFill>
              </a:rPr>
              <a:t>	it was for this very reason </a:t>
            </a:r>
            <a:r>
              <a:rPr lang="en-US" sz="2000" dirty="0">
                <a:solidFill>
                  <a:schemeClr val="tx1"/>
                </a:solidFill>
              </a:rPr>
              <a:t>[reason </a:t>
            </a:r>
            <a:r>
              <a:rPr lang="en-US" sz="2000" dirty="0">
                <a:solidFill>
                  <a:schemeClr val="tx1"/>
                </a:solidFill>
                <a:sym typeface="Wingdings" pitchFamily="2" charset="2"/>
              </a:rPr>
              <a:t> </a:t>
            </a:r>
            <a:r>
              <a:rPr lang="en-US" sz="2000" dirty="0">
                <a:solidFill>
                  <a:srgbClr val="FF0000"/>
                </a:solidFill>
                <a:sym typeface="Wingdings" pitchFamily="2" charset="2"/>
              </a:rPr>
              <a:t>purpose</a:t>
            </a:r>
            <a:r>
              <a:rPr lang="en-US" sz="2000" dirty="0">
                <a:solidFill>
                  <a:schemeClr val="tx1"/>
                </a:solidFill>
                <a:sym typeface="Wingdings" pitchFamily="2" charset="2"/>
              </a:rPr>
              <a:t>]</a:t>
            </a:r>
            <a:endParaRPr lang="en-US" sz="2000" dirty="0">
              <a:solidFill>
                <a:schemeClr val="tx1"/>
              </a:solidFill>
            </a:endParaRPr>
          </a:p>
          <a:p>
            <a:pPr>
              <a:tabLst>
                <a:tab pos="457200" algn="l"/>
                <a:tab pos="914400" algn="l"/>
                <a:tab pos="1371600" algn="l"/>
                <a:tab pos="1828800" algn="l"/>
                <a:tab pos="2286000" algn="l"/>
              </a:tabLst>
            </a:pPr>
            <a:r>
              <a:rPr lang="en-US" sz="2000" dirty="0">
                <a:solidFill>
                  <a:srgbClr val="0070C0"/>
                </a:solidFill>
              </a:rPr>
              <a:t>		I came to this hour.</a:t>
            </a:r>
          </a:p>
          <a:p>
            <a:pPr>
              <a:tabLst>
                <a:tab pos="457200" algn="l"/>
                <a:tab pos="914400" algn="l"/>
                <a:tab pos="1371600" algn="l"/>
                <a:tab pos="1828800" algn="l"/>
                <a:tab pos="2286000" algn="l"/>
              </a:tabLst>
            </a:pPr>
            <a:r>
              <a:rPr lang="en-US" sz="2000" dirty="0">
                <a:solidFill>
                  <a:srgbClr val="0070C0"/>
                </a:solidFill>
              </a:rPr>
              <a:t>										           John 12:27 </a:t>
            </a:r>
          </a:p>
        </p:txBody>
      </p:sp>
      <p:sp>
        <p:nvSpPr>
          <p:cNvPr id="7" name="Rectangle 6"/>
          <p:cNvSpPr/>
          <p:nvPr/>
        </p:nvSpPr>
        <p:spPr>
          <a:xfrm>
            <a:off x="166686" y="5022481"/>
            <a:ext cx="8824914"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[Comparison] </a:t>
            </a:r>
          </a:p>
          <a:p>
            <a:pPr>
              <a:tabLst>
                <a:tab pos="457200" algn="l"/>
                <a:tab pos="914400" algn="l"/>
                <a:tab pos="1371600" algn="l"/>
                <a:tab pos="1828800" algn="l"/>
                <a:tab pos="2286000" algn="l"/>
              </a:tabLst>
            </a:pPr>
            <a:r>
              <a:rPr lang="en-US" sz="2000" dirty="0"/>
              <a:t>Note that this, </a:t>
            </a:r>
          </a:p>
          <a:p>
            <a:pPr>
              <a:tabLst>
                <a:tab pos="457200" algn="l"/>
                <a:tab pos="914400" algn="l"/>
                <a:tab pos="1371600" algn="l"/>
                <a:tab pos="1828800" algn="l"/>
                <a:tab pos="2286000" algn="l"/>
              </a:tabLst>
            </a:pPr>
            <a:r>
              <a:rPr lang="en-US" sz="2000" dirty="0"/>
              <a:t>	though similar to Jesus’ prayer in the garden,</a:t>
            </a:r>
          </a:p>
          <a:p>
            <a:pPr>
              <a:tabLst>
                <a:tab pos="457200" algn="l"/>
                <a:tab pos="914400" algn="l"/>
                <a:tab pos="1371600" algn="l"/>
                <a:tab pos="1828800" algn="l"/>
                <a:tab pos="2286000" algn="l"/>
              </a:tabLst>
            </a:pPr>
            <a:r>
              <a:rPr lang="en-US" sz="2000" dirty="0"/>
              <a:t>		was some time before that, </a:t>
            </a:r>
          </a:p>
          <a:p>
            <a:pPr>
              <a:tabLst>
                <a:tab pos="457200" algn="l"/>
                <a:tab pos="914400" algn="l"/>
                <a:tab pos="1371600" algn="l"/>
                <a:tab pos="1828800" algn="l"/>
                <a:tab pos="2286000" algn="l"/>
              </a:tabLst>
            </a:pPr>
            <a:r>
              <a:rPr lang="en-US" sz="2000" dirty="0"/>
              <a:t>			and done in public view.</a:t>
            </a:r>
          </a:p>
        </p:txBody>
      </p:sp>
    </p:spTree>
    <p:extLst>
      <p:ext uri="{BB962C8B-B14F-4D97-AF65-F5344CB8AC3E}">
        <p14:creationId xmlns:p14="http://schemas.microsoft.com/office/powerpoint/2010/main" val="805341044"/>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Christ’s Purpose </a:t>
            </a:r>
            <a:r>
              <a:rPr lang="mr-IN" sz="2000" dirty="0">
                <a:solidFill>
                  <a:srgbClr val="002060"/>
                </a:solidFill>
                <a:sym typeface="Arial" charset="0"/>
              </a:rPr>
              <a:t>–</a:t>
            </a:r>
            <a:r>
              <a:rPr lang="en-US" sz="2000" dirty="0">
                <a:solidFill>
                  <a:srgbClr val="002060"/>
                </a:solidFill>
                <a:sym typeface="Arial" charset="0"/>
              </a:rPr>
              <a:t> Examples from Scripture</a:t>
            </a:r>
            <a:endParaRPr lang="en-US" sz="2000" dirty="0">
              <a:solidFill>
                <a:srgbClr val="002060"/>
              </a:solidFill>
            </a:endParaRPr>
          </a:p>
        </p:txBody>
      </p:sp>
      <p:sp>
        <p:nvSpPr>
          <p:cNvPr id="5" name="Rectangle 4"/>
          <p:cNvSpPr/>
          <p:nvPr/>
        </p:nvSpPr>
        <p:spPr>
          <a:xfrm>
            <a:off x="166686" y="1237881"/>
            <a:ext cx="8824914" cy="276998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The one who does what is sinful </a:t>
            </a:r>
          </a:p>
          <a:p>
            <a:pPr>
              <a:tabLst>
                <a:tab pos="457200" algn="l"/>
                <a:tab pos="914400" algn="l"/>
                <a:tab pos="1371600" algn="l"/>
                <a:tab pos="1828800" algn="l"/>
                <a:tab pos="2286000" algn="l"/>
              </a:tabLst>
            </a:pPr>
            <a:r>
              <a:rPr lang="en-US" sz="2000" dirty="0">
                <a:solidFill>
                  <a:srgbClr val="0070C0"/>
                </a:solidFill>
              </a:rPr>
              <a:t>	is of the devil, </a:t>
            </a:r>
          </a:p>
          <a:p>
            <a:pPr>
              <a:tabLst>
                <a:tab pos="457200" algn="l"/>
                <a:tab pos="914400" algn="l"/>
                <a:tab pos="1371600" algn="l"/>
                <a:tab pos="1828800" algn="l"/>
                <a:tab pos="2286000" algn="l"/>
              </a:tabLst>
            </a:pPr>
            <a:r>
              <a:rPr lang="en-US" sz="2000" dirty="0">
                <a:solidFill>
                  <a:srgbClr val="0070C0"/>
                </a:solidFill>
              </a:rPr>
              <a:t>		because the devil </a:t>
            </a:r>
          </a:p>
          <a:p>
            <a:pPr>
              <a:tabLst>
                <a:tab pos="457200" algn="l"/>
                <a:tab pos="914400" algn="l"/>
                <a:tab pos="1371600" algn="l"/>
                <a:tab pos="1828800" algn="l"/>
                <a:tab pos="2286000" algn="l"/>
              </a:tabLst>
            </a:pPr>
            <a:r>
              <a:rPr lang="en-US" sz="2000" dirty="0">
                <a:solidFill>
                  <a:srgbClr val="0070C0"/>
                </a:solidFill>
              </a:rPr>
              <a:t>			has been sinning </a:t>
            </a:r>
          </a:p>
          <a:p>
            <a:pPr>
              <a:tabLst>
                <a:tab pos="457200" algn="l"/>
                <a:tab pos="914400" algn="l"/>
                <a:tab pos="1371600" algn="l"/>
                <a:tab pos="1828800" algn="l"/>
                <a:tab pos="2286000" algn="l"/>
              </a:tabLst>
            </a:pPr>
            <a:r>
              <a:rPr lang="en-US" sz="2000">
                <a:solidFill>
                  <a:srgbClr val="0070C0"/>
                </a:solidFill>
              </a:rPr>
              <a:t>				from </a:t>
            </a:r>
            <a:r>
              <a:rPr lang="en-US" sz="2000" dirty="0">
                <a:solidFill>
                  <a:srgbClr val="0070C0"/>
                </a:solidFill>
              </a:rPr>
              <a:t>the beginning.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The reason the Son of God appeared </a:t>
            </a:r>
          </a:p>
          <a:p>
            <a:pPr>
              <a:tabLst>
                <a:tab pos="457200" algn="l"/>
                <a:tab pos="914400" algn="l"/>
                <a:tab pos="1371600" algn="l"/>
                <a:tab pos="1828800" algn="l"/>
                <a:tab pos="2286000" algn="l"/>
              </a:tabLst>
            </a:pPr>
            <a:r>
              <a:rPr lang="en-US" sz="2000" dirty="0">
                <a:solidFill>
                  <a:srgbClr val="0070C0"/>
                </a:solidFill>
              </a:rPr>
              <a:t>	was to destroy the devil’s work.</a:t>
            </a:r>
          </a:p>
          <a:p>
            <a:pPr>
              <a:tabLst>
                <a:tab pos="457200" algn="l"/>
                <a:tab pos="914400" algn="l"/>
                <a:tab pos="1371600" algn="l"/>
                <a:tab pos="1828800" algn="l"/>
                <a:tab pos="2286000" algn="l"/>
              </a:tabLst>
            </a:pPr>
            <a:r>
              <a:rPr lang="en-US" sz="2000" dirty="0">
                <a:solidFill>
                  <a:srgbClr val="0070C0"/>
                </a:solidFill>
              </a:rPr>
              <a:t>											1 John 3:8 </a:t>
            </a:r>
          </a:p>
        </p:txBody>
      </p:sp>
      <p:sp>
        <p:nvSpPr>
          <p:cNvPr id="7" name="Rectangle 6"/>
          <p:cNvSpPr/>
          <p:nvPr/>
        </p:nvSpPr>
        <p:spPr>
          <a:xfrm>
            <a:off x="166686" y="6190881"/>
            <a:ext cx="8824914"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Jesus came to destroy the work of Satan.</a:t>
            </a:r>
          </a:p>
        </p:txBody>
      </p:sp>
    </p:spTree>
    <p:extLst>
      <p:ext uri="{BB962C8B-B14F-4D97-AF65-F5344CB8AC3E}">
        <p14:creationId xmlns:p14="http://schemas.microsoft.com/office/powerpoint/2010/main" val="351608977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0099"/>
                </a:solidFill>
                <a:ea typeface="ヒラギノ明朝 ProN W3" charset="0"/>
                <a:cs typeface="ヒラギノ明朝 ProN W3" charset="0"/>
                <a:sym typeface="Arial" charset="0"/>
              </a:rPr>
              <a:t>Living With Purpose Outline</a:t>
            </a:r>
            <a:endParaRPr lang="en-US" sz="2800" b="1" dirty="0">
              <a:solidFill>
                <a:srgbClr val="000099"/>
              </a:solidFill>
              <a:ea typeface="ヒラギノ角ゴ ProN W6" charset="0"/>
              <a:cs typeface="ヒラギノ角ゴ ProN W6" charset="0"/>
              <a:sym typeface="Arial" charset="0"/>
            </a:endParaRPr>
          </a:p>
        </p:txBody>
      </p:sp>
      <p:sp>
        <p:nvSpPr>
          <p:cNvPr id="6" name="Rectangle 5"/>
          <p:cNvSpPr/>
          <p:nvPr/>
        </p:nvSpPr>
        <p:spPr>
          <a:xfrm>
            <a:off x="592713" y="652463"/>
            <a:ext cx="8015723" cy="4579267"/>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marL="342900" indent="-342900">
              <a:lnSpc>
                <a:spcPct val="120000"/>
              </a:lnSpc>
              <a:buFont typeface="Wingdings" charset="2"/>
              <a:buChar char="§"/>
              <a:tabLst>
                <a:tab pos="914400" algn="l"/>
              </a:tabLst>
            </a:pPr>
            <a:r>
              <a:rPr lang="en-US" sz="2200" dirty="0">
                <a:solidFill>
                  <a:srgbClr val="000099"/>
                </a:solidFill>
                <a:sym typeface="Arial" charset="0"/>
              </a:rPr>
              <a:t>Introduction</a:t>
            </a:r>
          </a:p>
          <a:p>
            <a:pPr marL="342900" indent="-342900">
              <a:lnSpc>
                <a:spcPct val="120000"/>
              </a:lnSpc>
              <a:buFont typeface="Wingdings" charset="2"/>
              <a:buChar char="§"/>
              <a:tabLst>
                <a:tab pos="914400" algn="l"/>
              </a:tabLst>
            </a:pPr>
            <a:r>
              <a:rPr lang="en-US" sz="2200" dirty="0">
                <a:solidFill>
                  <a:srgbClr val="000099"/>
                </a:solidFill>
                <a:sym typeface="Arial" charset="0"/>
              </a:rPr>
              <a:t>Theme Example</a:t>
            </a:r>
          </a:p>
          <a:p>
            <a:pPr marL="342900" indent="-342900">
              <a:lnSpc>
                <a:spcPct val="120000"/>
              </a:lnSpc>
              <a:buFont typeface="Wingdings" charset="2"/>
              <a:buChar char="§"/>
              <a:tabLst>
                <a:tab pos="914400" algn="l"/>
              </a:tabLst>
            </a:pPr>
            <a:r>
              <a:rPr lang="en-US" sz="2200" dirty="0">
                <a:solidFill>
                  <a:srgbClr val="000099"/>
                </a:solidFill>
                <a:sym typeface="Arial" charset="0"/>
              </a:rPr>
              <a:t>Definitions</a:t>
            </a:r>
          </a:p>
          <a:p>
            <a:pPr marL="342900" indent="-342900">
              <a:lnSpc>
                <a:spcPct val="120000"/>
              </a:lnSpc>
              <a:buFont typeface="Wingdings" charset="2"/>
              <a:buChar char="§"/>
              <a:tabLst>
                <a:tab pos="914400" algn="l"/>
              </a:tabLst>
            </a:pPr>
            <a:r>
              <a:rPr lang="en-US" sz="2200" dirty="0">
                <a:solidFill>
                  <a:srgbClr val="000099"/>
                </a:solidFill>
                <a:sym typeface="Arial" charset="0"/>
              </a:rPr>
              <a:t>The Purpose of:</a:t>
            </a:r>
          </a:p>
          <a:p>
            <a:pPr marL="800100" lvl="1" indent="-342900">
              <a:lnSpc>
                <a:spcPct val="120000"/>
              </a:lnSpc>
              <a:buFont typeface="Wingdings" charset="2"/>
              <a:buChar char="§"/>
              <a:tabLst>
                <a:tab pos="914400" algn="l"/>
              </a:tabLst>
            </a:pPr>
            <a:r>
              <a:rPr lang="en-US" sz="1800" dirty="0">
                <a:solidFill>
                  <a:srgbClr val="005493"/>
                </a:solidFill>
                <a:sym typeface="Arial" charset="0"/>
              </a:rPr>
              <a:t>God</a:t>
            </a:r>
          </a:p>
          <a:p>
            <a:pPr marL="800100" lvl="1" indent="-342900">
              <a:lnSpc>
                <a:spcPct val="120000"/>
              </a:lnSpc>
              <a:buFont typeface="Wingdings" charset="2"/>
              <a:buChar char="§"/>
              <a:tabLst>
                <a:tab pos="914400" algn="l"/>
              </a:tabLst>
            </a:pPr>
            <a:r>
              <a:rPr lang="en-US" sz="1800" dirty="0">
                <a:solidFill>
                  <a:srgbClr val="005493"/>
                </a:solidFill>
                <a:sym typeface="Arial" charset="0"/>
              </a:rPr>
              <a:t>Satan</a:t>
            </a:r>
          </a:p>
          <a:p>
            <a:pPr marL="800100" lvl="1" indent="-342900">
              <a:lnSpc>
                <a:spcPct val="120000"/>
              </a:lnSpc>
              <a:buFont typeface="Wingdings" charset="2"/>
              <a:buChar char="§"/>
              <a:tabLst>
                <a:tab pos="914400" algn="l"/>
              </a:tabLst>
            </a:pPr>
            <a:r>
              <a:rPr lang="en-US" sz="1800" dirty="0">
                <a:solidFill>
                  <a:srgbClr val="005493"/>
                </a:solidFill>
                <a:sym typeface="Arial" charset="0"/>
              </a:rPr>
              <a:t>Christ</a:t>
            </a:r>
          </a:p>
          <a:p>
            <a:pPr marL="800100" lvl="1" indent="-342900">
              <a:lnSpc>
                <a:spcPct val="120000"/>
              </a:lnSpc>
              <a:buFont typeface="Wingdings" charset="2"/>
              <a:buChar char="§"/>
              <a:tabLst>
                <a:tab pos="914400" algn="l"/>
              </a:tabLst>
            </a:pPr>
            <a:r>
              <a:rPr lang="en-US" sz="1800" dirty="0">
                <a:solidFill>
                  <a:srgbClr val="005493"/>
                </a:solidFill>
                <a:sym typeface="Arial" charset="0"/>
              </a:rPr>
              <a:t>The Holy Spirit </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Nations or Peoples</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Man</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Living with Purpose</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Conclusion</a:t>
            </a:r>
          </a:p>
        </p:txBody>
      </p:sp>
    </p:spTree>
    <p:extLst>
      <p:ext uri="{BB962C8B-B14F-4D97-AF65-F5344CB8AC3E}">
        <p14:creationId xmlns:p14="http://schemas.microsoft.com/office/powerpoint/2010/main" val="3824898571"/>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The Holy Spirit’s Purpose</a:t>
            </a:r>
            <a:endParaRPr lang="en-US" sz="2000" dirty="0">
              <a:solidFill>
                <a:srgbClr val="002060"/>
              </a:solidFill>
            </a:endParaRPr>
          </a:p>
        </p:txBody>
      </p:sp>
      <p:sp>
        <p:nvSpPr>
          <p:cNvPr id="5" name="Rectangle 4"/>
          <p:cNvSpPr/>
          <p:nvPr/>
        </p:nvSpPr>
        <p:spPr>
          <a:xfrm>
            <a:off x="166686" y="1173340"/>
            <a:ext cx="8824914" cy="517064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 I will ask the Father, </a:t>
            </a:r>
          </a:p>
          <a:p>
            <a:pPr>
              <a:tabLst>
                <a:tab pos="457200" algn="l"/>
                <a:tab pos="914400" algn="l"/>
                <a:tab pos="1371600" algn="l"/>
                <a:tab pos="1828800" algn="l"/>
                <a:tab pos="2286000" algn="l"/>
              </a:tabLst>
            </a:pPr>
            <a:r>
              <a:rPr lang="en-US" sz="2000" dirty="0">
                <a:solidFill>
                  <a:srgbClr val="0070C0"/>
                </a:solidFill>
              </a:rPr>
              <a:t>	and he will give you </a:t>
            </a:r>
            <a:r>
              <a:rPr lang="en-US" sz="2000" u="sng" dirty="0">
                <a:solidFill>
                  <a:srgbClr val="0070C0"/>
                </a:solidFill>
              </a:rPr>
              <a:t>another</a:t>
            </a:r>
            <a:r>
              <a:rPr lang="en-US" sz="2000" dirty="0">
                <a:solidFill>
                  <a:srgbClr val="0070C0"/>
                </a:solidFill>
              </a:rPr>
              <a:t> advocate </a:t>
            </a:r>
          </a:p>
          <a:p>
            <a:pPr>
              <a:tabLst>
                <a:tab pos="457200" algn="l"/>
                <a:tab pos="914400" algn="l"/>
                <a:tab pos="1371600" algn="l"/>
                <a:tab pos="1828800" algn="l"/>
                <a:tab pos="2286000" algn="l"/>
              </a:tabLst>
            </a:pPr>
            <a:r>
              <a:rPr lang="en-US" sz="2000" dirty="0">
                <a:solidFill>
                  <a:srgbClr val="0070C0"/>
                </a:solidFill>
              </a:rPr>
              <a:t>		to help you and be with you forever – </a:t>
            </a:r>
          </a:p>
          <a:p>
            <a:pPr>
              <a:tabLst>
                <a:tab pos="457200" algn="l"/>
                <a:tab pos="914400" algn="l"/>
                <a:tab pos="1371600" algn="l"/>
                <a:tab pos="1828800" algn="l"/>
                <a:tab pos="2286000" algn="l"/>
              </a:tabLst>
            </a:pPr>
            <a:r>
              <a:rPr lang="en-US" sz="2000" dirty="0">
                <a:solidFill>
                  <a:srgbClr val="0070C0"/>
                </a:solidFill>
              </a:rPr>
              <a:t>			the Spirit of truth.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The world cannot accept him, </a:t>
            </a:r>
          </a:p>
          <a:p>
            <a:pPr>
              <a:tabLst>
                <a:tab pos="457200" algn="l"/>
                <a:tab pos="914400" algn="l"/>
                <a:tab pos="1371600" algn="l"/>
                <a:tab pos="1828800" algn="l"/>
                <a:tab pos="2286000" algn="l"/>
              </a:tabLst>
            </a:pPr>
            <a:r>
              <a:rPr lang="en-US" sz="2000" dirty="0">
                <a:solidFill>
                  <a:srgbClr val="0070C0"/>
                </a:solidFill>
              </a:rPr>
              <a:t>	because it neither sees him nor knows him.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But you know him, </a:t>
            </a:r>
          </a:p>
          <a:p>
            <a:pPr>
              <a:tabLst>
                <a:tab pos="457200" algn="l"/>
                <a:tab pos="914400" algn="l"/>
                <a:tab pos="1371600" algn="l"/>
                <a:tab pos="1828800" algn="l"/>
                <a:tab pos="2286000" algn="l"/>
              </a:tabLst>
            </a:pPr>
            <a:r>
              <a:rPr lang="en-US" sz="2000" dirty="0">
                <a:solidFill>
                  <a:srgbClr val="0070C0"/>
                </a:solidFill>
              </a:rPr>
              <a:t>	for he lives with you </a:t>
            </a:r>
          </a:p>
          <a:p>
            <a:pPr>
              <a:tabLst>
                <a:tab pos="457200" algn="l"/>
                <a:tab pos="914400" algn="l"/>
                <a:tab pos="1371600" algn="l"/>
                <a:tab pos="1828800" algn="l"/>
                <a:tab pos="2286000" algn="l"/>
              </a:tabLst>
            </a:pPr>
            <a:r>
              <a:rPr lang="en-US" sz="2000" dirty="0">
                <a:solidFill>
                  <a:srgbClr val="0070C0"/>
                </a:solidFill>
              </a:rPr>
              <a:t>		and will be in you.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 the Advocate, the Holy Spirit, </a:t>
            </a:r>
          </a:p>
          <a:p>
            <a:pPr>
              <a:tabLst>
                <a:tab pos="457200" algn="l"/>
                <a:tab pos="914400" algn="l"/>
                <a:tab pos="1371600" algn="l"/>
                <a:tab pos="1828800" algn="l"/>
                <a:tab pos="2286000" algn="l"/>
              </a:tabLst>
            </a:pPr>
            <a:r>
              <a:rPr lang="en-US" sz="2000" dirty="0">
                <a:solidFill>
                  <a:srgbClr val="0070C0"/>
                </a:solidFill>
              </a:rPr>
              <a:t>	whom the Father will send in my name, </a:t>
            </a:r>
          </a:p>
          <a:p>
            <a:pPr>
              <a:tabLst>
                <a:tab pos="457200" algn="l"/>
                <a:tab pos="914400" algn="l"/>
                <a:tab pos="1371600" algn="l"/>
                <a:tab pos="1828800" algn="l"/>
                <a:tab pos="2286000" algn="l"/>
              </a:tabLst>
            </a:pPr>
            <a:r>
              <a:rPr lang="en-US" sz="2000" dirty="0">
                <a:solidFill>
                  <a:srgbClr val="0070C0"/>
                </a:solidFill>
              </a:rPr>
              <a:t>		will teach you all things </a:t>
            </a:r>
          </a:p>
          <a:p>
            <a:pPr>
              <a:tabLst>
                <a:tab pos="457200" algn="l"/>
                <a:tab pos="914400" algn="l"/>
                <a:tab pos="1371600" algn="l"/>
                <a:tab pos="1828800" algn="l"/>
                <a:tab pos="2286000" algn="l"/>
              </a:tabLst>
            </a:pPr>
            <a:r>
              <a:rPr lang="en-US" sz="2000" dirty="0">
                <a:solidFill>
                  <a:srgbClr val="0070C0"/>
                </a:solidFill>
              </a:rPr>
              <a:t>			and will remind you of everything </a:t>
            </a:r>
          </a:p>
          <a:p>
            <a:pPr>
              <a:tabLst>
                <a:tab pos="457200" algn="l"/>
                <a:tab pos="914400" algn="l"/>
                <a:tab pos="1371600" algn="l"/>
                <a:tab pos="1828800" algn="l"/>
                <a:tab pos="2286000" algn="l"/>
              </a:tabLst>
            </a:pPr>
            <a:r>
              <a:rPr lang="en-US" sz="2000" dirty="0">
                <a:solidFill>
                  <a:srgbClr val="0070C0"/>
                </a:solidFill>
              </a:rPr>
              <a:t>				I have said to you.</a:t>
            </a:r>
          </a:p>
          <a:p>
            <a:pPr>
              <a:tabLst>
                <a:tab pos="457200" algn="l"/>
                <a:tab pos="914400" algn="l"/>
                <a:tab pos="1371600" algn="l"/>
                <a:tab pos="1828800" algn="l"/>
                <a:tab pos="2286000" algn="l"/>
              </a:tabLst>
            </a:pPr>
            <a:r>
              <a:rPr lang="en-US" sz="2000" dirty="0">
                <a:solidFill>
                  <a:srgbClr val="0070C0"/>
                </a:solidFill>
              </a:rPr>
              <a:t>										John 14:16-17, 26</a:t>
            </a:r>
          </a:p>
        </p:txBody>
      </p:sp>
      <p:sp>
        <p:nvSpPr>
          <p:cNvPr id="7" name="Rectangle 6"/>
          <p:cNvSpPr/>
          <p:nvPr/>
        </p:nvSpPr>
        <p:spPr>
          <a:xfrm>
            <a:off x="166686" y="6343986"/>
            <a:ext cx="8824914"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The Holy Spirit came to support is during Christ’s physical absence.</a:t>
            </a:r>
          </a:p>
        </p:txBody>
      </p:sp>
    </p:spTree>
    <p:extLst>
      <p:ext uri="{BB962C8B-B14F-4D97-AF65-F5344CB8AC3E}">
        <p14:creationId xmlns:p14="http://schemas.microsoft.com/office/powerpoint/2010/main" val="17214492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541805"/>
            <a:ext cx="8547100" cy="1430584"/>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The highest reward for a man’s toil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is not what he gets for it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but what he becomes by it.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commonly attributed to John Ruskin</a:t>
            </a:r>
          </a:p>
        </p:txBody>
      </p:sp>
    </p:spTree>
    <p:extLst>
      <p:ext uri="{BB962C8B-B14F-4D97-AF65-F5344CB8AC3E}">
        <p14:creationId xmlns:p14="http://schemas.microsoft.com/office/powerpoint/2010/main" val="2944617281"/>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The Holy Spirit’s Purpose</a:t>
            </a:r>
            <a:endParaRPr lang="en-US" sz="2000" dirty="0">
              <a:solidFill>
                <a:srgbClr val="002060"/>
              </a:solidFill>
            </a:endParaRPr>
          </a:p>
        </p:txBody>
      </p:sp>
      <p:sp>
        <p:nvSpPr>
          <p:cNvPr id="5" name="Rectangle 4"/>
          <p:cNvSpPr/>
          <p:nvPr/>
        </p:nvSpPr>
        <p:spPr>
          <a:xfrm>
            <a:off x="166686" y="1173340"/>
            <a:ext cx="8824914" cy="510909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 the Spirit helps us in our weakness. </a:t>
            </a:r>
          </a:p>
          <a:p>
            <a:pPr>
              <a:tabLst>
                <a:tab pos="457200" algn="l"/>
                <a:tab pos="914400" algn="l"/>
                <a:tab pos="1371600" algn="l"/>
                <a:tab pos="1828800" algn="l"/>
                <a:tab pos="2286000" algn="l"/>
              </a:tabLst>
            </a:pPr>
            <a:endParaRPr lang="en-US" sz="20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We do not know what we ought to pray for, </a:t>
            </a:r>
          </a:p>
          <a:p>
            <a:pPr>
              <a:tabLst>
                <a:tab pos="457200" algn="l"/>
                <a:tab pos="914400" algn="l"/>
                <a:tab pos="1371600" algn="l"/>
                <a:tab pos="1828800" algn="l"/>
                <a:tab pos="2286000" algn="l"/>
              </a:tabLst>
            </a:pPr>
            <a:r>
              <a:rPr lang="en-US" sz="2000" dirty="0">
                <a:solidFill>
                  <a:srgbClr val="0070C0"/>
                </a:solidFill>
              </a:rPr>
              <a:t>	but </a:t>
            </a:r>
            <a:r>
              <a:rPr lang="en-US" sz="2000" dirty="0">
                <a:solidFill>
                  <a:srgbClr val="FF0000"/>
                </a:solidFill>
              </a:rPr>
              <a:t>the Spirit himself intercedes for us </a:t>
            </a:r>
          </a:p>
          <a:p>
            <a:pPr>
              <a:tabLst>
                <a:tab pos="457200" algn="l"/>
                <a:tab pos="914400" algn="l"/>
                <a:tab pos="1371600" algn="l"/>
                <a:tab pos="1828800" algn="l"/>
                <a:tab pos="2286000" algn="l"/>
              </a:tabLst>
            </a:pPr>
            <a:r>
              <a:rPr lang="en-US" sz="2000" dirty="0">
                <a:solidFill>
                  <a:srgbClr val="FF0000"/>
                </a:solidFill>
              </a:rPr>
              <a:t>		through wordless groans</a:t>
            </a:r>
            <a:r>
              <a:rPr lang="en-US" sz="2000" dirty="0">
                <a:solidFill>
                  <a:srgbClr val="0070C0"/>
                </a:solidFill>
              </a:rPr>
              <a:t>. </a:t>
            </a:r>
          </a:p>
          <a:p>
            <a:pPr>
              <a:tabLst>
                <a:tab pos="457200" algn="l"/>
                <a:tab pos="914400" algn="l"/>
                <a:tab pos="1371600" algn="l"/>
                <a:tab pos="1828800" algn="l"/>
                <a:tab pos="2286000" algn="l"/>
              </a:tabLst>
            </a:pPr>
            <a:endParaRPr lang="en-US" sz="20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And he who searches our hearts </a:t>
            </a:r>
          </a:p>
          <a:p>
            <a:pPr>
              <a:tabLst>
                <a:tab pos="457200" algn="l"/>
                <a:tab pos="914400" algn="l"/>
                <a:tab pos="1371600" algn="l"/>
                <a:tab pos="1828800" algn="l"/>
                <a:tab pos="2286000" algn="l"/>
              </a:tabLst>
            </a:pPr>
            <a:r>
              <a:rPr lang="en-US" sz="2000" dirty="0">
                <a:solidFill>
                  <a:srgbClr val="0070C0"/>
                </a:solidFill>
              </a:rPr>
              <a:t>	knows the mind of the Spirit, </a:t>
            </a:r>
          </a:p>
          <a:p>
            <a:pPr>
              <a:tabLst>
                <a:tab pos="457200" algn="l"/>
                <a:tab pos="914400" algn="l"/>
                <a:tab pos="1371600" algn="l"/>
                <a:tab pos="1828800" algn="l"/>
                <a:tab pos="2286000" algn="l"/>
              </a:tabLst>
            </a:pPr>
            <a:r>
              <a:rPr lang="en-US" sz="2000" dirty="0">
                <a:solidFill>
                  <a:srgbClr val="0070C0"/>
                </a:solidFill>
              </a:rPr>
              <a:t>		because the Spirit intercedes for God’s people </a:t>
            </a:r>
          </a:p>
          <a:p>
            <a:pPr>
              <a:tabLst>
                <a:tab pos="457200" algn="l"/>
                <a:tab pos="914400" algn="l"/>
                <a:tab pos="1371600" algn="l"/>
                <a:tab pos="1828800" algn="l"/>
                <a:tab pos="2286000" algn="l"/>
              </a:tabLst>
            </a:pPr>
            <a:r>
              <a:rPr lang="en-US" sz="2000" dirty="0">
                <a:solidFill>
                  <a:srgbClr val="0070C0"/>
                </a:solidFill>
              </a:rPr>
              <a:t>			in accordance with the will of God.</a:t>
            </a:r>
          </a:p>
          <a:p>
            <a:pPr>
              <a:tabLst>
                <a:tab pos="457200" algn="l"/>
                <a:tab pos="914400" algn="l"/>
                <a:tab pos="1371600" algn="l"/>
                <a:tab pos="1828800" algn="l"/>
                <a:tab pos="2286000" algn="l"/>
              </a:tabLst>
            </a:pPr>
            <a:endParaRPr lang="en-US" sz="20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And we know that in all things </a:t>
            </a:r>
          </a:p>
          <a:p>
            <a:pPr>
              <a:tabLst>
                <a:tab pos="457200" algn="l"/>
                <a:tab pos="914400" algn="l"/>
                <a:tab pos="1371600" algn="l"/>
                <a:tab pos="1828800" algn="l"/>
                <a:tab pos="2286000" algn="l"/>
              </a:tabLst>
            </a:pPr>
            <a:r>
              <a:rPr lang="en-US" sz="2000" dirty="0">
                <a:solidFill>
                  <a:srgbClr val="0070C0"/>
                </a:solidFill>
              </a:rPr>
              <a:t>	God works for the good </a:t>
            </a:r>
          </a:p>
          <a:p>
            <a:pPr>
              <a:tabLst>
                <a:tab pos="457200" algn="l"/>
                <a:tab pos="914400" algn="l"/>
                <a:tab pos="1371600" algn="l"/>
                <a:tab pos="1828800" algn="l"/>
                <a:tab pos="2286000" algn="l"/>
              </a:tabLst>
            </a:pPr>
            <a:r>
              <a:rPr lang="en-US" sz="2000" dirty="0">
                <a:solidFill>
                  <a:srgbClr val="0070C0"/>
                </a:solidFill>
              </a:rPr>
              <a:t>		of those who love him, </a:t>
            </a:r>
          </a:p>
          <a:p>
            <a:pPr>
              <a:tabLst>
                <a:tab pos="457200" algn="l"/>
                <a:tab pos="914400" algn="l"/>
                <a:tab pos="1371600" algn="l"/>
                <a:tab pos="1828800" algn="l"/>
                <a:tab pos="2286000" algn="l"/>
              </a:tabLst>
            </a:pPr>
            <a:r>
              <a:rPr lang="en-US" sz="2000" dirty="0">
                <a:solidFill>
                  <a:srgbClr val="0070C0"/>
                </a:solidFill>
              </a:rPr>
              <a:t>			who have been called according to his purpose.</a:t>
            </a:r>
          </a:p>
          <a:p>
            <a:pPr>
              <a:tabLst>
                <a:tab pos="457200" algn="l"/>
                <a:tab pos="914400" algn="l"/>
                <a:tab pos="1371600" algn="l"/>
                <a:tab pos="1828800" algn="l"/>
                <a:tab pos="2286000" algn="l"/>
              </a:tabLst>
            </a:pPr>
            <a:r>
              <a:rPr lang="en-US" sz="2000" dirty="0">
                <a:solidFill>
                  <a:srgbClr val="0070C0"/>
                </a:solidFill>
              </a:rPr>
              <a:t>										   Romans 8:26-28</a:t>
            </a:r>
          </a:p>
        </p:txBody>
      </p:sp>
      <p:sp>
        <p:nvSpPr>
          <p:cNvPr id="7" name="Rectangle 6"/>
          <p:cNvSpPr/>
          <p:nvPr/>
        </p:nvSpPr>
        <p:spPr>
          <a:xfrm>
            <a:off x="166686" y="6343986"/>
            <a:ext cx="8824914"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The Holy Spirit intercedes with communication we cannot utter.</a:t>
            </a:r>
          </a:p>
        </p:txBody>
      </p:sp>
    </p:spTree>
    <p:extLst>
      <p:ext uri="{BB962C8B-B14F-4D97-AF65-F5344CB8AC3E}">
        <p14:creationId xmlns:p14="http://schemas.microsoft.com/office/powerpoint/2010/main" val="468039907"/>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The Holy Spirit’s Purpose</a:t>
            </a:r>
            <a:endParaRPr lang="en-US" sz="2000" dirty="0">
              <a:solidFill>
                <a:srgbClr val="002060"/>
              </a:solidFill>
            </a:endParaRPr>
          </a:p>
        </p:txBody>
      </p:sp>
      <p:sp>
        <p:nvSpPr>
          <p:cNvPr id="7" name="Rectangle 6"/>
          <p:cNvSpPr/>
          <p:nvPr/>
        </p:nvSpPr>
        <p:spPr>
          <a:xfrm>
            <a:off x="166683" y="1210795"/>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396875" algn="l"/>
                <a:tab pos="912813" algn="l"/>
                <a:tab pos="1428750" algn="l"/>
              </a:tabLst>
            </a:pPr>
            <a:r>
              <a:rPr lang="en-US" sz="2000" dirty="0">
                <a:solidFill>
                  <a:srgbClr val="005493"/>
                </a:solidFill>
              </a:rPr>
              <a:t>Now the one who has fashioned us </a:t>
            </a:r>
          </a:p>
          <a:p>
            <a:pPr>
              <a:tabLst>
                <a:tab pos="396875" algn="l"/>
                <a:tab pos="912813" algn="l"/>
                <a:tab pos="1428750" algn="l"/>
              </a:tabLst>
            </a:pPr>
            <a:r>
              <a:rPr lang="en-US" sz="2000" dirty="0">
                <a:solidFill>
                  <a:srgbClr val="005493"/>
                </a:solidFill>
              </a:rPr>
              <a:t>	for this very </a:t>
            </a:r>
            <a:r>
              <a:rPr lang="en-US" sz="2000" dirty="0">
                <a:solidFill>
                  <a:srgbClr val="FF0000"/>
                </a:solidFill>
              </a:rPr>
              <a:t>purpose</a:t>
            </a:r>
            <a:r>
              <a:rPr lang="en-US" sz="2000" dirty="0">
                <a:solidFill>
                  <a:srgbClr val="005493"/>
                </a:solidFill>
              </a:rPr>
              <a:t> is God, </a:t>
            </a:r>
          </a:p>
          <a:p>
            <a:pPr>
              <a:tabLst>
                <a:tab pos="396875" algn="l"/>
                <a:tab pos="912813" algn="l"/>
                <a:tab pos="1428750" algn="l"/>
              </a:tabLst>
            </a:pPr>
            <a:r>
              <a:rPr lang="en-US" sz="2000" dirty="0">
                <a:solidFill>
                  <a:srgbClr val="005493"/>
                </a:solidFill>
              </a:rPr>
              <a:t>		who has given us the </a:t>
            </a:r>
            <a:r>
              <a:rPr lang="en-US" sz="2000" u="sng" dirty="0">
                <a:solidFill>
                  <a:srgbClr val="FF0000"/>
                </a:solidFill>
              </a:rPr>
              <a:t>Spirit as a deposit</a:t>
            </a:r>
            <a:r>
              <a:rPr lang="en-US" sz="2000" dirty="0">
                <a:solidFill>
                  <a:srgbClr val="005493"/>
                </a:solidFill>
              </a:rPr>
              <a:t>, </a:t>
            </a:r>
          </a:p>
          <a:p>
            <a:pPr>
              <a:tabLst>
                <a:tab pos="396875" algn="l"/>
                <a:tab pos="912813" algn="l"/>
                <a:tab pos="1428750" algn="l"/>
              </a:tabLst>
            </a:pPr>
            <a:r>
              <a:rPr lang="en-US" sz="2000" dirty="0">
                <a:solidFill>
                  <a:srgbClr val="005493"/>
                </a:solidFill>
              </a:rPr>
              <a:t>			guaranteeing what is to come.</a:t>
            </a:r>
          </a:p>
          <a:p>
            <a:pPr>
              <a:tabLst>
                <a:tab pos="396875" algn="l"/>
                <a:tab pos="912813" algn="l"/>
                <a:tab pos="1428750" algn="l"/>
              </a:tabLst>
            </a:pPr>
            <a:r>
              <a:rPr lang="en-US" sz="2000" dirty="0">
                <a:solidFill>
                  <a:srgbClr val="005493"/>
                </a:solidFill>
              </a:rPr>
              <a:t>								              2 Corinthians 5:5</a:t>
            </a:r>
          </a:p>
        </p:txBody>
      </p:sp>
      <p:sp>
        <p:nvSpPr>
          <p:cNvPr id="8" name="Rectangle 7">
            <a:extLst>
              <a:ext uri="{FF2B5EF4-FFF2-40B4-BE49-F238E27FC236}">
                <a16:creationId xmlns:a16="http://schemas.microsoft.com/office/drawing/2014/main" id="{C82A633B-102D-2141-A703-AC2C81AEF6CB}"/>
              </a:ext>
            </a:extLst>
          </p:cNvPr>
          <p:cNvSpPr/>
          <p:nvPr/>
        </p:nvSpPr>
        <p:spPr>
          <a:xfrm>
            <a:off x="166686" y="6343986"/>
            <a:ext cx="8824914"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The Holy Spirit in us guarantees God’s Promise for our salvation.</a:t>
            </a:r>
          </a:p>
        </p:txBody>
      </p:sp>
    </p:spTree>
    <p:extLst>
      <p:ext uri="{BB962C8B-B14F-4D97-AF65-F5344CB8AC3E}">
        <p14:creationId xmlns:p14="http://schemas.microsoft.com/office/powerpoint/2010/main" val="363027929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The Holy Spirit’s Purpose</a:t>
            </a:r>
            <a:endParaRPr lang="en-US" sz="2000" dirty="0">
              <a:solidFill>
                <a:srgbClr val="002060"/>
              </a:solidFill>
            </a:endParaRPr>
          </a:p>
        </p:txBody>
      </p:sp>
      <p:sp>
        <p:nvSpPr>
          <p:cNvPr id="7" name="Rectangle 6"/>
          <p:cNvSpPr/>
          <p:nvPr/>
        </p:nvSpPr>
        <p:spPr>
          <a:xfrm>
            <a:off x="173551" y="1185279"/>
            <a:ext cx="8818049"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The Holy Spirit came to support us during Christ’s physical absence.</a:t>
            </a:r>
          </a:p>
        </p:txBody>
      </p:sp>
      <p:sp>
        <p:nvSpPr>
          <p:cNvPr id="8" name="Rectangle 7">
            <a:extLst>
              <a:ext uri="{FF2B5EF4-FFF2-40B4-BE49-F238E27FC236}">
                <a16:creationId xmlns:a16="http://schemas.microsoft.com/office/drawing/2014/main" id="{10D112F1-4E2C-A742-996B-0A8A1668D864}"/>
              </a:ext>
            </a:extLst>
          </p:cNvPr>
          <p:cNvSpPr/>
          <p:nvPr/>
        </p:nvSpPr>
        <p:spPr>
          <a:xfrm>
            <a:off x="173551" y="1674748"/>
            <a:ext cx="8818049"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The Holy Spirit is our advocate who will guide us and remind us.</a:t>
            </a:r>
          </a:p>
        </p:txBody>
      </p:sp>
      <p:sp>
        <p:nvSpPr>
          <p:cNvPr id="9" name="Rectangle 8">
            <a:extLst>
              <a:ext uri="{FF2B5EF4-FFF2-40B4-BE49-F238E27FC236}">
                <a16:creationId xmlns:a16="http://schemas.microsoft.com/office/drawing/2014/main" id="{19D33D36-EA86-A641-B2E8-F0E63884B658}"/>
              </a:ext>
            </a:extLst>
          </p:cNvPr>
          <p:cNvSpPr/>
          <p:nvPr/>
        </p:nvSpPr>
        <p:spPr>
          <a:xfrm>
            <a:off x="166686" y="2176898"/>
            <a:ext cx="8824914"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The Holy Spirit intercedes with communication we cannot utter.</a:t>
            </a:r>
          </a:p>
        </p:txBody>
      </p:sp>
      <p:sp>
        <p:nvSpPr>
          <p:cNvPr id="10" name="Rectangle 9">
            <a:extLst>
              <a:ext uri="{FF2B5EF4-FFF2-40B4-BE49-F238E27FC236}">
                <a16:creationId xmlns:a16="http://schemas.microsoft.com/office/drawing/2014/main" id="{A1A25F14-43CF-934F-BEAB-1FAEC799B84A}"/>
              </a:ext>
            </a:extLst>
          </p:cNvPr>
          <p:cNvSpPr/>
          <p:nvPr/>
        </p:nvSpPr>
        <p:spPr>
          <a:xfrm>
            <a:off x="166686" y="2680582"/>
            <a:ext cx="8824914"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The Holy Spirit in us guarantees God’s Promise for our salvation.</a:t>
            </a:r>
          </a:p>
        </p:txBody>
      </p:sp>
      <p:sp>
        <p:nvSpPr>
          <p:cNvPr id="11" name="Rectangle 10">
            <a:extLst>
              <a:ext uri="{FF2B5EF4-FFF2-40B4-BE49-F238E27FC236}">
                <a16:creationId xmlns:a16="http://schemas.microsoft.com/office/drawing/2014/main" id="{F38DFD93-D130-D246-9AF0-D433A770BFC2}"/>
              </a:ext>
            </a:extLst>
          </p:cNvPr>
          <p:cNvSpPr/>
          <p:nvPr/>
        </p:nvSpPr>
        <p:spPr>
          <a:xfrm>
            <a:off x="161612" y="3711136"/>
            <a:ext cx="8824914"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Because you are his sons, </a:t>
            </a:r>
          </a:p>
          <a:p>
            <a:pPr>
              <a:tabLst>
                <a:tab pos="457200" algn="l"/>
                <a:tab pos="914400" algn="l"/>
                <a:tab pos="1371600" algn="l"/>
                <a:tab pos="1828800" algn="l"/>
                <a:tab pos="2286000" algn="l"/>
              </a:tabLst>
            </a:pPr>
            <a:r>
              <a:rPr lang="en-US" sz="2000" dirty="0">
                <a:solidFill>
                  <a:srgbClr val="3327C6"/>
                </a:solidFill>
              </a:rPr>
              <a:t>	God sent the Spirit of his Son into our hearts, </a:t>
            </a:r>
          </a:p>
          <a:p>
            <a:pPr>
              <a:tabLst>
                <a:tab pos="457200" algn="l"/>
                <a:tab pos="914400" algn="l"/>
                <a:tab pos="1371600" algn="l"/>
                <a:tab pos="1828800" algn="l"/>
                <a:tab pos="2286000" algn="l"/>
              </a:tabLst>
            </a:pPr>
            <a:r>
              <a:rPr lang="en-US" sz="2000" dirty="0">
                <a:solidFill>
                  <a:srgbClr val="3327C6"/>
                </a:solidFill>
              </a:rPr>
              <a:t>		the Spirit who calls out, </a:t>
            </a:r>
            <a:r>
              <a:rPr lang="en-US" sz="2000" i="1" dirty="0">
                <a:solidFill>
                  <a:srgbClr val="3327C6"/>
                </a:solidFill>
              </a:rPr>
              <a:t>“Abba</a:t>
            </a:r>
            <a:r>
              <a:rPr lang="en-US" sz="2000" dirty="0">
                <a:solidFill>
                  <a:srgbClr val="3327C6"/>
                </a:solidFill>
              </a:rPr>
              <a:t>, Father.”	       Galatians 4:6</a:t>
            </a:r>
          </a:p>
        </p:txBody>
      </p:sp>
      <p:sp>
        <p:nvSpPr>
          <p:cNvPr id="12" name="Rectangle 11">
            <a:extLst>
              <a:ext uri="{FF2B5EF4-FFF2-40B4-BE49-F238E27FC236}">
                <a16:creationId xmlns:a16="http://schemas.microsoft.com/office/drawing/2014/main" id="{0E2A3AF6-509C-0F48-9FF1-4E079B2B7004}"/>
              </a:ext>
            </a:extLst>
          </p:cNvPr>
          <p:cNvSpPr/>
          <p:nvPr/>
        </p:nvSpPr>
        <p:spPr>
          <a:xfrm>
            <a:off x="158179" y="4832384"/>
            <a:ext cx="8824914"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And hope does not put us to shame, </a:t>
            </a:r>
          </a:p>
          <a:p>
            <a:pPr>
              <a:tabLst>
                <a:tab pos="457200" algn="l"/>
                <a:tab pos="914400" algn="l"/>
                <a:tab pos="1371600" algn="l"/>
                <a:tab pos="1828800" algn="l"/>
                <a:tab pos="2286000" algn="l"/>
              </a:tabLst>
            </a:pPr>
            <a:r>
              <a:rPr lang="en-US" sz="2000" dirty="0">
                <a:solidFill>
                  <a:srgbClr val="3327C6"/>
                </a:solidFill>
              </a:rPr>
              <a:t>	because God’s love has been poured out into our hearts </a:t>
            </a:r>
          </a:p>
          <a:p>
            <a:pPr>
              <a:tabLst>
                <a:tab pos="457200" algn="l"/>
                <a:tab pos="914400" algn="l"/>
                <a:tab pos="1371600" algn="l"/>
                <a:tab pos="1828800" algn="l"/>
                <a:tab pos="2286000" algn="l"/>
              </a:tabLst>
            </a:pPr>
            <a:r>
              <a:rPr lang="en-US" sz="2000" dirty="0">
                <a:solidFill>
                  <a:srgbClr val="3327C6"/>
                </a:solidFill>
              </a:rPr>
              <a:t>		through the Holy Spirit, </a:t>
            </a:r>
          </a:p>
          <a:p>
            <a:pPr>
              <a:tabLst>
                <a:tab pos="457200" algn="l"/>
                <a:tab pos="914400" algn="l"/>
                <a:tab pos="1371600" algn="l"/>
                <a:tab pos="1828800" algn="l"/>
                <a:tab pos="2286000" algn="l"/>
              </a:tabLst>
            </a:pPr>
            <a:r>
              <a:rPr lang="en-US" sz="2000" dirty="0">
                <a:solidFill>
                  <a:srgbClr val="3327C6"/>
                </a:solidFill>
              </a:rPr>
              <a:t>			who has been given to us.			         Romans 5:5 </a:t>
            </a:r>
          </a:p>
        </p:txBody>
      </p:sp>
      <p:sp>
        <p:nvSpPr>
          <p:cNvPr id="13" name="Rectangle 12">
            <a:extLst>
              <a:ext uri="{FF2B5EF4-FFF2-40B4-BE49-F238E27FC236}">
                <a16:creationId xmlns:a16="http://schemas.microsoft.com/office/drawing/2014/main" id="{0724CDAA-950C-DD46-8F54-D13EB60C7B43}"/>
              </a:ext>
            </a:extLst>
          </p:cNvPr>
          <p:cNvSpPr/>
          <p:nvPr/>
        </p:nvSpPr>
        <p:spPr>
          <a:xfrm>
            <a:off x="161615" y="6297958"/>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r>
              <a:rPr lang="en-US" sz="2000" dirty="0"/>
              <a:t>We must remodel to create more heart-room for the Spirit of God!</a:t>
            </a:r>
          </a:p>
        </p:txBody>
      </p:sp>
      <p:sp>
        <p:nvSpPr>
          <p:cNvPr id="14" name="Rectangle 13">
            <a:extLst>
              <a:ext uri="{FF2B5EF4-FFF2-40B4-BE49-F238E27FC236}">
                <a16:creationId xmlns:a16="http://schemas.microsoft.com/office/drawing/2014/main" id="{A7F2D9C0-7788-2045-896A-D7E13C7E064E}"/>
              </a:ext>
            </a:extLst>
          </p:cNvPr>
          <p:cNvSpPr/>
          <p:nvPr/>
        </p:nvSpPr>
        <p:spPr>
          <a:xfrm>
            <a:off x="188118" y="3155837"/>
            <a:ext cx="8824914"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Scriptures mention more than 70 different functions of the Holy Spirit. </a:t>
            </a:r>
          </a:p>
        </p:txBody>
      </p:sp>
    </p:spTree>
    <p:extLst>
      <p:ext uri="{BB962C8B-B14F-4D97-AF65-F5344CB8AC3E}">
        <p14:creationId xmlns:p14="http://schemas.microsoft.com/office/powerpoint/2010/main" val="1558589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0099"/>
                </a:solidFill>
                <a:ea typeface="ヒラギノ明朝 ProN W3" charset="0"/>
                <a:cs typeface="ヒラギノ明朝 ProN W3" charset="0"/>
                <a:sym typeface="Arial" charset="0"/>
              </a:rPr>
              <a:t>Living With Purpose Outline</a:t>
            </a:r>
            <a:endParaRPr lang="en-US" sz="2800" b="1" dirty="0">
              <a:solidFill>
                <a:srgbClr val="000099"/>
              </a:solidFill>
              <a:ea typeface="ヒラギノ角ゴ ProN W6" charset="0"/>
              <a:cs typeface="ヒラギノ角ゴ ProN W6" charset="0"/>
              <a:sym typeface="Arial" charset="0"/>
            </a:endParaRPr>
          </a:p>
        </p:txBody>
      </p:sp>
      <p:sp>
        <p:nvSpPr>
          <p:cNvPr id="6" name="Rectangle 5"/>
          <p:cNvSpPr/>
          <p:nvPr/>
        </p:nvSpPr>
        <p:spPr>
          <a:xfrm>
            <a:off x="592713" y="652463"/>
            <a:ext cx="8015723" cy="4579267"/>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marL="342900" indent="-342900">
              <a:lnSpc>
                <a:spcPct val="120000"/>
              </a:lnSpc>
              <a:buFont typeface="Wingdings" charset="2"/>
              <a:buChar char="§"/>
              <a:tabLst>
                <a:tab pos="914400" algn="l"/>
              </a:tabLst>
            </a:pPr>
            <a:r>
              <a:rPr lang="en-US" sz="2200" dirty="0">
                <a:solidFill>
                  <a:srgbClr val="000099"/>
                </a:solidFill>
                <a:sym typeface="Arial" charset="0"/>
              </a:rPr>
              <a:t>Introduction</a:t>
            </a:r>
          </a:p>
          <a:p>
            <a:pPr marL="342900" indent="-342900">
              <a:lnSpc>
                <a:spcPct val="120000"/>
              </a:lnSpc>
              <a:buFont typeface="Wingdings" charset="2"/>
              <a:buChar char="§"/>
              <a:tabLst>
                <a:tab pos="914400" algn="l"/>
              </a:tabLst>
            </a:pPr>
            <a:r>
              <a:rPr lang="en-US" sz="2200" dirty="0">
                <a:solidFill>
                  <a:srgbClr val="000099"/>
                </a:solidFill>
                <a:sym typeface="Arial" charset="0"/>
              </a:rPr>
              <a:t>Theme Example</a:t>
            </a:r>
          </a:p>
          <a:p>
            <a:pPr marL="342900" indent="-342900">
              <a:lnSpc>
                <a:spcPct val="120000"/>
              </a:lnSpc>
              <a:buFont typeface="Wingdings" charset="2"/>
              <a:buChar char="§"/>
              <a:tabLst>
                <a:tab pos="914400" algn="l"/>
              </a:tabLst>
            </a:pPr>
            <a:r>
              <a:rPr lang="en-US" sz="2200" dirty="0">
                <a:solidFill>
                  <a:srgbClr val="000099"/>
                </a:solidFill>
                <a:sym typeface="Arial" charset="0"/>
              </a:rPr>
              <a:t>Definitions</a:t>
            </a:r>
          </a:p>
          <a:p>
            <a:pPr marL="342900" indent="-342900">
              <a:lnSpc>
                <a:spcPct val="120000"/>
              </a:lnSpc>
              <a:buFont typeface="Wingdings" charset="2"/>
              <a:buChar char="§"/>
              <a:tabLst>
                <a:tab pos="914400" algn="l"/>
              </a:tabLst>
            </a:pPr>
            <a:r>
              <a:rPr lang="en-US" sz="2200" dirty="0">
                <a:solidFill>
                  <a:srgbClr val="000099"/>
                </a:solidFill>
                <a:sym typeface="Arial" charset="0"/>
              </a:rPr>
              <a:t>The Purpose of:</a:t>
            </a:r>
          </a:p>
          <a:p>
            <a:pPr marL="800100" lvl="1" indent="-342900">
              <a:lnSpc>
                <a:spcPct val="120000"/>
              </a:lnSpc>
              <a:buFont typeface="Wingdings" charset="2"/>
              <a:buChar char="§"/>
              <a:tabLst>
                <a:tab pos="914400" algn="l"/>
              </a:tabLst>
            </a:pPr>
            <a:r>
              <a:rPr lang="en-US" sz="1800" dirty="0">
                <a:solidFill>
                  <a:srgbClr val="005493"/>
                </a:solidFill>
                <a:sym typeface="Arial" charset="0"/>
              </a:rPr>
              <a:t>God</a:t>
            </a:r>
          </a:p>
          <a:p>
            <a:pPr marL="800100" lvl="1" indent="-342900">
              <a:lnSpc>
                <a:spcPct val="120000"/>
              </a:lnSpc>
              <a:buFont typeface="Wingdings" charset="2"/>
              <a:buChar char="§"/>
              <a:tabLst>
                <a:tab pos="914400" algn="l"/>
              </a:tabLst>
            </a:pPr>
            <a:r>
              <a:rPr lang="en-US" sz="1800" dirty="0">
                <a:solidFill>
                  <a:srgbClr val="005493"/>
                </a:solidFill>
                <a:sym typeface="Arial" charset="0"/>
              </a:rPr>
              <a:t>Satan</a:t>
            </a:r>
          </a:p>
          <a:p>
            <a:pPr marL="800100" lvl="1" indent="-342900">
              <a:lnSpc>
                <a:spcPct val="120000"/>
              </a:lnSpc>
              <a:buFont typeface="Wingdings" charset="2"/>
              <a:buChar char="§"/>
              <a:tabLst>
                <a:tab pos="914400" algn="l"/>
              </a:tabLst>
            </a:pPr>
            <a:r>
              <a:rPr lang="en-US" sz="1800" dirty="0">
                <a:solidFill>
                  <a:srgbClr val="005493"/>
                </a:solidFill>
                <a:sym typeface="Arial" charset="0"/>
              </a:rPr>
              <a:t>Christ</a:t>
            </a:r>
          </a:p>
          <a:p>
            <a:pPr marL="800100" lvl="1" indent="-342900">
              <a:lnSpc>
                <a:spcPct val="120000"/>
              </a:lnSpc>
              <a:buFont typeface="Wingdings" charset="2"/>
              <a:buChar char="§"/>
              <a:tabLst>
                <a:tab pos="914400" algn="l"/>
              </a:tabLst>
            </a:pPr>
            <a:r>
              <a:rPr lang="en-US" sz="1800" dirty="0">
                <a:solidFill>
                  <a:srgbClr val="005493"/>
                </a:solidFill>
                <a:sym typeface="Arial" charset="0"/>
              </a:rPr>
              <a:t>The Holy Spirit </a:t>
            </a:r>
          </a:p>
          <a:p>
            <a:pPr marL="800100" lvl="1" indent="-342900">
              <a:lnSpc>
                <a:spcPct val="120000"/>
              </a:lnSpc>
              <a:buFont typeface="Wingdings" charset="2"/>
              <a:buChar char="§"/>
              <a:tabLst>
                <a:tab pos="914400" algn="l"/>
              </a:tabLst>
            </a:pPr>
            <a:r>
              <a:rPr lang="en-US" sz="1800" dirty="0">
                <a:solidFill>
                  <a:srgbClr val="005493"/>
                </a:solidFill>
                <a:sym typeface="Arial" charset="0"/>
              </a:rPr>
              <a:t>Nations or Peoples</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Man</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Living with Purpose</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Conclusion</a:t>
            </a:r>
          </a:p>
        </p:txBody>
      </p:sp>
    </p:spTree>
    <p:extLst>
      <p:ext uri="{BB962C8B-B14F-4D97-AF65-F5344CB8AC3E}">
        <p14:creationId xmlns:p14="http://schemas.microsoft.com/office/powerpoint/2010/main" val="2928029253"/>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Nation’s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God Works His Purpose Among the Nations</a:t>
            </a:r>
          </a:p>
        </p:txBody>
      </p:sp>
      <p:sp>
        <p:nvSpPr>
          <p:cNvPr id="7" name="Rectangle 6"/>
          <p:cNvSpPr/>
          <p:nvPr/>
        </p:nvSpPr>
        <p:spPr>
          <a:xfrm>
            <a:off x="166683" y="1680695"/>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solidFill>
                  <a:srgbClr val="005493"/>
                </a:solidFill>
              </a:rPr>
              <a:t>The Lord foils the plans of the nations; </a:t>
            </a:r>
          </a:p>
          <a:p>
            <a:pPr>
              <a:tabLst>
                <a:tab pos="457200" algn="l"/>
                <a:tab pos="914400" algn="l"/>
                <a:tab pos="1371600" algn="l"/>
                <a:tab pos="1828800" algn="l"/>
                <a:tab pos="2286000" algn="l"/>
              </a:tabLst>
            </a:pPr>
            <a:r>
              <a:rPr lang="en-US" sz="2000" dirty="0">
                <a:solidFill>
                  <a:srgbClr val="005493"/>
                </a:solidFill>
              </a:rPr>
              <a:t>	he thwarts the </a:t>
            </a:r>
            <a:r>
              <a:rPr lang="en-US" sz="2000" dirty="0">
                <a:solidFill>
                  <a:srgbClr val="FF0000"/>
                </a:solidFill>
              </a:rPr>
              <a:t>purposes</a:t>
            </a:r>
            <a:r>
              <a:rPr lang="en-US" sz="2000" dirty="0"/>
              <a:t> </a:t>
            </a:r>
            <a:r>
              <a:rPr lang="en-US" sz="2000" dirty="0">
                <a:solidFill>
                  <a:srgbClr val="005493"/>
                </a:solidFill>
              </a:rPr>
              <a:t>of the peoples. 		           Psalm 33:10</a:t>
            </a:r>
          </a:p>
        </p:txBody>
      </p:sp>
      <p:sp>
        <p:nvSpPr>
          <p:cNvPr id="8" name="Rectangle 7"/>
          <p:cNvSpPr/>
          <p:nvPr/>
        </p:nvSpPr>
        <p:spPr>
          <a:xfrm>
            <a:off x="166678" y="2723319"/>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God’s </a:t>
            </a:r>
            <a:r>
              <a:rPr lang="en-US" sz="2000" dirty="0">
                <a:solidFill>
                  <a:srgbClr val="FF0000"/>
                </a:solidFill>
              </a:rPr>
              <a:t>purpose</a:t>
            </a:r>
            <a:r>
              <a:rPr lang="en-US" sz="2000" dirty="0"/>
              <a:t> worked through His chosen people.</a:t>
            </a:r>
          </a:p>
          <a:p>
            <a:pPr algn="ctr">
              <a:tabLst>
                <a:tab pos="446088" algn="l"/>
                <a:tab pos="906463" algn="l"/>
                <a:tab pos="1366838" algn="l"/>
                <a:tab pos="1827213" algn="l"/>
                <a:tab pos="2273300" algn="l"/>
              </a:tabLst>
            </a:pPr>
            <a:r>
              <a:rPr lang="en-US" sz="2000" dirty="0">
                <a:solidFill>
                  <a:srgbClr val="002060"/>
                </a:solidFill>
                <a:cs typeface="Arial" charset="0"/>
              </a:rPr>
              <a:t>But all nations will be blessed through them.</a:t>
            </a:r>
          </a:p>
        </p:txBody>
      </p:sp>
      <p:sp>
        <p:nvSpPr>
          <p:cNvPr id="9" name="Rectangle 8"/>
          <p:cNvSpPr/>
          <p:nvPr/>
        </p:nvSpPr>
        <p:spPr>
          <a:xfrm>
            <a:off x="166678" y="3569705"/>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rgbClr val="005493"/>
                </a:solidFill>
              </a:rPr>
              <a:t>I will bless those who bless you,</a:t>
            </a:r>
            <a:br>
              <a:rPr lang="en-US" sz="2000" dirty="0">
                <a:solidFill>
                  <a:srgbClr val="005493"/>
                </a:solidFill>
              </a:rPr>
            </a:br>
            <a:r>
              <a:rPr lang="en-US" sz="2000" dirty="0">
                <a:solidFill>
                  <a:srgbClr val="005493"/>
                </a:solidFill>
              </a:rPr>
              <a:t>	and whoever curses you I will curse;</a:t>
            </a:r>
            <a:br>
              <a:rPr lang="en-US" sz="2000" dirty="0">
                <a:solidFill>
                  <a:srgbClr val="005493"/>
                </a:solidFill>
              </a:rPr>
            </a:br>
            <a:r>
              <a:rPr lang="en-US" sz="2000" dirty="0">
                <a:solidFill>
                  <a:srgbClr val="005493"/>
                </a:solidFill>
              </a:rPr>
              <a:t>and all peoples on earth</a:t>
            </a:r>
            <a:br>
              <a:rPr lang="en-US" sz="2000" dirty="0">
                <a:solidFill>
                  <a:srgbClr val="005493"/>
                </a:solidFill>
              </a:rPr>
            </a:br>
            <a:r>
              <a:rPr lang="en-US" sz="2000" dirty="0">
                <a:solidFill>
                  <a:srgbClr val="005493"/>
                </a:solidFill>
              </a:rPr>
              <a:t>	will be blessed through you.”</a:t>
            </a:r>
          </a:p>
          <a:p>
            <a:r>
              <a:rPr lang="en-US" sz="2000" dirty="0">
                <a:solidFill>
                  <a:srgbClr val="005493"/>
                </a:solidFill>
              </a:rPr>
              <a:t>							         Genesis 12:3 </a:t>
            </a:r>
          </a:p>
        </p:txBody>
      </p:sp>
      <p:sp>
        <p:nvSpPr>
          <p:cNvPr id="10" name="Rectangle 9"/>
          <p:cNvSpPr/>
          <p:nvPr/>
        </p:nvSpPr>
        <p:spPr>
          <a:xfrm>
            <a:off x="166677" y="5352121"/>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rgbClr val="005493"/>
                </a:solidFill>
              </a:rPr>
              <a:t>I will make your descendants as numerous as the stars in the sky </a:t>
            </a:r>
          </a:p>
          <a:p>
            <a:pPr>
              <a:tabLst>
                <a:tab pos="457200" algn="l"/>
                <a:tab pos="914400" algn="l"/>
                <a:tab pos="1371600" algn="l"/>
                <a:tab pos="1828800" algn="l"/>
                <a:tab pos="2286000" algn="l"/>
                <a:tab pos="2743200" algn="l"/>
              </a:tabLst>
            </a:pPr>
            <a:r>
              <a:rPr lang="en-US" sz="2000" dirty="0">
                <a:solidFill>
                  <a:srgbClr val="005493"/>
                </a:solidFill>
              </a:rPr>
              <a:t>	and will give them all these lands, </a:t>
            </a:r>
          </a:p>
          <a:p>
            <a:pPr>
              <a:tabLst>
                <a:tab pos="457200" algn="l"/>
                <a:tab pos="914400" algn="l"/>
                <a:tab pos="1371600" algn="l"/>
                <a:tab pos="1828800" algn="l"/>
                <a:tab pos="2286000" algn="l"/>
                <a:tab pos="2743200" algn="l"/>
              </a:tabLst>
            </a:pPr>
            <a:r>
              <a:rPr lang="en-US" sz="2000" dirty="0">
                <a:solidFill>
                  <a:srgbClr val="005493"/>
                </a:solidFill>
              </a:rPr>
              <a:t>		and through your offspring </a:t>
            </a:r>
          </a:p>
          <a:p>
            <a:pPr>
              <a:tabLst>
                <a:tab pos="457200" algn="l"/>
                <a:tab pos="914400" algn="l"/>
                <a:tab pos="1371600" algn="l"/>
                <a:tab pos="1828800" algn="l"/>
                <a:tab pos="2286000" algn="l"/>
                <a:tab pos="2743200" algn="l"/>
              </a:tabLst>
            </a:pPr>
            <a:r>
              <a:rPr lang="en-US" sz="2000" dirty="0">
                <a:solidFill>
                  <a:srgbClr val="005493"/>
                </a:solidFill>
              </a:rPr>
              <a:t>			all nations on earth will be blessed</a:t>
            </a:r>
            <a:r>
              <a:rPr lang="mr-IN" sz="2000" dirty="0">
                <a:solidFill>
                  <a:srgbClr val="005493"/>
                </a:solidFill>
              </a:rPr>
              <a:t>…</a:t>
            </a:r>
            <a:r>
              <a:rPr lang="en-US" sz="2000" dirty="0">
                <a:solidFill>
                  <a:srgbClr val="005493"/>
                </a:solidFill>
              </a:rPr>
              <a:t> 	         Genesis 26:4 </a:t>
            </a:r>
          </a:p>
        </p:txBody>
      </p:sp>
    </p:spTree>
    <p:extLst>
      <p:ext uri="{BB962C8B-B14F-4D97-AF65-F5344CB8AC3E}">
        <p14:creationId xmlns:p14="http://schemas.microsoft.com/office/powerpoint/2010/main" val="90163209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Nation’s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God Works His Purpose Among the Nations</a:t>
            </a:r>
          </a:p>
        </p:txBody>
      </p:sp>
      <p:sp>
        <p:nvSpPr>
          <p:cNvPr id="8" name="Rectangle 7"/>
          <p:cNvSpPr/>
          <p:nvPr/>
        </p:nvSpPr>
        <p:spPr>
          <a:xfrm>
            <a:off x="166683" y="1669779"/>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God’s </a:t>
            </a:r>
            <a:r>
              <a:rPr lang="en-US" sz="2000" dirty="0">
                <a:solidFill>
                  <a:srgbClr val="FF0000"/>
                </a:solidFill>
              </a:rPr>
              <a:t>purpose</a:t>
            </a:r>
            <a:r>
              <a:rPr lang="en-US" sz="2000" dirty="0"/>
              <a:t> worked through His chosen people.</a:t>
            </a:r>
          </a:p>
          <a:p>
            <a:pPr algn="ctr">
              <a:tabLst>
                <a:tab pos="446088" algn="l"/>
                <a:tab pos="906463" algn="l"/>
                <a:tab pos="1366838" algn="l"/>
                <a:tab pos="1827213" algn="l"/>
                <a:tab pos="2273300" algn="l"/>
              </a:tabLst>
            </a:pPr>
            <a:r>
              <a:rPr lang="en-US" sz="2000" dirty="0">
                <a:solidFill>
                  <a:srgbClr val="002060"/>
                </a:solidFill>
                <a:cs typeface="Arial" charset="0"/>
              </a:rPr>
              <a:t>But all nations will be blessed through them.</a:t>
            </a:r>
          </a:p>
        </p:txBody>
      </p:sp>
      <p:sp>
        <p:nvSpPr>
          <p:cNvPr id="11" name="Rectangle 10">
            <a:extLst>
              <a:ext uri="{FF2B5EF4-FFF2-40B4-BE49-F238E27FC236}">
                <a16:creationId xmlns:a16="http://schemas.microsoft.com/office/drawing/2014/main" id="{5A08F2C2-D5FB-FD45-9F3F-602315F92255}"/>
              </a:ext>
            </a:extLst>
          </p:cNvPr>
          <p:cNvSpPr/>
          <p:nvPr/>
        </p:nvSpPr>
        <p:spPr>
          <a:xfrm>
            <a:off x="166688" y="34361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Is Our Nation’s Purpose in Agreement with God’s?</a:t>
            </a:r>
          </a:p>
        </p:txBody>
      </p:sp>
    </p:spTree>
    <p:extLst>
      <p:ext uri="{BB962C8B-B14F-4D97-AF65-F5344CB8AC3E}">
        <p14:creationId xmlns:p14="http://schemas.microsoft.com/office/powerpoint/2010/main" val="4170184516"/>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0099"/>
                </a:solidFill>
                <a:ea typeface="ヒラギノ明朝 ProN W3" charset="0"/>
                <a:cs typeface="ヒラギノ明朝 ProN W3" charset="0"/>
                <a:sym typeface="Arial" charset="0"/>
              </a:rPr>
              <a:t>Living With Purpose Outline</a:t>
            </a:r>
            <a:endParaRPr lang="en-US" sz="2800" b="1" dirty="0">
              <a:solidFill>
                <a:srgbClr val="000099"/>
              </a:solidFill>
              <a:ea typeface="ヒラギノ角ゴ ProN W6" charset="0"/>
              <a:cs typeface="ヒラギノ角ゴ ProN W6" charset="0"/>
              <a:sym typeface="Arial" charset="0"/>
            </a:endParaRPr>
          </a:p>
        </p:txBody>
      </p:sp>
      <p:sp>
        <p:nvSpPr>
          <p:cNvPr id="6" name="Rectangle 5"/>
          <p:cNvSpPr/>
          <p:nvPr/>
        </p:nvSpPr>
        <p:spPr>
          <a:xfrm>
            <a:off x="592713" y="652463"/>
            <a:ext cx="8015723" cy="424686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marL="342900" indent="-342900">
              <a:lnSpc>
                <a:spcPct val="120000"/>
              </a:lnSpc>
              <a:buFont typeface="Wingdings" charset="2"/>
              <a:buChar char="§"/>
              <a:tabLst>
                <a:tab pos="914400" algn="l"/>
              </a:tabLst>
            </a:pPr>
            <a:r>
              <a:rPr lang="en-US" sz="2200" dirty="0">
                <a:solidFill>
                  <a:srgbClr val="000099"/>
                </a:solidFill>
                <a:sym typeface="Arial" charset="0"/>
              </a:rPr>
              <a:t>Introduction</a:t>
            </a:r>
          </a:p>
          <a:p>
            <a:pPr marL="342900" indent="-342900">
              <a:lnSpc>
                <a:spcPct val="120000"/>
              </a:lnSpc>
              <a:buFont typeface="Wingdings" charset="2"/>
              <a:buChar char="§"/>
              <a:tabLst>
                <a:tab pos="914400" algn="l"/>
              </a:tabLst>
            </a:pPr>
            <a:r>
              <a:rPr lang="en-US" sz="2200" dirty="0">
                <a:solidFill>
                  <a:srgbClr val="000099"/>
                </a:solidFill>
                <a:sym typeface="Arial" charset="0"/>
              </a:rPr>
              <a:t>Theme Example</a:t>
            </a:r>
          </a:p>
          <a:p>
            <a:pPr marL="342900" indent="-342900">
              <a:lnSpc>
                <a:spcPct val="120000"/>
              </a:lnSpc>
              <a:buFont typeface="Wingdings" charset="2"/>
              <a:buChar char="§"/>
              <a:tabLst>
                <a:tab pos="914400" algn="l"/>
              </a:tabLst>
            </a:pPr>
            <a:r>
              <a:rPr lang="en-US" sz="2200" dirty="0">
                <a:solidFill>
                  <a:srgbClr val="000099"/>
                </a:solidFill>
                <a:sym typeface="Arial" charset="0"/>
              </a:rPr>
              <a:t>Definitions</a:t>
            </a:r>
          </a:p>
          <a:p>
            <a:pPr marL="342900" indent="-342900">
              <a:lnSpc>
                <a:spcPct val="120000"/>
              </a:lnSpc>
              <a:buFont typeface="Wingdings" charset="2"/>
              <a:buChar char="§"/>
              <a:tabLst>
                <a:tab pos="914400" algn="l"/>
              </a:tabLst>
            </a:pPr>
            <a:r>
              <a:rPr lang="en-US" sz="2200" dirty="0">
                <a:solidFill>
                  <a:srgbClr val="000099"/>
                </a:solidFill>
                <a:sym typeface="Arial" charset="0"/>
              </a:rPr>
              <a:t>The Purpose of:</a:t>
            </a:r>
          </a:p>
          <a:p>
            <a:pPr marL="800100" lvl="1" indent="-342900">
              <a:lnSpc>
                <a:spcPct val="120000"/>
              </a:lnSpc>
              <a:buFont typeface="Wingdings" charset="2"/>
              <a:buChar char="§"/>
              <a:tabLst>
                <a:tab pos="914400" algn="l"/>
              </a:tabLst>
            </a:pPr>
            <a:r>
              <a:rPr lang="en-US" sz="1800" dirty="0">
                <a:solidFill>
                  <a:srgbClr val="005493"/>
                </a:solidFill>
                <a:sym typeface="Arial" charset="0"/>
              </a:rPr>
              <a:t>God</a:t>
            </a:r>
          </a:p>
          <a:p>
            <a:pPr marL="800100" lvl="1" indent="-342900">
              <a:lnSpc>
                <a:spcPct val="120000"/>
              </a:lnSpc>
              <a:buFont typeface="Wingdings" charset="2"/>
              <a:buChar char="§"/>
              <a:tabLst>
                <a:tab pos="914400" algn="l"/>
              </a:tabLst>
            </a:pPr>
            <a:r>
              <a:rPr lang="en-US" sz="1800" dirty="0">
                <a:solidFill>
                  <a:srgbClr val="005493"/>
                </a:solidFill>
                <a:sym typeface="Arial" charset="0"/>
              </a:rPr>
              <a:t>Satan</a:t>
            </a:r>
          </a:p>
          <a:p>
            <a:pPr marL="800100" lvl="1" indent="-342900">
              <a:lnSpc>
                <a:spcPct val="120000"/>
              </a:lnSpc>
              <a:buFont typeface="Wingdings" charset="2"/>
              <a:buChar char="§"/>
              <a:tabLst>
                <a:tab pos="914400" algn="l"/>
              </a:tabLst>
            </a:pPr>
            <a:r>
              <a:rPr lang="en-US" sz="1800" dirty="0">
                <a:solidFill>
                  <a:srgbClr val="005493"/>
                </a:solidFill>
                <a:sym typeface="Arial" charset="0"/>
              </a:rPr>
              <a:t>Christ</a:t>
            </a:r>
          </a:p>
          <a:p>
            <a:pPr marL="800100" lvl="1" indent="-342900">
              <a:lnSpc>
                <a:spcPct val="120000"/>
              </a:lnSpc>
              <a:buFont typeface="Wingdings" charset="2"/>
              <a:buChar char="§"/>
              <a:tabLst>
                <a:tab pos="914400" algn="l"/>
              </a:tabLst>
            </a:pPr>
            <a:r>
              <a:rPr lang="en-US" sz="1800" dirty="0">
                <a:solidFill>
                  <a:srgbClr val="005493"/>
                </a:solidFill>
                <a:sym typeface="Arial" charset="0"/>
              </a:rPr>
              <a:t>Nations or Peoples</a:t>
            </a:r>
          </a:p>
          <a:p>
            <a:pPr marL="800100" lvl="1" indent="-342900">
              <a:lnSpc>
                <a:spcPct val="120000"/>
              </a:lnSpc>
              <a:buFont typeface="Wingdings" charset="2"/>
              <a:buChar char="§"/>
              <a:tabLst>
                <a:tab pos="914400" algn="l"/>
              </a:tabLst>
            </a:pPr>
            <a:r>
              <a:rPr lang="en-US" sz="1800" dirty="0">
                <a:solidFill>
                  <a:srgbClr val="005493"/>
                </a:solidFill>
                <a:sym typeface="Arial" charset="0"/>
              </a:rPr>
              <a:t>Man</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Living with Purpose</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Conclusion</a:t>
            </a:r>
          </a:p>
        </p:txBody>
      </p:sp>
    </p:spTree>
    <p:extLst>
      <p:ext uri="{BB962C8B-B14F-4D97-AF65-F5344CB8AC3E}">
        <p14:creationId xmlns:p14="http://schemas.microsoft.com/office/powerpoint/2010/main" val="979199846"/>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We all Need Purpose in Our Lives</a:t>
            </a:r>
          </a:p>
        </p:txBody>
      </p:sp>
      <p:sp>
        <p:nvSpPr>
          <p:cNvPr id="7" name="Rectangle 6"/>
          <p:cNvSpPr/>
          <p:nvPr/>
        </p:nvSpPr>
        <p:spPr>
          <a:xfrm>
            <a:off x="166683" y="1680695"/>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t>If we build our lives and meaning </a:t>
            </a:r>
          </a:p>
          <a:p>
            <a:pPr>
              <a:tabLst>
                <a:tab pos="449263" algn="l"/>
                <a:tab pos="912813" algn="l"/>
                <a:tab pos="1362075" algn="l"/>
                <a:tab pos="1825625" algn="l"/>
              </a:tabLst>
            </a:pPr>
            <a:r>
              <a:rPr lang="en-US" sz="2000" dirty="0"/>
              <a:t>	on anything </a:t>
            </a:r>
            <a:r>
              <a:rPr lang="en-US" sz="2000" u="sng" dirty="0"/>
              <a:t>more</a:t>
            </a:r>
            <a:r>
              <a:rPr lang="en-US" sz="2000" dirty="0"/>
              <a:t> than God,          </a:t>
            </a:r>
            <a:r>
              <a:rPr lang="en-US" sz="2000" dirty="0">
                <a:solidFill>
                  <a:srgbClr val="7030A0"/>
                </a:solidFill>
              </a:rPr>
              <a:t>[PDE: other than or in addition to]</a:t>
            </a:r>
          </a:p>
          <a:p>
            <a:pPr>
              <a:tabLst>
                <a:tab pos="449263" algn="l"/>
                <a:tab pos="912813" algn="l"/>
                <a:tab pos="1362075" algn="l"/>
                <a:tab pos="1825625" algn="l"/>
              </a:tabLst>
            </a:pPr>
            <a:r>
              <a:rPr lang="en-US" sz="2000" dirty="0"/>
              <a:t>		we are acting </a:t>
            </a:r>
            <a:r>
              <a:rPr lang="en-US" sz="2000" u="sng" dirty="0"/>
              <a:t>against the grain of the </a:t>
            </a:r>
            <a:r>
              <a:rPr lang="en-US" sz="2000" u="sng" dirty="0">
                <a:solidFill>
                  <a:srgbClr val="0432FF"/>
                </a:solidFill>
              </a:rPr>
              <a:t>universe</a:t>
            </a:r>
            <a:r>
              <a:rPr lang="en-US" sz="2000" u="sng" dirty="0"/>
              <a:t> </a:t>
            </a:r>
          </a:p>
          <a:p>
            <a:pPr>
              <a:tabLst>
                <a:tab pos="449263" algn="l"/>
                <a:tab pos="912813" algn="l"/>
                <a:tab pos="1362075" algn="l"/>
                <a:tab pos="1825625" algn="l"/>
              </a:tabLst>
            </a:pPr>
            <a:r>
              <a:rPr lang="en-US" sz="2000" dirty="0"/>
              <a:t>			</a:t>
            </a:r>
            <a:r>
              <a:rPr lang="en-US" sz="2000" u="sng" dirty="0"/>
              <a:t>and of our own </a:t>
            </a:r>
            <a:r>
              <a:rPr lang="en-US" sz="2000" u="sng" dirty="0">
                <a:solidFill>
                  <a:srgbClr val="0432FF"/>
                </a:solidFill>
              </a:rPr>
              <a:t>design</a:t>
            </a:r>
            <a:r>
              <a:rPr lang="en-US" sz="2000" u="sng" dirty="0"/>
              <a:t> </a:t>
            </a:r>
          </a:p>
          <a:p>
            <a:pPr>
              <a:tabLst>
                <a:tab pos="449263" algn="l"/>
                <a:tab pos="912813" algn="l"/>
                <a:tab pos="1362075" algn="l"/>
                <a:tab pos="1825625" algn="l"/>
              </a:tabLst>
            </a:pPr>
            <a:r>
              <a:rPr lang="en-US" sz="2000" dirty="0"/>
              <a:t>				</a:t>
            </a:r>
            <a:r>
              <a:rPr lang="en-US" sz="2000" u="sng" dirty="0"/>
              <a:t>and therefore of our own </a:t>
            </a:r>
            <a:r>
              <a:rPr lang="en-US" sz="2000" u="sng" dirty="0">
                <a:solidFill>
                  <a:srgbClr val="0432FF"/>
                </a:solidFill>
              </a:rPr>
              <a:t>being</a:t>
            </a:r>
            <a:r>
              <a:rPr lang="en-US" sz="2000" dirty="0"/>
              <a:t>. </a:t>
            </a:r>
          </a:p>
          <a:p>
            <a:pPr>
              <a:tabLst>
                <a:tab pos="449263" algn="l"/>
                <a:tab pos="912813" algn="l"/>
                <a:tab pos="1362075" algn="l"/>
                <a:tab pos="1825625" algn="l"/>
              </a:tabLst>
            </a:pPr>
            <a:r>
              <a:rPr lang="en-US" sz="2000" dirty="0"/>
              <a:t>											Tim Keller</a:t>
            </a:r>
          </a:p>
        </p:txBody>
      </p:sp>
      <p:sp>
        <p:nvSpPr>
          <p:cNvPr id="2" name="Rectangle 1">
            <a:extLst>
              <a:ext uri="{FF2B5EF4-FFF2-40B4-BE49-F238E27FC236}">
                <a16:creationId xmlns:a16="http://schemas.microsoft.com/office/drawing/2014/main" id="{8AD82FBB-DA3B-5E4B-BD65-B3D940D6D5F1}"/>
              </a:ext>
            </a:extLst>
          </p:cNvPr>
          <p:cNvSpPr/>
          <p:nvPr/>
        </p:nvSpPr>
        <p:spPr>
          <a:xfrm>
            <a:off x="188119" y="5554877"/>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t>Life should be saturated [filled]</a:t>
            </a:r>
          </a:p>
          <a:p>
            <a:pPr>
              <a:tabLst>
                <a:tab pos="449263" algn="l"/>
                <a:tab pos="912813" algn="l"/>
                <a:tab pos="1362075" algn="l"/>
                <a:tab pos="1825625" algn="l"/>
              </a:tabLst>
            </a:pPr>
            <a:r>
              <a:rPr lang="en-US" sz="2000" dirty="0"/>
              <a:t>	with </a:t>
            </a:r>
            <a:r>
              <a:rPr lang="en-US" sz="2000" dirty="0">
                <a:solidFill>
                  <a:srgbClr val="FF0000"/>
                </a:solidFill>
              </a:rPr>
              <a:t>purpose</a:t>
            </a:r>
            <a:r>
              <a:rPr lang="en-US" sz="2000" dirty="0"/>
              <a:t>. </a:t>
            </a:r>
          </a:p>
          <a:p>
            <a:pPr>
              <a:tabLst>
                <a:tab pos="449263" algn="l"/>
                <a:tab pos="912813" algn="l"/>
                <a:tab pos="1362075" algn="l"/>
                <a:tab pos="1825625" algn="l"/>
              </a:tabLst>
            </a:pPr>
            <a:r>
              <a:rPr lang="en-US" sz="2000" dirty="0"/>
              <a:t>										        Russ Ramsey</a:t>
            </a:r>
          </a:p>
        </p:txBody>
      </p:sp>
    </p:spTree>
    <p:extLst>
      <p:ext uri="{BB962C8B-B14F-4D97-AF65-F5344CB8AC3E}">
        <p14:creationId xmlns:p14="http://schemas.microsoft.com/office/powerpoint/2010/main" val="374526248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We all Need Purpose in Our Lives</a:t>
            </a:r>
          </a:p>
        </p:txBody>
      </p:sp>
      <p:sp>
        <p:nvSpPr>
          <p:cNvPr id="7" name="Rectangle 6"/>
          <p:cNvSpPr/>
          <p:nvPr/>
        </p:nvSpPr>
        <p:spPr>
          <a:xfrm>
            <a:off x="166683" y="1680695"/>
            <a:ext cx="8824911" cy="344709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u="sng" dirty="0"/>
              <a:t>The Barber’s Story:</a:t>
            </a:r>
          </a:p>
          <a:p>
            <a:endParaRPr lang="en-US" sz="800" dirty="0"/>
          </a:p>
          <a:p>
            <a:r>
              <a:rPr lang="en-US" sz="2000" dirty="0"/>
              <a:t>My barber (Terry Buchanan Rutledge) stands all day and talks to people.  She gets very discouraged and tired, as she has had cancer and other physical problems.  </a:t>
            </a:r>
          </a:p>
          <a:p>
            <a:endParaRPr lang="en-US" sz="800" dirty="0"/>
          </a:p>
          <a:p>
            <a:r>
              <a:rPr lang="en-US" sz="2000" dirty="0"/>
              <a:t>One day she just wanted to quit, but she prayed to God for help.</a:t>
            </a:r>
          </a:p>
          <a:p>
            <a:endParaRPr lang="en-US" sz="800" dirty="0"/>
          </a:p>
          <a:p>
            <a:r>
              <a:rPr lang="en-US" sz="2000" dirty="0"/>
              <a:t>The next day she had a man in her chair who stated that he does not believe in God; and she realized that this was her purpose – to talk to people about their struggles and speak in favor of God.  </a:t>
            </a:r>
          </a:p>
          <a:p>
            <a:endParaRPr lang="en-US" sz="800" dirty="0"/>
          </a:p>
          <a:p>
            <a:r>
              <a:rPr lang="en-US" sz="2000" dirty="0"/>
              <a:t>It was her purpose to share the Presence of God with others. </a:t>
            </a:r>
          </a:p>
        </p:txBody>
      </p:sp>
      <p:sp>
        <p:nvSpPr>
          <p:cNvPr id="8" name="Rectangle 7">
            <a:extLst>
              <a:ext uri="{FF2B5EF4-FFF2-40B4-BE49-F238E27FC236}">
                <a16:creationId xmlns:a16="http://schemas.microsoft.com/office/drawing/2014/main" id="{18590527-8C64-484E-9940-19EFE017A89A}"/>
              </a:ext>
            </a:extLst>
          </p:cNvPr>
          <p:cNvSpPr/>
          <p:nvPr/>
        </p:nvSpPr>
        <p:spPr>
          <a:xfrm>
            <a:off x="166682" y="5134451"/>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0850" algn="l"/>
                <a:tab pos="912813" algn="l"/>
                <a:tab pos="1363663" algn="l"/>
              </a:tabLst>
            </a:pPr>
            <a:r>
              <a:rPr lang="en-US" sz="2000" dirty="0"/>
              <a:t>God designs each of us with talent </a:t>
            </a:r>
          </a:p>
          <a:p>
            <a:pPr>
              <a:tabLst>
                <a:tab pos="450850" algn="l"/>
                <a:tab pos="912813" algn="l"/>
                <a:tab pos="1363663" algn="l"/>
              </a:tabLst>
            </a:pPr>
            <a:r>
              <a:rPr lang="en-US" sz="2000" dirty="0"/>
              <a:t>	and places us </a:t>
            </a:r>
          </a:p>
          <a:p>
            <a:pPr>
              <a:tabLst>
                <a:tab pos="450850" algn="l"/>
                <a:tab pos="912813" algn="l"/>
                <a:tab pos="1363663" algn="l"/>
              </a:tabLst>
            </a:pPr>
            <a:r>
              <a:rPr lang="en-US" sz="2000" dirty="0"/>
              <a:t>		where we have opportunities </a:t>
            </a:r>
          </a:p>
          <a:p>
            <a:pPr>
              <a:tabLst>
                <a:tab pos="450850" algn="l"/>
                <a:tab pos="912813" algn="l"/>
                <a:tab pos="1363663" algn="l"/>
              </a:tabLst>
            </a:pPr>
            <a:r>
              <a:rPr lang="en-US" sz="2000" dirty="0"/>
              <a:t>			to use that talent.</a:t>
            </a:r>
          </a:p>
          <a:p>
            <a:pPr>
              <a:tabLst>
                <a:tab pos="450850" algn="l"/>
                <a:tab pos="912813" algn="l"/>
                <a:tab pos="1363663" algn="l"/>
              </a:tabLst>
            </a:pPr>
            <a:r>
              <a:rPr lang="en-US" sz="2000" dirty="0"/>
              <a:t>										           PDE</a:t>
            </a:r>
          </a:p>
        </p:txBody>
      </p:sp>
    </p:spTree>
    <p:extLst>
      <p:ext uri="{BB962C8B-B14F-4D97-AF65-F5344CB8AC3E}">
        <p14:creationId xmlns:p14="http://schemas.microsoft.com/office/powerpoint/2010/main" val="95954039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The Greatest Purpose Will Relate to God</a:t>
            </a:r>
          </a:p>
        </p:txBody>
      </p:sp>
      <p:sp>
        <p:nvSpPr>
          <p:cNvPr id="7" name="Rectangle 6"/>
          <p:cNvSpPr/>
          <p:nvPr/>
        </p:nvSpPr>
        <p:spPr>
          <a:xfrm>
            <a:off x="166683" y="1680695"/>
            <a:ext cx="8824911" cy="326243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The very first tenet of the Westminster Shorter Catechism </a:t>
            </a:r>
          </a:p>
          <a:p>
            <a:pPr>
              <a:tabLst>
                <a:tab pos="457200" algn="l"/>
                <a:tab pos="914400" algn="l"/>
                <a:tab pos="1371600" algn="l"/>
                <a:tab pos="1828800" algn="l"/>
                <a:tab pos="2286000" algn="l"/>
                <a:tab pos="2743200" algn="l"/>
              </a:tabLst>
            </a:pPr>
            <a:r>
              <a:rPr lang="en-US" sz="2000" dirty="0"/>
              <a:t>	is worth memorizing. </a:t>
            </a:r>
          </a:p>
          <a:p>
            <a:pPr>
              <a:tabLst>
                <a:tab pos="457200" algn="l"/>
                <a:tab pos="914400" algn="l"/>
                <a:tab pos="1371600" algn="l"/>
                <a:tab pos="1828800" algn="l"/>
                <a:tab pos="2286000" algn="l"/>
                <a:tab pos="2743200" algn="l"/>
              </a:tabLst>
            </a:pPr>
            <a:endParaRPr lang="en-US" sz="2000" dirty="0"/>
          </a:p>
          <a:p>
            <a:pPr>
              <a:tabLst>
                <a:tab pos="457200" algn="l"/>
                <a:tab pos="914400" algn="l"/>
                <a:tab pos="1371600" algn="l"/>
                <a:tab pos="1828800" algn="l"/>
                <a:tab pos="2286000" algn="l"/>
                <a:tab pos="2743200" algn="l"/>
              </a:tabLst>
            </a:pPr>
            <a:r>
              <a:rPr lang="en-US" sz="2000" dirty="0"/>
              <a:t>It’s the least common denominator </a:t>
            </a:r>
          </a:p>
          <a:p>
            <a:pPr>
              <a:tabLst>
                <a:tab pos="457200" algn="l"/>
                <a:tab pos="914400" algn="l"/>
                <a:tab pos="1371600" algn="l"/>
                <a:tab pos="1828800" algn="l"/>
                <a:tab pos="2286000" algn="l"/>
                <a:tab pos="2743200" algn="l"/>
              </a:tabLst>
            </a:pPr>
            <a:r>
              <a:rPr lang="en-US" sz="2000" dirty="0"/>
              <a:t>	when it comes to living a </a:t>
            </a:r>
            <a:r>
              <a:rPr lang="en-US" sz="2000" dirty="0">
                <a:solidFill>
                  <a:srgbClr val="FF0000"/>
                </a:solidFill>
              </a:rPr>
              <a:t>purpose</a:t>
            </a:r>
            <a:r>
              <a:rPr lang="en-US" sz="2000" dirty="0"/>
              <a:t>-driven life. </a:t>
            </a:r>
          </a:p>
          <a:p>
            <a:pPr>
              <a:tabLst>
                <a:tab pos="457200" algn="l"/>
                <a:tab pos="914400" algn="l"/>
                <a:tab pos="1371600" algn="l"/>
                <a:tab pos="1828800" algn="l"/>
                <a:tab pos="2286000" algn="l"/>
                <a:tab pos="2743200" algn="l"/>
              </a:tabLst>
            </a:pPr>
            <a:endParaRPr lang="en-US" sz="2000" dirty="0"/>
          </a:p>
          <a:p>
            <a:pPr>
              <a:tabLst>
                <a:tab pos="457200" algn="l"/>
                <a:tab pos="914400" algn="l"/>
                <a:tab pos="1371600" algn="l"/>
                <a:tab pos="1828800" algn="l"/>
                <a:tab pos="2286000" algn="l"/>
                <a:tab pos="2743200" algn="l"/>
              </a:tabLst>
            </a:pPr>
            <a:r>
              <a:rPr lang="en-US" sz="2000" dirty="0">
                <a:solidFill>
                  <a:srgbClr val="FF0000"/>
                </a:solidFill>
              </a:rPr>
              <a:t>Man’s chief end </a:t>
            </a:r>
            <a:r>
              <a:rPr lang="en-US" sz="2000" dirty="0">
                <a:solidFill>
                  <a:srgbClr val="7030A0"/>
                </a:solidFill>
              </a:rPr>
              <a:t>[purpose] </a:t>
            </a:r>
            <a:r>
              <a:rPr lang="en-US" sz="2000" dirty="0">
                <a:solidFill>
                  <a:srgbClr val="FF0000"/>
                </a:solidFill>
              </a:rPr>
              <a:t>is to glorify God, </a:t>
            </a:r>
          </a:p>
          <a:p>
            <a:pPr>
              <a:tabLst>
                <a:tab pos="457200" algn="l"/>
                <a:tab pos="914400" algn="l"/>
                <a:tab pos="1371600" algn="l"/>
                <a:tab pos="1828800" algn="l"/>
                <a:tab pos="2286000" algn="l"/>
                <a:tab pos="2743200" algn="l"/>
              </a:tabLst>
            </a:pPr>
            <a:r>
              <a:rPr lang="en-US" sz="2000" dirty="0">
                <a:solidFill>
                  <a:srgbClr val="FF0000"/>
                </a:solidFill>
              </a:rPr>
              <a:t>	and to enjoy Him forever.  </a:t>
            </a:r>
          </a:p>
          <a:p>
            <a:pPr>
              <a:tabLst>
                <a:tab pos="457200" algn="l"/>
                <a:tab pos="914400" algn="l"/>
                <a:tab pos="1371600" algn="l"/>
                <a:tab pos="1828800" algn="l"/>
                <a:tab pos="2286000" algn="l"/>
                <a:tab pos="2743200" algn="l"/>
              </a:tabLst>
            </a:pPr>
            <a:endParaRPr lang="en-US" sz="2000" dirty="0"/>
          </a:p>
          <a:p>
            <a:pPr>
              <a:tabLst>
                <a:tab pos="457200" algn="l"/>
                <a:tab pos="914400" algn="l"/>
                <a:tab pos="1371600" algn="l"/>
                <a:tab pos="1828800" algn="l"/>
                <a:tab pos="2286000" algn="l"/>
                <a:tab pos="2743200" algn="l"/>
              </a:tabLst>
            </a:pPr>
            <a:r>
              <a:rPr lang="en-US" sz="2000" dirty="0"/>
              <a:t>										    Mark </a:t>
            </a:r>
            <a:r>
              <a:rPr lang="en-US" sz="2000" dirty="0" err="1"/>
              <a:t>Batterson</a:t>
            </a:r>
            <a:endParaRPr lang="en-US" sz="2000" dirty="0"/>
          </a:p>
        </p:txBody>
      </p:sp>
      <p:sp>
        <p:nvSpPr>
          <p:cNvPr id="8" name="Rectangle 7"/>
          <p:cNvSpPr/>
          <p:nvPr/>
        </p:nvSpPr>
        <p:spPr>
          <a:xfrm>
            <a:off x="166682" y="6232811"/>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benefit greatly from this great </a:t>
            </a:r>
            <a:r>
              <a:rPr lang="en-US" sz="2000" dirty="0">
                <a:solidFill>
                  <a:srgbClr val="FF0000"/>
                </a:solidFill>
              </a:rPr>
              <a:t>purpose</a:t>
            </a:r>
            <a:r>
              <a:rPr lang="en-US" sz="2000" dirty="0"/>
              <a:t>.</a:t>
            </a:r>
            <a:endParaRPr lang="en-US" sz="2000" dirty="0">
              <a:solidFill>
                <a:srgbClr val="002060"/>
              </a:solidFill>
              <a:cs typeface="Arial" charset="0"/>
            </a:endParaRPr>
          </a:p>
        </p:txBody>
      </p:sp>
    </p:spTree>
    <p:extLst>
      <p:ext uri="{BB962C8B-B14F-4D97-AF65-F5344CB8AC3E}">
        <p14:creationId xmlns:p14="http://schemas.microsoft.com/office/powerpoint/2010/main" val="31018431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611067"/>
            <a:ext cx="8547100" cy="1566006"/>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Changing direction in life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is not tragic.</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Losing passion in life is.</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Max Lucado</a:t>
            </a:r>
          </a:p>
        </p:txBody>
      </p:sp>
      <p:sp>
        <p:nvSpPr>
          <p:cNvPr id="4" name="Rectangle 3">
            <a:extLst>
              <a:ext uri="{FF2B5EF4-FFF2-40B4-BE49-F238E27FC236}">
                <a16:creationId xmlns:a16="http://schemas.microsoft.com/office/drawing/2014/main" id="{CDDD9916-F42C-8640-B314-DBA41DE3BB2C}"/>
              </a:ext>
            </a:extLst>
          </p:cNvPr>
          <p:cNvSpPr/>
          <p:nvPr/>
        </p:nvSpPr>
        <p:spPr>
          <a:xfrm>
            <a:off x="298450" y="6115040"/>
            <a:ext cx="8547100"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We could substitute the word “purpose” for the word “passion”.</a:t>
            </a:r>
          </a:p>
        </p:txBody>
      </p:sp>
    </p:spTree>
    <p:extLst>
      <p:ext uri="{BB962C8B-B14F-4D97-AF65-F5344CB8AC3E}">
        <p14:creationId xmlns:p14="http://schemas.microsoft.com/office/powerpoint/2010/main" val="119285356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The Greatest Purpose Will Relate to God</a:t>
            </a:r>
          </a:p>
        </p:txBody>
      </p:sp>
      <p:sp>
        <p:nvSpPr>
          <p:cNvPr id="7" name="Rectangle 6"/>
          <p:cNvSpPr/>
          <p:nvPr/>
        </p:nvSpPr>
        <p:spPr>
          <a:xfrm>
            <a:off x="166683" y="1680695"/>
            <a:ext cx="8824911" cy="326243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The very first tenet of the Westminster Shorter Catechism </a:t>
            </a:r>
          </a:p>
          <a:p>
            <a:pPr>
              <a:tabLst>
                <a:tab pos="457200" algn="l"/>
                <a:tab pos="914400" algn="l"/>
                <a:tab pos="1371600" algn="l"/>
                <a:tab pos="1828800" algn="l"/>
                <a:tab pos="2286000" algn="l"/>
                <a:tab pos="2743200" algn="l"/>
              </a:tabLst>
            </a:pPr>
            <a:r>
              <a:rPr lang="en-US" sz="2000" dirty="0"/>
              <a:t>	is worth memorizing. </a:t>
            </a:r>
          </a:p>
          <a:p>
            <a:pPr>
              <a:tabLst>
                <a:tab pos="457200" algn="l"/>
                <a:tab pos="914400" algn="l"/>
                <a:tab pos="1371600" algn="l"/>
                <a:tab pos="1828800" algn="l"/>
                <a:tab pos="2286000" algn="l"/>
                <a:tab pos="2743200" algn="l"/>
              </a:tabLst>
            </a:pPr>
            <a:endParaRPr lang="en-US" sz="2000" dirty="0"/>
          </a:p>
          <a:p>
            <a:pPr>
              <a:tabLst>
                <a:tab pos="457200" algn="l"/>
                <a:tab pos="914400" algn="l"/>
                <a:tab pos="1371600" algn="l"/>
                <a:tab pos="1828800" algn="l"/>
                <a:tab pos="2286000" algn="l"/>
                <a:tab pos="2743200" algn="l"/>
              </a:tabLst>
            </a:pPr>
            <a:r>
              <a:rPr lang="en-US" sz="2000" dirty="0"/>
              <a:t>It’s the least common denominator </a:t>
            </a:r>
          </a:p>
          <a:p>
            <a:pPr>
              <a:tabLst>
                <a:tab pos="457200" algn="l"/>
                <a:tab pos="914400" algn="l"/>
                <a:tab pos="1371600" algn="l"/>
                <a:tab pos="1828800" algn="l"/>
                <a:tab pos="2286000" algn="l"/>
                <a:tab pos="2743200" algn="l"/>
              </a:tabLst>
            </a:pPr>
            <a:r>
              <a:rPr lang="en-US" sz="2000" dirty="0"/>
              <a:t>	when it comes to living a </a:t>
            </a:r>
            <a:r>
              <a:rPr lang="en-US" sz="2000" dirty="0">
                <a:solidFill>
                  <a:srgbClr val="FF0000"/>
                </a:solidFill>
              </a:rPr>
              <a:t>purpose</a:t>
            </a:r>
            <a:r>
              <a:rPr lang="en-US" sz="2000" dirty="0"/>
              <a:t>-driven life. </a:t>
            </a:r>
          </a:p>
          <a:p>
            <a:pPr>
              <a:tabLst>
                <a:tab pos="457200" algn="l"/>
                <a:tab pos="914400" algn="l"/>
                <a:tab pos="1371600" algn="l"/>
                <a:tab pos="1828800" algn="l"/>
                <a:tab pos="2286000" algn="l"/>
                <a:tab pos="2743200" algn="l"/>
              </a:tabLst>
            </a:pPr>
            <a:endParaRPr lang="en-US" sz="2000" dirty="0"/>
          </a:p>
          <a:p>
            <a:pPr>
              <a:tabLst>
                <a:tab pos="457200" algn="l"/>
                <a:tab pos="914400" algn="l"/>
                <a:tab pos="1371600" algn="l"/>
                <a:tab pos="1828800" algn="l"/>
                <a:tab pos="2286000" algn="l"/>
                <a:tab pos="2743200" algn="l"/>
              </a:tabLst>
            </a:pPr>
            <a:r>
              <a:rPr lang="en-US" sz="2000" dirty="0">
                <a:solidFill>
                  <a:srgbClr val="FF0000"/>
                </a:solidFill>
              </a:rPr>
              <a:t>Man’s chief end </a:t>
            </a:r>
            <a:r>
              <a:rPr lang="en-US" sz="2000" dirty="0">
                <a:solidFill>
                  <a:srgbClr val="7030A0"/>
                </a:solidFill>
              </a:rPr>
              <a:t>[purpose] </a:t>
            </a:r>
            <a:r>
              <a:rPr lang="en-US" sz="2000" dirty="0">
                <a:solidFill>
                  <a:srgbClr val="FF0000"/>
                </a:solidFill>
              </a:rPr>
              <a:t>is to </a:t>
            </a:r>
            <a:r>
              <a:rPr lang="en-US" sz="2000" u="sng" dirty="0">
                <a:solidFill>
                  <a:srgbClr val="FF0000"/>
                </a:solidFill>
              </a:rPr>
              <a:t>glorify</a:t>
            </a:r>
            <a:r>
              <a:rPr lang="en-US" sz="2000" dirty="0">
                <a:solidFill>
                  <a:srgbClr val="FF0000"/>
                </a:solidFill>
              </a:rPr>
              <a:t> God, </a:t>
            </a:r>
          </a:p>
          <a:p>
            <a:pPr>
              <a:tabLst>
                <a:tab pos="457200" algn="l"/>
                <a:tab pos="914400" algn="l"/>
                <a:tab pos="1371600" algn="l"/>
                <a:tab pos="1828800" algn="l"/>
                <a:tab pos="2286000" algn="l"/>
                <a:tab pos="2743200" algn="l"/>
              </a:tabLst>
            </a:pPr>
            <a:r>
              <a:rPr lang="en-US" sz="2000" dirty="0">
                <a:solidFill>
                  <a:srgbClr val="FF0000"/>
                </a:solidFill>
              </a:rPr>
              <a:t>	and to </a:t>
            </a:r>
            <a:r>
              <a:rPr lang="en-US" sz="2000" u="sng" dirty="0">
                <a:solidFill>
                  <a:srgbClr val="FF0000"/>
                </a:solidFill>
              </a:rPr>
              <a:t>enjoy</a:t>
            </a:r>
            <a:r>
              <a:rPr lang="en-US" sz="2000" dirty="0">
                <a:solidFill>
                  <a:srgbClr val="FF0000"/>
                </a:solidFill>
              </a:rPr>
              <a:t> Him forever.  </a:t>
            </a:r>
          </a:p>
          <a:p>
            <a:pPr>
              <a:tabLst>
                <a:tab pos="457200" algn="l"/>
                <a:tab pos="914400" algn="l"/>
                <a:tab pos="1371600" algn="l"/>
                <a:tab pos="1828800" algn="l"/>
                <a:tab pos="2286000" algn="l"/>
                <a:tab pos="2743200" algn="l"/>
              </a:tabLst>
            </a:pPr>
            <a:endParaRPr lang="en-US" sz="2000" dirty="0"/>
          </a:p>
          <a:p>
            <a:pPr>
              <a:tabLst>
                <a:tab pos="457200" algn="l"/>
                <a:tab pos="914400" algn="l"/>
                <a:tab pos="1371600" algn="l"/>
                <a:tab pos="1828800" algn="l"/>
                <a:tab pos="2286000" algn="l"/>
                <a:tab pos="2743200" algn="l"/>
              </a:tabLst>
            </a:pPr>
            <a:r>
              <a:rPr lang="en-US" sz="2000" dirty="0"/>
              <a:t>										    Mark </a:t>
            </a:r>
            <a:r>
              <a:rPr lang="en-US" sz="2000" dirty="0" err="1"/>
              <a:t>Batterson</a:t>
            </a:r>
            <a:endParaRPr lang="en-US" sz="2000" dirty="0"/>
          </a:p>
        </p:txBody>
      </p:sp>
      <p:sp>
        <p:nvSpPr>
          <p:cNvPr id="8" name="Rectangle 7"/>
          <p:cNvSpPr/>
          <p:nvPr/>
        </p:nvSpPr>
        <p:spPr>
          <a:xfrm>
            <a:off x="166682" y="6232811"/>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benefit greatly from this great </a:t>
            </a:r>
            <a:r>
              <a:rPr lang="en-US" sz="2000" dirty="0">
                <a:solidFill>
                  <a:srgbClr val="FF0000"/>
                </a:solidFill>
              </a:rPr>
              <a:t>purpose</a:t>
            </a:r>
            <a:r>
              <a:rPr lang="en-US" sz="2000" dirty="0"/>
              <a:t>.</a:t>
            </a:r>
            <a:endParaRPr lang="en-US" sz="2000" dirty="0">
              <a:solidFill>
                <a:srgbClr val="002060"/>
              </a:solidFill>
              <a:cs typeface="Arial" charset="0"/>
            </a:endParaRPr>
          </a:p>
        </p:txBody>
      </p:sp>
    </p:spTree>
    <p:extLst>
      <p:ext uri="{BB962C8B-B14F-4D97-AF65-F5344CB8AC3E}">
        <p14:creationId xmlns:p14="http://schemas.microsoft.com/office/powerpoint/2010/main" val="45209142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Enjoying God – Trusting God</a:t>
            </a:r>
          </a:p>
        </p:txBody>
      </p:sp>
      <p:sp>
        <p:nvSpPr>
          <p:cNvPr id="7" name="Rectangle 6"/>
          <p:cNvSpPr/>
          <p:nvPr/>
        </p:nvSpPr>
        <p:spPr>
          <a:xfrm>
            <a:off x="166683" y="1680695"/>
            <a:ext cx="8824911" cy="320087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Whoever can be trusted with very little </a:t>
            </a:r>
          </a:p>
          <a:p>
            <a:pPr>
              <a:tabLst>
                <a:tab pos="457200" algn="l"/>
                <a:tab pos="914400" algn="l"/>
                <a:tab pos="1371600" algn="l"/>
                <a:tab pos="1828800" algn="l"/>
                <a:tab pos="2286000" algn="l"/>
                <a:tab pos="2743200" algn="l"/>
              </a:tabLst>
            </a:pPr>
            <a:r>
              <a:rPr lang="en-US" sz="2000" dirty="0"/>
              <a:t>	can also be trusted with much, </a:t>
            </a:r>
          </a:p>
          <a:p>
            <a:pPr>
              <a:tabLst>
                <a:tab pos="457200" algn="l"/>
                <a:tab pos="914400" algn="l"/>
                <a:tab pos="1371600" algn="l"/>
                <a:tab pos="1828800" algn="l"/>
                <a:tab pos="2286000" algn="l"/>
                <a:tab pos="2743200" algn="l"/>
              </a:tabLst>
            </a:pPr>
            <a:r>
              <a:rPr lang="en-US" sz="2000" dirty="0"/>
              <a:t>		and whoever is dishonest with very little </a:t>
            </a:r>
          </a:p>
          <a:p>
            <a:pPr>
              <a:tabLst>
                <a:tab pos="457200" algn="l"/>
                <a:tab pos="914400" algn="l"/>
                <a:tab pos="1371600" algn="l"/>
                <a:tab pos="1828800" algn="l"/>
                <a:tab pos="2286000" algn="l"/>
                <a:tab pos="2743200" algn="l"/>
              </a:tabLst>
            </a:pPr>
            <a:r>
              <a:rPr lang="en-US" sz="2000" dirty="0"/>
              <a:t>			will also be dishonest with much.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So if you have not been trustworthy in handling worldly wealth, </a:t>
            </a:r>
          </a:p>
          <a:p>
            <a:pPr>
              <a:tabLst>
                <a:tab pos="457200" algn="l"/>
                <a:tab pos="914400" algn="l"/>
                <a:tab pos="1371600" algn="l"/>
                <a:tab pos="1828800" algn="l"/>
                <a:tab pos="2286000" algn="l"/>
                <a:tab pos="2743200" algn="l"/>
              </a:tabLst>
            </a:pPr>
            <a:r>
              <a:rPr lang="en-US" sz="2000" dirty="0"/>
              <a:t>	who will trust you with true riches?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And if you have not been trustworthy with someone else’s property, 	who will give you property of your own?</a:t>
            </a:r>
          </a:p>
          <a:p>
            <a:pPr>
              <a:tabLst>
                <a:tab pos="457200" algn="l"/>
                <a:tab pos="914400" algn="l"/>
                <a:tab pos="1371600" algn="l"/>
                <a:tab pos="1828800" algn="l"/>
                <a:tab pos="2286000" algn="l"/>
                <a:tab pos="2743200" algn="l"/>
              </a:tabLst>
            </a:pPr>
            <a:r>
              <a:rPr lang="en-US" sz="2000" dirty="0"/>
              <a:t>											 Luke 16:8</a:t>
            </a:r>
          </a:p>
        </p:txBody>
      </p:sp>
      <p:sp>
        <p:nvSpPr>
          <p:cNvPr id="8" name="Rectangle 7"/>
          <p:cNvSpPr/>
          <p:nvPr/>
        </p:nvSpPr>
        <p:spPr>
          <a:xfrm>
            <a:off x="166682" y="4995577"/>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The concept of trust is intimately connected our service.  </a:t>
            </a:r>
          </a:p>
          <a:p>
            <a:pPr algn="ctr">
              <a:tabLst>
                <a:tab pos="446088" algn="l"/>
                <a:tab pos="906463" algn="l"/>
                <a:tab pos="1366838" algn="l"/>
                <a:tab pos="1827213" algn="l"/>
                <a:tab pos="2273300" algn="l"/>
              </a:tabLst>
            </a:pPr>
            <a:r>
              <a:rPr lang="en-US" sz="2000" dirty="0"/>
              <a:t>Those whom we serve can trust us. </a:t>
            </a:r>
            <a:endParaRPr lang="en-US" sz="2000" dirty="0">
              <a:solidFill>
                <a:srgbClr val="002060"/>
              </a:solidFill>
              <a:cs typeface="Arial" charset="0"/>
            </a:endParaRPr>
          </a:p>
        </p:txBody>
      </p:sp>
      <p:sp>
        <p:nvSpPr>
          <p:cNvPr id="9" name="Rectangle 8">
            <a:extLst>
              <a:ext uri="{FF2B5EF4-FFF2-40B4-BE49-F238E27FC236}">
                <a16:creationId xmlns:a16="http://schemas.microsoft.com/office/drawing/2014/main" id="{E5A38B7B-F0E6-004A-B74A-C1DE73B6E85A}"/>
              </a:ext>
            </a:extLst>
          </p:cNvPr>
          <p:cNvSpPr/>
          <p:nvPr/>
        </p:nvSpPr>
        <p:spPr>
          <a:xfrm>
            <a:off x="166682" y="5909803"/>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It is hard for joy to exist in the midst of distrust.</a:t>
            </a:r>
          </a:p>
          <a:p>
            <a:pPr algn="ctr">
              <a:tabLst>
                <a:tab pos="446088" algn="l"/>
                <a:tab pos="906463" algn="l"/>
                <a:tab pos="1366838" algn="l"/>
                <a:tab pos="1827213" algn="l"/>
                <a:tab pos="2273300" algn="l"/>
              </a:tabLst>
            </a:pPr>
            <a:r>
              <a:rPr lang="en-US" sz="2000" dirty="0">
                <a:solidFill>
                  <a:srgbClr val="002060"/>
                </a:solidFill>
                <a:cs typeface="Arial" charset="0"/>
              </a:rPr>
              <a:t>Trust lays a foundation for joy.  [PDE]</a:t>
            </a:r>
          </a:p>
        </p:txBody>
      </p:sp>
    </p:spTree>
    <p:extLst>
      <p:ext uri="{BB962C8B-B14F-4D97-AF65-F5344CB8AC3E}">
        <p14:creationId xmlns:p14="http://schemas.microsoft.com/office/powerpoint/2010/main" val="127223886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Enjoying God – Understanding God</a:t>
            </a:r>
          </a:p>
        </p:txBody>
      </p:sp>
      <p:sp>
        <p:nvSpPr>
          <p:cNvPr id="7" name="Rectangle 6"/>
          <p:cNvSpPr/>
          <p:nvPr/>
        </p:nvSpPr>
        <p:spPr>
          <a:xfrm>
            <a:off x="166683" y="1680695"/>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“What no eye has seen, what no ear has heard,</a:t>
            </a:r>
            <a:br>
              <a:rPr lang="en-US" sz="2000" dirty="0"/>
            </a:br>
            <a:r>
              <a:rPr lang="en-US" sz="2000" dirty="0"/>
              <a:t>		and what no human mind has conceived” -</a:t>
            </a:r>
            <a:br>
              <a:rPr lang="en-US" sz="2000" dirty="0"/>
            </a:br>
            <a:r>
              <a:rPr lang="en-US" sz="2000" dirty="0"/>
              <a:t>    			the things God has prepared for those who love him… </a:t>
            </a:r>
          </a:p>
          <a:p>
            <a:pPr>
              <a:tabLst>
                <a:tab pos="457200" algn="l"/>
                <a:tab pos="914400" algn="l"/>
                <a:tab pos="1371600" algn="l"/>
                <a:tab pos="1828800" algn="l"/>
                <a:tab pos="2286000" algn="l"/>
                <a:tab pos="2743200" algn="l"/>
              </a:tabLst>
            </a:pPr>
            <a:r>
              <a:rPr lang="en-US" sz="2000" dirty="0"/>
              <a:t>										1 Corinthians 2:9</a:t>
            </a:r>
          </a:p>
        </p:txBody>
      </p:sp>
      <p:sp>
        <p:nvSpPr>
          <p:cNvPr id="10" name="Rectangle 9">
            <a:extLst>
              <a:ext uri="{FF2B5EF4-FFF2-40B4-BE49-F238E27FC236}">
                <a16:creationId xmlns:a16="http://schemas.microsoft.com/office/drawing/2014/main" id="{1C93D53C-79AD-C14C-B51E-EDEAAAC64E25}"/>
              </a:ext>
            </a:extLst>
          </p:cNvPr>
          <p:cNvSpPr/>
          <p:nvPr/>
        </p:nvSpPr>
        <p:spPr>
          <a:xfrm>
            <a:off x="166683" y="3109036"/>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0850" algn="l"/>
                <a:tab pos="912813" algn="l"/>
                <a:tab pos="1363663" algn="l"/>
                <a:tab pos="1825625" algn="l"/>
              </a:tabLst>
            </a:pPr>
            <a:r>
              <a:rPr lang="en-US" sz="2000" dirty="0"/>
              <a:t>Oh, the depth of the riches of the wisdom and knowledge of God!</a:t>
            </a:r>
            <a:br>
              <a:rPr lang="en-US" sz="2000" dirty="0"/>
            </a:br>
            <a:r>
              <a:rPr lang="en-US" sz="2000" dirty="0"/>
              <a:t>	How unsearchable his judgments, </a:t>
            </a:r>
          </a:p>
          <a:p>
            <a:pPr>
              <a:tabLst>
                <a:tab pos="450850" algn="l"/>
                <a:tab pos="912813" algn="l"/>
                <a:tab pos="1363663" algn="l"/>
                <a:tab pos="1825625" algn="l"/>
              </a:tabLst>
            </a:pPr>
            <a:r>
              <a:rPr lang="en-US" sz="2000" dirty="0"/>
              <a:t>		and his paths beyond tracing out;</a:t>
            </a:r>
            <a:r>
              <a:rPr lang="en-US" sz="2000" baseline="30000" dirty="0"/>
              <a:t> </a:t>
            </a:r>
          </a:p>
          <a:p>
            <a:pPr>
              <a:tabLst>
                <a:tab pos="450850" algn="l"/>
                <a:tab pos="912813" algn="l"/>
                <a:tab pos="1363663" algn="l"/>
                <a:tab pos="1825625" algn="l"/>
              </a:tabLst>
            </a:pPr>
            <a:r>
              <a:rPr lang="en-US" sz="2000" baseline="30000" dirty="0"/>
              <a:t>			</a:t>
            </a:r>
            <a:r>
              <a:rPr lang="en-US" sz="2000" dirty="0"/>
              <a:t>“Who has known the mind of the Lord?</a:t>
            </a:r>
            <a:br>
              <a:rPr lang="en-US" sz="2000" dirty="0"/>
            </a:br>
            <a:r>
              <a:rPr lang="en-US" sz="2000" dirty="0"/>
              <a:t>   				Or who has been his counselor?”</a:t>
            </a:r>
          </a:p>
          <a:p>
            <a:pPr>
              <a:tabLst>
                <a:tab pos="450850" algn="l"/>
                <a:tab pos="912813" algn="l"/>
                <a:tab pos="1363663" algn="l"/>
                <a:tab pos="1825625" algn="l"/>
              </a:tabLst>
            </a:pPr>
            <a:r>
              <a:rPr lang="en-US" sz="2000" dirty="0"/>
              <a:t>										Romans 11:33-34</a:t>
            </a:r>
          </a:p>
        </p:txBody>
      </p:sp>
      <p:sp>
        <p:nvSpPr>
          <p:cNvPr id="11" name="Rectangle 10">
            <a:extLst>
              <a:ext uri="{FF2B5EF4-FFF2-40B4-BE49-F238E27FC236}">
                <a16:creationId xmlns:a16="http://schemas.microsoft.com/office/drawing/2014/main" id="{671C7F4A-DD7C-CA43-9806-1CD556AC2B43}"/>
              </a:ext>
            </a:extLst>
          </p:cNvPr>
          <p:cNvSpPr/>
          <p:nvPr/>
        </p:nvSpPr>
        <p:spPr>
          <a:xfrm>
            <a:off x="166682" y="5134451"/>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 I pray that you, being </a:t>
            </a:r>
            <a:r>
              <a:rPr lang="en-US" sz="2000" dirty="0">
                <a:solidFill>
                  <a:srgbClr val="0432FF"/>
                </a:solidFill>
              </a:rPr>
              <a:t>rooted and established in love</a:t>
            </a:r>
            <a:r>
              <a:rPr lang="en-US" sz="2000" dirty="0"/>
              <a:t>, may have power… </a:t>
            </a:r>
            <a:r>
              <a:rPr lang="en-US" sz="2000" u="sng" dirty="0"/>
              <a:t>to grasp how wide and long and high and deep is the love of Christ, and to know this love that surpasses knowledge </a:t>
            </a:r>
            <a:r>
              <a:rPr lang="en-US" sz="2000" dirty="0"/>
              <a:t>- that you may be filled to the measure of all the fullness of God.</a:t>
            </a:r>
          </a:p>
          <a:p>
            <a:r>
              <a:rPr lang="en-US" sz="2000" dirty="0"/>
              <a:t>							Ephesians 3:16-19</a:t>
            </a:r>
          </a:p>
        </p:txBody>
      </p:sp>
    </p:spTree>
    <p:extLst>
      <p:ext uri="{BB962C8B-B14F-4D97-AF65-F5344CB8AC3E}">
        <p14:creationId xmlns:p14="http://schemas.microsoft.com/office/powerpoint/2010/main" val="267335995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The Greatest Purpose Will Relate to God</a:t>
            </a:r>
          </a:p>
        </p:txBody>
      </p:sp>
      <p:sp>
        <p:nvSpPr>
          <p:cNvPr id="7" name="Rectangle 6"/>
          <p:cNvSpPr/>
          <p:nvPr/>
        </p:nvSpPr>
        <p:spPr>
          <a:xfrm>
            <a:off x="166680" y="5724199"/>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Did Adam and Eve feel they had a purpose?  Noah and family? </a:t>
            </a:r>
          </a:p>
          <a:p>
            <a:pPr>
              <a:tabLst>
                <a:tab pos="457200" algn="l"/>
                <a:tab pos="914400" algn="l"/>
                <a:tab pos="1371600" algn="l"/>
                <a:tab pos="1828800" algn="l"/>
                <a:tab pos="2286000" algn="l"/>
                <a:tab pos="2743200" algn="l"/>
              </a:tabLst>
            </a:pPr>
            <a:r>
              <a:rPr lang="en-US" sz="2000" dirty="0"/>
              <a:t>	Or they were just living…  </a:t>
            </a:r>
          </a:p>
          <a:p>
            <a:pPr>
              <a:tabLst>
                <a:tab pos="457200" algn="l"/>
                <a:tab pos="914400" algn="l"/>
                <a:tab pos="1371600" algn="l"/>
                <a:tab pos="1828800" algn="l"/>
                <a:tab pos="2286000" algn="l"/>
                <a:tab pos="2743200" algn="l"/>
              </a:tabLst>
            </a:pPr>
            <a:r>
              <a:rPr lang="en-US" sz="2000" dirty="0"/>
              <a:t>		We must see the difference!</a:t>
            </a:r>
          </a:p>
        </p:txBody>
      </p:sp>
      <p:sp>
        <p:nvSpPr>
          <p:cNvPr id="10" name="Rectangle 9"/>
          <p:cNvSpPr/>
          <p:nvPr/>
        </p:nvSpPr>
        <p:spPr>
          <a:xfrm>
            <a:off x="166681" y="1680695"/>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The </a:t>
            </a:r>
            <a:r>
              <a:rPr lang="en-US" sz="2000" cap="small" dirty="0"/>
              <a:t>Lord</a:t>
            </a:r>
            <a:r>
              <a:rPr lang="en-US" sz="2000" dirty="0"/>
              <a:t> God took the man </a:t>
            </a:r>
          </a:p>
          <a:p>
            <a:pPr>
              <a:tabLst>
                <a:tab pos="457200" algn="l"/>
                <a:tab pos="914400" algn="l"/>
                <a:tab pos="1371600" algn="l"/>
                <a:tab pos="1828800" algn="l"/>
                <a:tab pos="2286000" algn="l"/>
                <a:tab pos="2743200" algn="l"/>
              </a:tabLst>
            </a:pPr>
            <a:r>
              <a:rPr lang="en-US" sz="2000" dirty="0"/>
              <a:t>	and put him in the Garden of Eden </a:t>
            </a:r>
          </a:p>
          <a:p>
            <a:pPr>
              <a:tabLst>
                <a:tab pos="457200" algn="l"/>
                <a:tab pos="914400" algn="l"/>
                <a:tab pos="1371600" algn="l"/>
                <a:tab pos="1828800" algn="l"/>
                <a:tab pos="2286000" algn="l"/>
                <a:tab pos="2743200" algn="l"/>
              </a:tabLst>
            </a:pPr>
            <a:r>
              <a:rPr lang="en-US" sz="2000" dirty="0"/>
              <a:t>		to </a:t>
            </a:r>
            <a:r>
              <a:rPr lang="en-US" sz="2000" dirty="0">
                <a:solidFill>
                  <a:srgbClr val="FF0000"/>
                </a:solidFill>
              </a:rPr>
              <a:t>work</a:t>
            </a:r>
            <a:r>
              <a:rPr lang="en-US" sz="2000" dirty="0"/>
              <a:t> it and </a:t>
            </a:r>
            <a:r>
              <a:rPr lang="en-US" sz="2000" dirty="0">
                <a:solidFill>
                  <a:srgbClr val="FF0000"/>
                </a:solidFill>
              </a:rPr>
              <a:t>take care </a:t>
            </a:r>
            <a:r>
              <a:rPr lang="en-US" sz="2000" dirty="0"/>
              <a:t>of it. 	</a:t>
            </a:r>
          </a:p>
          <a:p>
            <a:pPr>
              <a:tabLst>
                <a:tab pos="457200" algn="l"/>
                <a:tab pos="914400" algn="l"/>
                <a:tab pos="1371600" algn="l"/>
                <a:tab pos="1828800" algn="l"/>
                <a:tab pos="2286000" algn="l"/>
                <a:tab pos="2743200" algn="l"/>
              </a:tabLst>
            </a:pPr>
            <a:r>
              <a:rPr lang="en-US" sz="2000" dirty="0"/>
              <a:t>God blessed them and said to them, </a:t>
            </a:r>
          </a:p>
          <a:p>
            <a:pPr>
              <a:tabLst>
                <a:tab pos="457200" algn="l"/>
                <a:tab pos="914400" algn="l"/>
                <a:tab pos="1371600" algn="l"/>
                <a:tab pos="1828800" algn="l"/>
                <a:tab pos="2286000" algn="l"/>
                <a:tab pos="2743200" algn="l"/>
              </a:tabLst>
            </a:pPr>
            <a:r>
              <a:rPr lang="en-US" sz="2000" dirty="0"/>
              <a:t>	“Be fruitful and </a:t>
            </a:r>
            <a:r>
              <a:rPr lang="en-US" sz="2000" dirty="0">
                <a:solidFill>
                  <a:srgbClr val="FF0000"/>
                </a:solidFill>
              </a:rPr>
              <a:t>increase</a:t>
            </a:r>
            <a:r>
              <a:rPr lang="en-US" sz="2000" dirty="0"/>
              <a:t> in number; fill the earth and subdue it.”	</a:t>
            </a:r>
          </a:p>
          <a:p>
            <a:pPr>
              <a:tabLst>
                <a:tab pos="457200" algn="l"/>
                <a:tab pos="914400" algn="l"/>
                <a:tab pos="1371600" algn="l"/>
                <a:tab pos="1828800" algn="l"/>
                <a:tab pos="2286000" algn="l"/>
                <a:tab pos="2743200" algn="l"/>
              </a:tabLst>
            </a:pPr>
            <a:r>
              <a:rPr lang="en-US" sz="2000" dirty="0"/>
              <a:t>									                Genesis 1:15, 28</a:t>
            </a:r>
          </a:p>
        </p:txBody>
      </p:sp>
      <p:sp>
        <p:nvSpPr>
          <p:cNvPr id="11" name="Rectangle 10"/>
          <p:cNvSpPr/>
          <p:nvPr/>
        </p:nvSpPr>
        <p:spPr>
          <a:xfrm>
            <a:off x="166680" y="3692874"/>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Then God blessed Noah and his sons, saying to them, </a:t>
            </a:r>
          </a:p>
          <a:p>
            <a:pPr>
              <a:tabLst>
                <a:tab pos="457200" algn="l"/>
                <a:tab pos="914400" algn="l"/>
                <a:tab pos="1371600" algn="l"/>
                <a:tab pos="1828800" algn="l"/>
                <a:tab pos="2286000" algn="l"/>
                <a:tab pos="2743200" algn="l"/>
              </a:tabLst>
            </a:pPr>
            <a:r>
              <a:rPr lang="en-US" sz="2000" dirty="0"/>
              <a:t>	“Be fruitful and </a:t>
            </a:r>
            <a:r>
              <a:rPr lang="en-US" sz="2000" dirty="0">
                <a:solidFill>
                  <a:srgbClr val="FF0000"/>
                </a:solidFill>
              </a:rPr>
              <a:t>increase</a:t>
            </a:r>
            <a:r>
              <a:rPr lang="en-US" sz="2000" dirty="0"/>
              <a:t> in number and fill the earth</a:t>
            </a:r>
            <a:r>
              <a:rPr lang="mr-IN" sz="2000" dirty="0"/>
              <a:t>…</a:t>
            </a:r>
            <a:endParaRPr lang="en-US" sz="2000" dirty="0"/>
          </a:p>
          <a:p>
            <a:pPr>
              <a:tabLst>
                <a:tab pos="457200" algn="l"/>
                <a:tab pos="914400" algn="l"/>
                <a:tab pos="1371600" algn="l"/>
                <a:tab pos="1828800" algn="l"/>
                <a:tab pos="2286000" algn="l"/>
                <a:tab pos="2743200" algn="l"/>
              </a:tabLst>
            </a:pPr>
            <a:r>
              <a:rPr lang="en-US" sz="2000" dirty="0"/>
              <a:t>As for you, </a:t>
            </a:r>
          </a:p>
          <a:p>
            <a:pPr>
              <a:tabLst>
                <a:tab pos="457200" algn="l"/>
                <a:tab pos="914400" algn="l"/>
                <a:tab pos="1371600" algn="l"/>
                <a:tab pos="1828800" algn="l"/>
                <a:tab pos="2286000" algn="l"/>
                <a:tab pos="2743200" algn="l"/>
              </a:tabLst>
            </a:pPr>
            <a:r>
              <a:rPr lang="en-US" sz="2000" dirty="0"/>
              <a:t>	be fruitful and </a:t>
            </a:r>
            <a:r>
              <a:rPr lang="en-US" sz="2000" dirty="0">
                <a:solidFill>
                  <a:srgbClr val="FF0000"/>
                </a:solidFill>
              </a:rPr>
              <a:t>increase</a:t>
            </a:r>
            <a:r>
              <a:rPr lang="en-US" sz="2000" dirty="0"/>
              <a:t> in number; </a:t>
            </a:r>
          </a:p>
          <a:p>
            <a:pPr>
              <a:tabLst>
                <a:tab pos="457200" algn="l"/>
                <a:tab pos="914400" algn="l"/>
                <a:tab pos="1371600" algn="l"/>
                <a:tab pos="1828800" algn="l"/>
                <a:tab pos="2286000" algn="l"/>
                <a:tab pos="2743200" algn="l"/>
              </a:tabLst>
            </a:pPr>
            <a:r>
              <a:rPr lang="en-US" sz="2000" dirty="0"/>
              <a:t>		multiply on the earth and </a:t>
            </a:r>
            <a:r>
              <a:rPr lang="en-US" sz="2000" dirty="0">
                <a:solidFill>
                  <a:srgbClr val="FF0000"/>
                </a:solidFill>
              </a:rPr>
              <a:t>increase </a:t>
            </a:r>
            <a:r>
              <a:rPr lang="en-US" sz="2000" dirty="0"/>
              <a:t>upon it.”</a:t>
            </a:r>
          </a:p>
          <a:p>
            <a:pPr>
              <a:tabLst>
                <a:tab pos="457200" algn="l"/>
                <a:tab pos="914400" algn="l"/>
                <a:tab pos="1371600" algn="l"/>
                <a:tab pos="1828800" algn="l"/>
                <a:tab pos="2286000" algn="l"/>
                <a:tab pos="2743200" algn="l"/>
              </a:tabLst>
            </a:pPr>
            <a:r>
              <a:rPr lang="en-US" sz="2000" dirty="0"/>
              <a:t>										       Genesis 9:1, 7</a:t>
            </a:r>
          </a:p>
        </p:txBody>
      </p:sp>
    </p:spTree>
    <p:extLst>
      <p:ext uri="{BB962C8B-B14F-4D97-AF65-F5344CB8AC3E}">
        <p14:creationId xmlns:p14="http://schemas.microsoft.com/office/powerpoint/2010/main" val="3300739702"/>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The Greatest Purpose Will Relate to God</a:t>
            </a:r>
          </a:p>
        </p:txBody>
      </p:sp>
      <p:sp>
        <p:nvSpPr>
          <p:cNvPr id="10" name="Rectangle 9"/>
          <p:cNvSpPr/>
          <p:nvPr/>
        </p:nvSpPr>
        <p:spPr>
          <a:xfrm>
            <a:off x="166681" y="1680695"/>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According to Genesis 1:26–28, </a:t>
            </a:r>
          </a:p>
          <a:p>
            <a:pPr>
              <a:tabLst>
                <a:tab pos="457200" algn="l"/>
                <a:tab pos="914400" algn="l"/>
                <a:tab pos="1371600" algn="l"/>
                <a:tab pos="1828800" algn="l"/>
                <a:tab pos="2286000" algn="l"/>
                <a:tab pos="2743200" algn="l"/>
              </a:tabLst>
            </a:pPr>
            <a:r>
              <a:rPr lang="en-US" sz="2000" dirty="0"/>
              <a:t>	God created humans to do two things: </a:t>
            </a:r>
          </a:p>
          <a:p>
            <a:pPr>
              <a:tabLst>
                <a:tab pos="457200" algn="l"/>
                <a:tab pos="914400" algn="l"/>
                <a:tab pos="1371600" algn="l"/>
                <a:tab pos="1828800" algn="l"/>
                <a:tab pos="2286000" algn="l"/>
                <a:tab pos="2743200" algn="l"/>
              </a:tabLst>
            </a:pPr>
            <a:endParaRPr lang="en-US" sz="800" dirty="0"/>
          </a:p>
          <a:p>
            <a:pPr marL="914400" lvl="1" indent="-457200">
              <a:buAutoNum type="arabicPeriod"/>
              <a:tabLst>
                <a:tab pos="457200" algn="l"/>
                <a:tab pos="914400" algn="l"/>
                <a:tab pos="1371600" algn="l"/>
                <a:tab pos="1828800" algn="l"/>
                <a:tab pos="2286000" algn="l"/>
                <a:tab pos="2743200" algn="l"/>
              </a:tabLst>
            </a:pPr>
            <a:r>
              <a:rPr lang="en-US" sz="2000" dirty="0"/>
              <a:t>To express God’s image </a:t>
            </a:r>
          </a:p>
          <a:p>
            <a:pPr marL="914400" lvl="1" indent="-457200">
              <a:buAutoNum type="arabicPeriod"/>
              <a:tabLst>
                <a:tab pos="457200" algn="l"/>
                <a:tab pos="914400" algn="l"/>
                <a:tab pos="1371600" algn="l"/>
                <a:tab pos="1828800" algn="l"/>
                <a:tab pos="2286000" algn="l"/>
                <a:tab pos="2743200" algn="l"/>
              </a:tabLst>
            </a:pPr>
            <a:r>
              <a:rPr lang="en-US" sz="2000" dirty="0"/>
              <a:t>To rule and subdue the earth </a:t>
            </a:r>
          </a:p>
          <a:p>
            <a:pPr>
              <a:tabLst>
                <a:tab pos="457200" algn="l"/>
                <a:tab pos="914400" algn="l"/>
                <a:tab pos="1371600" algn="l"/>
                <a:tab pos="1828800" algn="l"/>
                <a:tab pos="2286000" algn="l"/>
                <a:tab pos="2743200" algn="l"/>
              </a:tabLst>
            </a:pPr>
            <a:r>
              <a:rPr lang="en-US" sz="2000" dirty="0"/>
              <a:t>										            Frank Viola</a:t>
            </a:r>
          </a:p>
        </p:txBody>
      </p:sp>
    </p:spTree>
    <p:extLst>
      <p:ext uri="{BB962C8B-B14F-4D97-AF65-F5344CB8AC3E}">
        <p14:creationId xmlns:p14="http://schemas.microsoft.com/office/powerpoint/2010/main" val="1547078506"/>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The Greatest Purpose Will Relate to God</a:t>
            </a:r>
          </a:p>
        </p:txBody>
      </p:sp>
      <p:sp>
        <p:nvSpPr>
          <p:cNvPr id="10" name="Rectangle 9"/>
          <p:cNvSpPr/>
          <p:nvPr/>
        </p:nvSpPr>
        <p:spPr>
          <a:xfrm>
            <a:off x="166681" y="1680695"/>
            <a:ext cx="8824911" cy="276998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rgbClr val="0070C0"/>
                </a:solidFill>
              </a:rPr>
              <a:t>… this is the whole meaning </a:t>
            </a:r>
          </a:p>
          <a:p>
            <a:pPr>
              <a:tabLst>
                <a:tab pos="457200" algn="l"/>
                <a:tab pos="914400" algn="l"/>
                <a:tab pos="1371600" algn="l"/>
                <a:tab pos="1828800" algn="l"/>
                <a:tab pos="2286000" algn="l"/>
                <a:tab pos="2743200" algn="l"/>
              </a:tabLst>
            </a:pPr>
            <a:r>
              <a:rPr lang="en-US" sz="2000" dirty="0">
                <a:solidFill>
                  <a:srgbClr val="0070C0"/>
                </a:solidFill>
              </a:rPr>
              <a:t>	and heart of all existence, </a:t>
            </a:r>
          </a:p>
          <a:p>
            <a:pPr>
              <a:tabLst>
                <a:tab pos="457200" algn="l"/>
                <a:tab pos="914400" algn="l"/>
                <a:tab pos="1371600" algn="l"/>
                <a:tab pos="1828800" algn="l"/>
                <a:tab pos="2286000" algn="l"/>
                <a:tab pos="2743200" algn="l"/>
              </a:tabLst>
            </a:pPr>
            <a:r>
              <a:rPr lang="en-US" sz="2000" dirty="0">
                <a:solidFill>
                  <a:srgbClr val="0070C0"/>
                </a:solidFill>
              </a:rPr>
              <a:t>		and in this all the affairs of life, </a:t>
            </a:r>
          </a:p>
          <a:p>
            <a:pPr>
              <a:tabLst>
                <a:tab pos="457200" algn="l"/>
                <a:tab pos="914400" algn="l"/>
                <a:tab pos="1371600" algn="l"/>
                <a:tab pos="1828800" algn="l"/>
                <a:tab pos="2286000" algn="l"/>
                <a:tab pos="2743200" algn="l"/>
              </a:tabLst>
            </a:pPr>
            <a:r>
              <a:rPr lang="en-US" sz="2000" dirty="0">
                <a:solidFill>
                  <a:srgbClr val="0070C0"/>
                </a:solidFill>
              </a:rPr>
              <a:t>			all the needs of the world and of men, </a:t>
            </a:r>
          </a:p>
          <a:p>
            <a:pPr>
              <a:tabLst>
                <a:tab pos="457200" algn="l"/>
                <a:tab pos="914400" algn="l"/>
                <a:tab pos="1371600" algn="l"/>
                <a:tab pos="1828800" algn="l"/>
                <a:tab pos="2286000" algn="l"/>
                <a:tab pos="2743200" algn="l"/>
              </a:tabLst>
            </a:pPr>
            <a:r>
              <a:rPr lang="en-US" sz="2000" dirty="0">
                <a:solidFill>
                  <a:srgbClr val="0070C0"/>
                </a:solidFill>
              </a:rPr>
              <a:t>				take on their right significance: </a:t>
            </a:r>
          </a:p>
          <a:p>
            <a:pPr>
              <a:tabLst>
                <a:tab pos="457200" algn="l"/>
                <a:tab pos="914400" algn="l"/>
                <a:tab pos="1371600" algn="l"/>
                <a:tab pos="1828800" algn="l"/>
                <a:tab pos="2286000" algn="l"/>
                <a:tab pos="2743200" algn="l"/>
              </a:tabLst>
            </a:pPr>
            <a:r>
              <a:rPr lang="en-US" sz="2000" dirty="0">
                <a:solidFill>
                  <a:srgbClr val="0070C0"/>
                </a:solidFill>
              </a:rPr>
              <a:t>					all point to this one great return </a:t>
            </a:r>
          </a:p>
          <a:p>
            <a:pPr>
              <a:tabLst>
                <a:tab pos="457200" algn="l"/>
                <a:tab pos="914400" algn="l"/>
                <a:tab pos="1371600" algn="l"/>
                <a:tab pos="1828800" algn="l"/>
                <a:tab pos="2286000" algn="l"/>
                <a:tab pos="2743200" algn="l"/>
              </a:tabLst>
            </a:pPr>
            <a:r>
              <a:rPr lang="en-US" sz="2000">
                <a:solidFill>
                  <a:srgbClr val="0070C0"/>
                </a:solidFill>
              </a:rPr>
              <a:t>						to </a:t>
            </a:r>
            <a:r>
              <a:rPr lang="en-US" sz="2000" dirty="0">
                <a:solidFill>
                  <a:srgbClr val="0070C0"/>
                </a:solidFill>
              </a:rPr>
              <a:t>the </a:t>
            </a:r>
            <a:r>
              <a:rPr lang="en-US" sz="2000">
                <a:solidFill>
                  <a:srgbClr val="0070C0"/>
                </a:solidFill>
              </a:rPr>
              <a:t>Source.  </a:t>
            </a:r>
            <a:r>
              <a:rPr lang="en-US" sz="2000" dirty="0"/>
              <a:t>[God]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			</a:t>
            </a:r>
            <a:r>
              <a:rPr lang="en-US" sz="2000" dirty="0">
                <a:solidFill>
                  <a:srgbClr val="0070C0"/>
                </a:solidFill>
              </a:rPr>
              <a:t>							   Thomas Merton</a:t>
            </a:r>
          </a:p>
        </p:txBody>
      </p:sp>
    </p:spTree>
    <p:extLst>
      <p:ext uri="{BB962C8B-B14F-4D97-AF65-F5344CB8AC3E}">
        <p14:creationId xmlns:p14="http://schemas.microsoft.com/office/powerpoint/2010/main" val="608009500"/>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The Greatest Purpose Will Relate to God</a:t>
            </a:r>
          </a:p>
        </p:txBody>
      </p:sp>
      <p:sp>
        <p:nvSpPr>
          <p:cNvPr id="10" name="Rectangle 9"/>
          <p:cNvSpPr/>
          <p:nvPr/>
        </p:nvSpPr>
        <p:spPr>
          <a:xfrm>
            <a:off x="166681" y="1680695"/>
            <a:ext cx="8824911" cy="512064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Wisdom teaches us how to set our sights on objectives that are truly worth aiming at. </a:t>
            </a:r>
          </a:p>
          <a:p>
            <a:endParaRPr lang="en-US" sz="800" dirty="0"/>
          </a:p>
          <a:p>
            <a:r>
              <a:rPr lang="en-US" sz="2000" dirty="0"/>
              <a:t>Goal number one (which all the Bible insists on) is that the knowledge of God, the enjoyment of God, the praise of God, and the honor of God should be our constant aim in everything we do, so that we may truly live to his glory. </a:t>
            </a:r>
          </a:p>
          <a:p>
            <a:endParaRPr lang="en-US" sz="800" dirty="0"/>
          </a:p>
          <a:p>
            <a:r>
              <a:rPr lang="en-US" sz="2000" dirty="0"/>
              <a:t>The consequent goals include love, goodwill, and care in all our personal relationships with family, friends, acquaintances, and casual contacts; faithfulness in all business dealings; integrity in all community involvements and all enterprises in which we lead and direct others; and creativity, the quest for order and beauty, in pursuing whatever interests and hobbies we embrace.  </a:t>
            </a:r>
            <a:r>
              <a:rPr lang="en-US" sz="2000" dirty="0">
                <a:solidFill>
                  <a:srgbClr val="7030A0"/>
                </a:solidFill>
              </a:rPr>
              <a:t>[whatever we do …]</a:t>
            </a:r>
          </a:p>
          <a:p>
            <a:endParaRPr lang="en-US" sz="800" dirty="0"/>
          </a:p>
          <a:p>
            <a:r>
              <a:rPr lang="en-US" sz="2000" dirty="0"/>
              <a:t>Wisdom enables us to formulate and focus our goals in our various fields of activity. </a:t>
            </a:r>
          </a:p>
          <a:p>
            <a:r>
              <a:rPr lang="en-US" sz="2000" dirty="0"/>
              <a:t>					J.I. Packer and Carolyn Nystrom</a:t>
            </a:r>
          </a:p>
        </p:txBody>
      </p:sp>
    </p:spTree>
    <p:extLst>
      <p:ext uri="{BB962C8B-B14F-4D97-AF65-F5344CB8AC3E}">
        <p14:creationId xmlns:p14="http://schemas.microsoft.com/office/powerpoint/2010/main" val="2137918342"/>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Consider Possible Life Purposes (General)</a:t>
            </a:r>
          </a:p>
        </p:txBody>
      </p:sp>
      <p:sp>
        <p:nvSpPr>
          <p:cNvPr id="7" name="Rectangle 6"/>
          <p:cNvSpPr/>
          <p:nvPr/>
        </p:nvSpPr>
        <p:spPr>
          <a:xfrm>
            <a:off x="166683" y="1680695"/>
            <a:ext cx="4405317" cy="515721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lvl="0"/>
            <a:r>
              <a:rPr lang="en-US" sz="2000" u="sng" dirty="0"/>
              <a:t>Self</a:t>
            </a:r>
          </a:p>
          <a:p>
            <a:pPr marL="342900" lvl="0" indent="-342900">
              <a:buFont typeface="Arial" charset="0"/>
              <a:buChar char="•"/>
            </a:pPr>
            <a:r>
              <a:rPr lang="en-US" sz="2000" dirty="0"/>
              <a:t>Personal Pleasure</a:t>
            </a:r>
          </a:p>
          <a:p>
            <a:pPr marL="342900" lvl="0" indent="-342900">
              <a:buFont typeface="Arial" charset="0"/>
              <a:buChar char="•"/>
            </a:pPr>
            <a:r>
              <a:rPr lang="en-US" sz="2000" dirty="0"/>
              <a:t>Power</a:t>
            </a:r>
          </a:p>
          <a:p>
            <a:pPr marL="342900" lvl="0" indent="-342900">
              <a:buFont typeface="Arial" charset="0"/>
              <a:buChar char="•"/>
            </a:pPr>
            <a:r>
              <a:rPr lang="en-US" sz="2000" dirty="0"/>
              <a:t>Victory (Compete)</a:t>
            </a:r>
          </a:p>
          <a:p>
            <a:pPr marL="342900" lvl="0" indent="-342900">
              <a:buFont typeface="Arial" charset="0"/>
              <a:buChar char="•"/>
            </a:pPr>
            <a:r>
              <a:rPr lang="en-US" sz="2000" dirty="0"/>
              <a:t>Travel</a:t>
            </a:r>
          </a:p>
          <a:p>
            <a:pPr marL="342900" lvl="0" indent="-342900">
              <a:buFont typeface="Arial" charset="0"/>
              <a:buChar char="•"/>
            </a:pPr>
            <a:endParaRPr lang="en-US" sz="800" dirty="0"/>
          </a:p>
          <a:p>
            <a:pPr lvl="0"/>
            <a:r>
              <a:rPr lang="en-US" sz="2000" u="sng" dirty="0"/>
              <a:t>Others</a:t>
            </a:r>
          </a:p>
          <a:p>
            <a:pPr marL="342900" lvl="0" indent="-342900">
              <a:buFont typeface="Arial" charset="0"/>
              <a:buChar char="•"/>
            </a:pPr>
            <a:r>
              <a:rPr lang="en-US" sz="2000" dirty="0"/>
              <a:t>Service </a:t>
            </a:r>
          </a:p>
          <a:p>
            <a:pPr marL="342900" lvl="0" indent="-342900">
              <a:buFont typeface="Arial" charset="0"/>
              <a:buChar char="•"/>
            </a:pPr>
            <a:r>
              <a:rPr lang="en-US" sz="2000" dirty="0"/>
              <a:t>To make people Happy (Peanuts, scoops of Joy)</a:t>
            </a:r>
          </a:p>
          <a:p>
            <a:pPr marL="342900" indent="-342900">
              <a:buFont typeface="Arial" charset="0"/>
              <a:buChar char="•"/>
            </a:pPr>
            <a:r>
              <a:rPr lang="en-US" sz="2000" dirty="0"/>
              <a:t>save one starfish;</a:t>
            </a:r>
          </a:p>
          <a:p>
            <a:pPr marL="342900" lvl="0" indent="-342900">
              <a:buFont typeface="Arial" charset="0"/>
              <a:buChar char="•"/>
            </a:pPr>
            <a:r>
              <a:rPr lang="en-US" sz="2000" dirty="0"/>
              <a:t>Seek peace and pursue it</a:t>
            </a:r>
          </a:p>
          <a:p>
            <a:pPr marL="342900" indent="-342900">
              <a:buFont typeface="Arial" charset="0"/>
              <a:buChar char="•"/>
            </a:pPr>
            <a:r>
              <a:rPr lang="en-US" sz="2000" dirty="0"/>
              <a:t>Go into all the world (to save souls)</a:t>
            </a:r>
            <a:endParaRPr lang="en-US" sz="2000" b="0" dirty="0"/>
          </a:p>
          <a:p>
            <a:pPr marL="342900" lvl="0" indent="-342900">
              <a:buFont typeface="Arial" charset="0"/>
              <a:buChar char="•"/>
            </a:pPr>
            <a:r>
              <a:rPr lang="en-US" sz="2000" dirty="0"/>
              <a:t>To help other people to find God and appreciate Him more</a:t>
            </a:r>
          </a:p>
          <a:p>
            <a:pPr marL="342900" lvl="0" indent="-342900">
              <a:buFont typeface="Arial" charset="0"/>
              <a:buChar char="•"/>
            </a:pPr>
            <a:r>
              <a:rPr lang="en-US" sz="2000" dirty="0"/>
              <a:t>Fill the gaps in others’ abilities</a:t>
            </a:r>
          </a:p>
        </p:txBody>
      </p:sp>
      <p:sp>
        <p:nvSpPr>
          <p:cNvPr id="9" name="Rectangle 8"/>
          <p:cNvSpPr/>
          <p:nvPr/>
        </p:nvSpPr>
        <p:spPr>
          <a:xfrm>
            <a:off x="4586276" y="1680695"/>
            <a:ext cx="4405317" cy="379476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lvl="0"/>
            <a:r>
              <a:rPr lang="en-US" sz="2000" u="sng" dirty="0"/>
              <a:t>God</a:t>
            </a:r>
          </a:p>
          <a:p>
            <a:pPr marL="342900" lvl="0" indent="-342900">
              <a:buFont typeface="Arial" charset="0"/>
              <a:buChar char="•"/>
            </a:pPr>
            <a:r>
              <a:rPr lang="en-US" sz="2000" dirty="0"/>
              <a:t>Glorify God</a:t>
            </a:r>
          </a:p>
          <a:p>
            <a:pPr marL="342900" lvl="0" indent="-342900">
              <a:buFont typeface="Arial" charset="0"/>
              <a:buChar char="•"/>
            </a:pPr>
            <a:r>
              <a:rPr lang="en-US" sz="2000" dirty="0"/>
              <a:t>Love God Completely and ”knit” to Him</a:t>
            </a:r>
          </a:p>
          <a:p>
            <a:pPr marL="342900" lvl="0" indent="-342900">
              <a:buFont typeface="Arial" charset="0"/>
              <a:buChar char="•"/>
            </a:pPr>
            <a:r>
              <a:rPr lang="en-US" sz="2000" dirty="0"/>
              <a:t>Take care of the creation</a:t>
            </a:r>
          </a:p>
          <a:p>
            <a:pPr marL="342900" lvl="0" indent="-342900">
              <a:buFont typeface="Arial" charset="0"/>
              <a:buChar char="•"/>
            </a:pPr>
            <a:r>
              <a:rPr lang="en-US" sz="2000" dirty="0"/>
              <a:t>To be creative</a:t>
            </a:r>
          </a:p>
          <a:p>
            <a:pPr marL="342900" lvl="0" indent="-342900">
              <a:buFont typeface="Arial" charset="0"/>
              <a:buChar char="•"/>
            </a:pPr>
            <a:r>
              <a:rPr lang="en-US" sz="2000" dirty="0"/>
              <a:t>To be like God (Matthew 5:48)</a:t>
            </a:r>
          </a:p>
          <a:p>
            <a:pPr marL="342900" lvl="0" indent="-342900">
              <a:buFont typeface="Arial" charset="0"/>
              <a:buChar char="•"/>
            </a:pPr>
            <a:r>
              <a:rPr lang="en-US" sz="2000" dirty="0"/>
              <a:t>To help other people to find God and appreciate Him more</a:t>
            </a:r>
          </a:p>
          <a:p>
            <a:pPr marL="342900" lvl="0" indent="-342900">
              <a:buFont typeface="Arial" charset="0"/>
              <a:buChar char="•"/>
            </a:pPr>
            <a:r>
              <a:rPr lang="en-US" sz="2000" dirty="0"/>
              <a:t>to become involved in an every-expanding-deepening work for God and his church</a:t>
            </a:r>
          </a:p>
        </p:txBody>
      </p:sp>
      <p:sp>
        <p:nvSpPr>
          <p:cNvPr id="8" name="Rectangle 7">
            <a:extLst>
              <a:ext uri="{FF2B5EF4-FFF2-40B4-BE49-F238E27FC236}">
                <a16:creationId xmlns:a16="http://schemas.microsoft.com/office/drawing/2014/main" id="{AA338CD2-01A2-234B-A57F-E6339C89FC72}"/>
              </a:ext>
            </a:extLst>
          </p:cNvPr>
          <p:cNvSpPr/>
          <p:nvPr/>
        </p:nvSpPr>
        <p:spPr>
          <a:xfrm>
            <a:off x="4586276" y="5489439"/>
            <a:ext cx="4405317" cy="134416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lvl="0"/>
            <a:r>
              <a:rPr lang="en-US" sz="2000" u="sng" dirty="0"/>
              <a:t>All</a:t>
            </a:r>
          </a:p>
          <a:p>
            <a:pPr marL="342900" lvl="0" indent="-342900">
              <a:buFont typeface="Arial" charset="0"/>
              <a:buChar char="•"/>
            </a:pPr>
            <a:r>
              <a:rPr lang="en-US" sz="2000" dirty="0"/>
              <a:t>Reconcile / make peace</a:t>
            </a:r>
          </a:p>
          <a:p>
            <a:pPr marL="342900" lvl="0" indent="-342900">
              <a:buFont typeface="Arial" charset="0"/>
              <a:buChar char="•"/>
            </a:pPr>
            <a:r>
              <a:rPr lang="en-US" sz="2000" dirty="0"/>
              <a:t>Create</a:t>
            </a:r>
          </a:p>
          <a:p>
            <a:pPr marL="342900" lvl="0" indent="-342900">
              <a:buFont typeface="Arial" charset="0"/>
              <a:buChar char="•"/>
            </a:pPr>
            <a:r>
              <a:rPr lang="en-US" sz="2000" dirty="0"/>
              <a:t>Expand the Kingdom</a:t>
            </a:r>
          </a:p>
        </p:txBody>
      </p:sp>
      <p:sp>
        <p:nvSpPr>
          <p:cNvPr id="10" name="Left Arrow 9">
            <a:extLst>
              <a:ext uri="{FF2B5EF4-FFF2-40B4-BE49-F238E27FC236}">
                <a16:creationId xmlns:a16="http://schemas.microsoft.com/office/drawing/2014/main" id="{CE194A2E-16A3-7E48-9BE4-9894259E2D9E}"/>
              </a:ext>
            </a:extLst>
          </p:cNvPr>
          <p:cNvSpPr/>
          <p:nvPr/>
        </p:nvSpPr>
        <p:spPr>
          <a:xfrm>
            <a:off x="5406886" y="1784283"/>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
        <p:nvSpPr>
          <p:cNvPr id="11" name="Left Arrow 10">
            <a:extLst>
              <a:ext uri="{FF2B5EF4-FFF2-40B4-BE49-F238E27FC236}">
                <a16:creationId xmlns:a16="http://schemas.microsoft.com/office/drawing/2014/main" id="{F077AB86-1B43-104C-AC70-84234A0415C2}"/>
              </a:ext>
            </a:extLst>
          </p:cNvPr>
          <p:cNvSpPr/>
          <p:nvPr/>
        </p:nvSpPr>
        <p:spPr>
          <a:xfrm>
            <a:off x="1272208" y="3465799"/>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
        <p:nvSpPr>
          <p:cNvPr id="12" name="Left Arrow 11">
            <a:extLst>
              <a:ext uri="{FF2B5EF4-FFF2-40B4-BE49-F238E27FC236}">
                <a16:creationId xmlns:a16="http://schemas.microsoft.com/office/drawing/2014/main" id="{67426821-4CFE-2C49-9123-63031E9BB488}"/>
              </a:ext>
            </a:extLst>
          </p:cNvPr>
          <p:cNvSpPr/>
          <p:nvPr/>
        </p:nvSpPr>
        <p:spPr>
          <a:xfrm>
            <a:off x="5241232" y="5598869"/>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
        <p:nvSpPr>
          <p:cNvPr id="13" name="Left Arrow 12">
            <a:extLst>
              <a:ext uri="{FF2B5EF4-FFF2-40B4-BE49-F238E27FC236}">
                <a16:creationId xmlns:a16="http://schemas.microsoft.com/office/drawing/2014/main" id="{F256C5FD-3F6B-7D40-9CC9-C03FBABB6A1F}"/>
              </a:ext>
            </a:extLst>
          </p:cNvPr>
          <p:cNvSpPr/>
          <p:nvPr/>
        </p:nvSpPr>
        <p:spPr>
          <a:xfrm>
            <a:off x="5768515" y="5598869"/>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1107968498"/>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We are created to Glorify God</a:t>
            </a:r>
          </a:p>
        </p:txBody>
      </p:sp>
      <p:sp>
        <p:nvSpPr>
          <p:cNvPr id="7" name="Rectangle 6"/>
          <p:cNvSpPr/>
          <p:nvPr/>
        </p:nvSpPr>
        <p:spPr>
          <a:xfrm>
            <a:off x="166683" y="1680695"/>
            <a:ext cx="8824911" cy="512064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What is our purpose in life?  The fact that God created us for his own glory determines the correct answer to the question, “What is our purpose in life?”  </a:t>
            </a:r>
          </a:p>
          <a:p>
            <a:endParaRPr lang="en-US" sz="800" dirty="0"/>
          </a:p>
          <a:p>
            <a:r>
              <a:rPr lang="en-US" sz="2000" dirty="0"/>
              <a:t>Our purpose must be to fulfill the reason that God created us: to glorify him.  When we are speaking with respect to God himself, that is a good summary of our purpose.  But when we think of our own interests, we make the happy discovery that we are to enjoy God and take delight in him and in our relationship to him.  </a:t>
            </a:r>
          </a:p>
          <a:p>
            <a:endParaRPr lang="en-US" sz="800" dirty="0"/>
          </a:p>
          <a:p>
            <a:r>
              <a:rPr lang="en-US" sz="2000" dirty="0"/>
              <a:t>Jesus says, “I came that they may have life, and have it abundantly” (John 10:10).  </a:t>
            </a:r>
          </a:p>
          <a:p>
            <a:endParaRPr lang="en-US" sz="800" dirty="0"/>
          </a:p>
          <a:p>
            <a:r>
              <a:rPr lang="en-US" sz="2000" dirty="0"/>
              <a:t>David tells God, “In your presence there is </a:t>
            </a:r>
            <a:r>
              <a:rPr lang="en-US" sz="2000" i="1" dirty="0"/>
              <a:t>fullness of joy</a:t>
            </a:r>
            <a:r>
              <a:rPr lang="en-US" sz="2000" dirty="0"/>
              <a:t>, in your right hand are pleasures for evermore” (Ps. 16:11).  He longs to dwell in the house of the Lord forever, “to behold the beauty of the Lord” (Ps. 27:4)…</a:t>
            </a:r>
          </a:p>
          <a:p>
            <a:r>
              <a:rPr lang="en-US" sz="2000" dirty="0"/>
              <a:t>				    Wayne </a:t>
            </a:r>
            <a:r>
              <a:rPr lang="en-US" sz="2000" dirty="0" err="1"/>
              <a:t>Grudem</a:t>
            </a:r>
            <a:r>
              <a:rPr lang="en-US" sz="2000" dirty="0"/>
              <a:t>, Systematic Theology</a:t>
            </a:r>
          </a:p>
        </p:txBody>
      </p:sp>
    </p:spTree>
    <p:extLst>
      <p:ext uri="{BB962C8B-B14F-4D97-AF65-F5344CB8AC3E}">
        <p14:creationId xmlns:p14="http://schemas.microsoft.com/office/powerpoint/2010/main" val="179991905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God’s Five Purposes for Us</a:t>
            </a:r>
          </a:p>
        </p:txBody>
      </p:sp>
      <p:sp>
        <p:nvSpPr>
          <p:cNvPr id="7" name="Rectangle 6"/>
          <p:cNvSpPr/>
          <p:nvPr/>
        </p:nvSpPr>
        <p:spPr>
          <a:xfrm>
            <a:off x="166683" y="1680695"/>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t>The easiest way to discover the purpose of an invention </a:t>
            </a:r>
          </a:p>
          <a:p>
            <a:pPr>
              <a:tabLst>
                <a:tab pos="449263" algn="l"/>
                <a:tab pos="912813" algn="l"/>
                <a:tab pos="1362075" algn="l"/>
                <a:tab pos="1825625" algn="l"/>
              </a:tabLst>
            </a:pPr>
            <a:r>
              <a:rPr lang="en-US" sz="2000" dirty="0"/>
              <a:t>	is to ask the creator of it. </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The same is true for </a:t>
            </a:r>
          </a:p>
          <a:p>
            <a:pPr>
              <a:tabLst>
                <a:tab pos="449263" algn="l"/>
                <a:tab pos="912813" algn="l"/>
                <a:tab pos="1362075" algn="l"/>
                <a:tab pos="1825625" algn="l"/>
              </a:tabLst>
            </a:pPr>
            <a:r>
              <a:rPr lang="en-US" sz="2000" dirty="0"/>
              <a:t>	discovering your life’s purpose …</a:t>
            </a:r>
            <a:endParaRPr lang="en-US" sz="800" dirty="0"/>
          </a:p>
          <a:p>
            <a:pPr>
              <a:tabLst>
                <a:tab pos="449263" algn="l"/>
                <a:tab pos="912813" algn="l"/>
                <a:tab pos="1362075" algn="l"/>
                <a:tab pos="1825625" algn="l"/>
              </a:tabLst>
            </a:pPr>
            <a:r>
              <a:rPr lang="en-US" sz="2000" dirty="0"/>
              <a:t>							      The Purpose Driven Life, Rick Warren</a:t>
            </a:r>
          </a:p>
        </p:txBody>
      </p:sp>
      <p:sp>
        <p:nvSpPr>
          <p:cNvPr id="8" name="Rectangle 7">
            <a:extLst>
              <a:ext uri="{FF2B5EF4-FFF2-40B4-BE49-F238E27FC236}">
                <a16:creationId xmlns:a16="http://schemas.microsoft.com/office/drawing/2014/main" id="{3C32748C-D31B-434A-951C-F4E759723CB7}"/>
              </a:ext>
            </a:extLst>
          </p:cNvPr>
          <p:cNvSpPr/>
          <p:nvPr/>
        </p:nvSpPr>
        <p:spPr>
          <a:xfrm>
            <a:off x="166682" y="3636580"/>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t>You were made by God and for God – </a:t>
            </a:r>
          </a:p>
          <a:p>
            <a:pPr>
              <a:tabLst>
                <a:tab pos="449263" algn="l"/>
                <a:tab pos="912813" algn="l"/>
                <a:tab pos="1362075" algn="l"/>
                <a:tab pos="1825625" algn="l"/>
              </a:tabLst>
            </a:pPr>
            <a:r>
              <a:rPr lang="en-US" sz="2000" dirty="0"/>
              <a:t>	and until you understand that, </a:t>
            </a:r>
          </a:p>
          <a:p>
            <a:pPr>
              <a:tabLst>
                <a:tab pos="449263" algn="l"/>
                <a:tab pos="912813" algn="l"/>
                <a:tab pos="1362075" algn="l"/>
                <a:tab pos="1825625" algn="l"/>
              </a:tabLst>
            </a:pPr>
            <a:r>
              <a:rPr lang="en-US" sz="2000" dirty="0"/>
              <a:t>		life will never make sense. </a:t>
            </a:r>
          </a:p>
          <a:p>
            <a:pPr>
              <a:tabLst>
                <a:tab pos="449263" algn="l"/>
                <a:tab pos="912813" algn="l"/>
                <a:tab pos="1362075" algn="l"/>
                <a:tab pos="1825625" algn="l"/>
              </a:tabLst>
            </a:pPr>
            <a:r>
              <a:rPr lang="en-US" sz="2000" dirty="0"/>
              <a:t>							      The Purpose Driven Life, Rick Warren</a:t>
            </a:r>
          </a:p>
        </p:txBody>
      </p:sp>
      <p:sp>
        <p:nvSpPr>
          <p:cNvPr id="9" name="Rectangle 8">
            <a:extLst>
              <a:ext uri="{FF2B5EF4-FFF2-40B4-BE49-F238E27FC236}">
                <a16:creationId xmlns:a16="http://schemas.microsoft.com/office/drawing/2014/main" id="{820C534D-452A-C34F-9302-983848B69F13}"/>
              </a:ext>
            </a:extLst>
          </p:cNvPr>
          <p:cNvSpPr/>
          <p:nvPr/>
        </p:nvSpPr>
        <p:spPr>
          <a:xfrm>
            <a:off x="166681" y="5636963"/>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solidFill>
                  <a:srgbClr val="0070C0"/>
                </a:solidFill>
              </a:rPr>
              <a:t>Everything got started in him </a:t>
            </a:r>
          </a:p>
          <a:p>
            <a:pPr>
              <a:tabLst>
                <a:tab pos="449263" algn="l"/>
                <a:tab pos="912813" algn="l"/>
                <a:tab pos="1362075" algn="l"/>
                <a:tab pos="1825625" algn="l"/>
              </a:tabLst>
            </a:pPr>
            <a:r>
              <a:rPr lang="en-US" sz="2000" dirty="0">
                <a:solidFill>
                  <a:srgbClr val="0070C0"/>
                </a:solidFill>
              </a:rPr>
              <a:t>	and finds its purpose in him. </a:t>
            </a:r>
          </a:p>
          <a:p>
            <a:pPr>
              <a:tabLst>
                <a:tab pos="449263" algn="l"/>
                <a:tab pos="912813" algn="l"/>
                <a:tab pos="1362075" algn="l"/>
                <a:tab pos="1825625" algn="l"/>
              </a:tabLst>
            </a:pPr>
            <a:r>
              <a:rPr lang="en-US" sz="2000" dirty="0">
                <a:solidFill>
                  <a:srgbClr val="0070C0"/>
                </a:solidFill>
              </a:rPr>
              <a:t>									Colossians 1:16B [MSG]</a:t>
            </a:r>
          </a:p>
        </p:txBody>
      </p:sp>
    </p:spTree>
    <p:extLst>
      <p:ext uri="{BB962C8B-B14F-4D97-AF65-F5344CB8AC3E}">
        <p14:creationId xmlns:p14="http://schemas.microsoft.com/office/powerpoint/2010/main" val="30859438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077978"/>
            <a:ext cx="8547100" cy="2920223"/>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Let me build, then, my King,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 beautiful thing by long obedience,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by the steady progression of small choices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that laid end to end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will become like the stones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of a pleasing path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stretching to eternity…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Every Moment Holy, Douglas Kaine McKelvey</a:t>
            </a:r>
          </a:p>
        </p:txBody>
      </p:sp>
      <p:sp>
        <p:nvSpPr>
          <p:cNvPr id="4" name="Rectangle 3">
            <a:extLst>
              <a:ext uri="{FF2B5EF4-FFF2-40B4-BE49-F238E27FC236}">
                <a16:creationId xmlns:a16="http://schemas.microsoft.com/office/drawing/2014/main" id="{862E4BB0-1BAE-6648-AB0D-AF2441F29B1D}"/>
              </a:ext>
            </a:extLst>
          </p:cNvPr>
          <p:cNvSpPr/>
          <p:nvPr/>
        </p:nvSpPr>
        <p:spPr>
          <a:xfrm>
            <a:off x="298450" y="6265010"/>
            <a:ext cx="8547100" cy="46166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290513" indent="-290513" algn="ctr">
              <a:tabLst>
                <a:tab pos="449263" algn="l"/>
                <a:tab pos="912813" algn="l"/>
                <a:tab pos="1362075" algn="l"/>
                <a:tab pos="1825625" algn="l"/>
                <a:tab pos="2341563" algn="l"/>
              </a:tabLst>
            </a:pPr>
            <a:r>
              <a:rPr lang="en-US" sz="1800" dirty="0"/>
              <a:t>This reflects on the idea of purpose…</a:t>
            </a:r>
          </a:p>
        </p:txBody>
      </p:sp>
    </p:spTree>
    <p:extLst>
      <p:ext uri="{BB962C8B-B14F-4D97-AF65-F5344CB8AC3E}">
        <p14:creationId xmlns:p14="http://schemas.microsoft.com/office/powerpoint/2010/main" val="2228193787"/>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God’s Five Purposes for Us</a:t>
            </a:r>
          </a:p>
        </p:txBody>
      </p:sp>
      <p:sp>
        <p:nvSpPr>
          <p:cNvPr id="7" name="Rectangle 6"/>
          <p:cNvSpPr/>
          <p:nvPr/>
        </p:nvSpPr>
        <p:spPr>
          <a:xfrm>
            <a:off x="166683" y="1680695"/>
            <a:ext cx="8824911" cy="357020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t>He has clearly revealed his five purposes for our lives </a:t>
            </a:r>
          </a:p>
          <a:p>
            <a:pPr>
              <a:tabLst>
                <a:tab pos="449263" algn="l"/>
                <a:tab pos="912813" algn="l"/>
                <a:tab pos="1362075" algn="l"/>
                <a:tab pos="1825625" algn="l"/>
              </a:tabLst>
            </a:pPr>
            <a:r>
              <a:rPr lang="en-US" sz="2000" dirty="0"/>
              <a:t>	through the Bible.</a:t>
            </a:r>
          </a:p>
          <a:p>
            <a:pPr>
              <a:tabLst>
                <a:tab pos="449263" algn="l"/>
                <a:tab pos="912813" algn="l"/>
                <a:tab pos="1362075" algn="l"/>
                <a:tab pos="1825625" algn="l"/>
              </a:tabLst>
            </a:pPr>
            <a:endParaRPr lang="en-US" sz="2000" dirty="0"/>
          </a:p>
          <a:p>
            <a:pPr>
              <a:tabLst>
                <a:tab pos="449263" algn="l"/>
                <a:tab pos="912813" algn="l"/>
                <a:tab pos="1362075" algn="l"/>
                <a:tab pos="1825625" algn="l"/>
              </a:tabLst>
            </a:pPr>
            <a:r>
              <a:rPr lang="en-US" sz="2000" dirty="0"/>
              <a:t>PURPOSE #1: You Were Planned for God’s Pleasure</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PURPOSE #2: You Were Formed for God’s Family</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PURPOSE #3: You Were Created to Become Like Christ</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PURPOSE #4: You Were Shaped for Serving God</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PURPOSE #5: You Were Made for a Mission</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							      The Purpose Driven Life, Rick Warren</a:t>
            </a:r>
          </a:p>
        </p:txBody>
      </p:sp>
      <p:sp>
        <p:nvSpPr>
          <p:cNvPr id="8" name="Rectangle 7">
            <a:extLst>
              <a:ext uri="{FF2B5EF4-FFF2-40B4-BE49-F238E27FC236}">
                <a16:creationId xmlns:a16="http://schemas.microsoft.com/office/drawing/2014/main" id="{0B410021-BF8C-604A-8E71-7B9EEEA5C52C}"/>
              </a:ext>
            </a:extLst>
          </p:cNvPr>
          <p:cNvSpPr/>
          <p:nvPr/>
        </p:nvSpPr>
        <p:spPr>
          <a:xfrm>
            <a:off x="166682" y="5335686"/>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t>Keeping these five purposes </a:t>
            </a:r>
          </a:p>
          <a:p>
            <a:pPr>
              <a:tabLst>
                <a:tab pos="449263" algn="l"/>
                <a:tab pos="912813" algn="l"/>
                <a:tab pos="1362075" algn="l"/>
                <a:tab pos="1825625" algn="l"/>
              </a:tabLst>
            </a:pPr>
            <a:r>
              <a:rPr lang="en-US" sz="2000" dirty="0"/>
              <a:t>	in balance </a:t>
            </a:r>
          </a:p>
          <a:p>
            <a:pPr>
              <a:tabLst>
                <a:tab pos="449263" algn="l"/>
                <a:tab pos="912813" algn="l"/>
                <a:tab pos="1362075" algn="l"/>
                <a:tab pos="1825625" algn="l"/>
              </a:tabLst>
            </a:pPr>
            <a:r>
              <a:rPr lang="en-US" sz="2000" dirty="0"/>
              <a:t>		is not easy. </a:t>
            </a:r>
            <a:endParaRPr lang="en-US" sz="800" dirty="0"/>
          </a:p>
          <a:p>
            <a:pPr>
              <a:tabLst>
                <a:tab pos="449263" algn="l"/>
                <a:tab pos="912813" algn="l"/>
                <a:tab pos="1362075" algn="l"/>
                <a:tab pos="1825625" algn="l"/>
              </a:tabLst>
            </a:pPr>
            <a:r>
              <a:rPr lang="en-US" sz="2000" dirty="0"/>
              <a:t>							      The Purpose Driven Life, Rick Warren</a:t>
            </a:r>
          </a:p>
        </p:txBody>
      </p:sp>
    </p:spTree>
    <p:extLst>
      <p:ext uri="{BB962C8B-B14F-4D97-AF65-F5344CB8AC3E}">
        <p14:creationId xmlns:p14="http://schemas.microsoft.com/office/powerpoint/2010/main" val="410570596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The Benefits of God’s Purposes for Us</a:t>
            </a:r>
          </a:p>
        </p:txBody>
      </p:sp>
      <p:sp>
        <p:nvSpPr>
          <p:cNvPr id="7" name="Rectangle 6"/>
          <p:cNvSpPr/>
          <p:nvPr/>
        </p:nvSpPr>
        <p:spPr>
          <a:xfrm>
            <a:off x="166683" y="1680695"/>
            <a:ext cx="8824911" cy="350865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t>There are five great benefits of living a purpose-driven life.</a:t>
            </a:r>
          </a:p>
          <a:p>
            <a:pPr>
              <a:tabLst>
                <a:tab pos="449263" algn="l"/>
                <a:tab pos="912813" algn="l"/>
                <a:tab pos="1362075" algn="l"/>
                <a:tab pos="1825625" algn="l"/>
              </a:tabLst>
            </a:pPr>
            <a:r>
              <a:rPr lang="en-US" sz="800" dirty="0"/>
              <a:t> </a:t>
            </a:r>
          </a:p>
          <a:p>
            <a:pPr>
              <a:tabLst>
                <a:tab pos="449263" algn="l"/>
                <a:tab pos="912813" algn="l"/>
                <a:tab pos="1362075" algn="l"/>
                <a:tab pos="1825625" algn="l"/>
              </a:tabLst>
            </a:pPr>
            <a:r>
              <a:rPr lang="en-US" sz="2000" dirty="0"/>
              <a:t>Knowing your purpose </a:t>
            </a:r>
          </a:p>
          <a:p>
            <a:pPr>
              <a:tabLst>
                <a:tab pos="449263" algn="l"/>
                <a:tab pos="912813" algn="l"/>
                <a:tab pos="1362075" algn="l"/>
                <a:tab pos="1825625" algn="l"/>
              </a:tabLst>
            </a:pPr>
            <a:endParaRPr lang="en-US" sz="800" dirty="0"/>
          </a:p>
          <a:p>
            <a:pPr marL="461963" indent="-461963">
              <a:buAutoNum type="arabicParenR"/>
              <a:tabLst>
                <a:tab pos="912813" algn="l"/>
                <a:tab pos="1362075" algn="l"/>
                <a:tab pos="1825625" algn="l"/>
              </a:tabLst>
            </a:pPr>
            <a:r>
              <a:rPr lang="en-US" sz="2000" dirty="0"/>
              <a:t>gives meaning to your life, </a:t>
            </a:r>
          </a:p>
          <a:p>
            <a:pPr marL="461963" indent="-461963">
              <a:buAutoNum type="arabicParenR"/>
              <a:tabLst>
                <a:tab pos="912813" algn="l"/>
                <a:tab pos="1362075" algn="l"/>
                <a:tab pos="1825625" algn="l"/>
              </a:tabLst>
            </a:pPr>
            <a:endParaRPr lang="en-US" sz="800" dirty="0"/>
          </a:p>
          <a:p>
            <a:pPr marL="461963" indent="-461963">
              <a:tabLst>
                <a:tab pos="912813" algn="l"/>
                <a:tab pos="1362075" algn="l"/>
                <a:tab pos="1825625" algn="l"/>
              </a:tabLst>
            </a:pPr>
            <a:r>
              <a:rPr lang="en-US" sz="2000" dirty="0"/>
              <a:t>2) 	simplifies your life, </a:t>
            </a:r>
          </a:p>
          <a:p>
            <a:pPr marL="461963" indent="-461963">
              <a:tabLst>
                <a:tab pos="912813" algn="l"/>
                <a:tab pos="1362075" algn="l"/>
                <a:tab pos="1825625" algn="l"/>
              </a:tabLst>
            </a:pPr>
            <a:endParaRPr lang="en-US" sz="800" dirty="0"/>
          </a:p>
          <a:p>
            <a:pPr marL="461963" indent="-461963">
              <a:tabLst>
                <a:tab pos="912813" algn="l"/>
                <a:tab pos="1362075" algn="l"/>
                <a:tab pos="1825625" algn="l"/>
              </a:tabLst>
            </a:pPr>
            <a:r>
              <a:rPr lang="en-US" sz="2000" dirty="0"/>
              <a:t>3) 	focuses your life, </a:t>
            </a:r>
          </a:p>
          <a:p>
            <a:pPr marL="461963" indent="-461963">
              <a:tabLst>
                <a:tab pos="912813" algn="l"/>
                <a:tab pos="1362075" algn="l"/>
                <a:tab pos="1825625" algn="l"/>
              </a:tabLst>
            </a:pPr>
            <a:endParaRPr lang="en-US" sz="800" dirty="0"/>
          </a:p>
          <a:p>
            <a:pPr marL="461963" indent="-461963">
              <a:tabLst>
                <a:tab pos="912813" algn="l"/>
                <a:tab pos="1362075" algn="l"/>
                <a:tab pos="1825625" algn="l"/>
              </a:tabLst>
            </a:pPr>
            <a:r>
              <a:rPr lang="en-US" sz="2000" dirty="0"/>
              <a:t>4) 	motivates your life, and </a:t>
            </a:r>
          </a:p>
          <a:p>
            <a:pPr marL="461963" indent="-461963">
              <a:tabLst>
                <a:tab pos="912813" algn="l"/>
                <a:tab pos="1362075" algn="l"/>
                <a:tab pos="1825625" algn="l"/>
              </a:tabLst>
            </a:pPr>
            <a:endParaRPr lang="en-US" sz="800" dirty="0"/>
          </a:p>
          <a:p>
            <a:pPr marL="461963" indent="-461963">
              <a:tabLst>
                <a:tab pos="912813" algn="l"/>
                <a:tab pos="1362075" algn="l"/>
                <a:tab pos="1825625" algn="l"/>
              </a:tabLst>
            </a:pPr>
            <a:r>
              <a:rPr lang="en-US" sz="2000" dirty="0"/>
              <a:t>5) 	prepares you for eternity.  </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							      The Purpose Driven Life, Rick Warren</a:t>
            </a:r>
          </a:p>
        </p:txBody>
      </p:sp>
    </p:spTree>
    <p:extLst>
      <p:ext uri="{BB962C8B-B14F-4D97-AF65-F5344CB8AC3E}">
        <p14:creationId xmlns:p14="http://schemas.microsoft.com/office/powerpoint/2010/main" val="166810467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The Benefits of God’s Purposes for Us</a:t>
            </a:r>
          </a:p>
        </p:txBody>
      </p:sp>
      <p:sp>
        <p:nvSpPr>
          <p:cNvPr id="7" name="Rectangle 6"/>
          <p:cNvSpPr/>
          <p:nvPr/>
        </p:nvSpPr>
        <p:spPr>
          <a:xfrm>
            <a:off x="166683" y="1680695"/>
            <a:ext cx="8824911" cy="5062924"/>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t>God designed his church specifically </a:t>
            </a:r>
          </a:p>
          <a:p>
            <a:pPr>
              <a:tabLst>
                <a:tab pos="449263" algn="l"/>
                <a:tab pos="912813" algn="l"/>
                <a:tab pos="1362075" algn="l"/>
                <a:tab pos="1825625" algn="l"/>
              </a:tabLst>
            </a:pPr>
            <a:r>
              <a:rPr lang="en-US" sz="2000" dirty="0"/>
              <a:t>	to help you fulfill the five purposes he has for your life. </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He created the church to meet your five deepest needs: </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	1) a purpose to live for, </a:t>
            </a:r>
          </a:p>
          <a:p>
            <a:pPr>
              <a:tabLst>
                <a:tab pos="449263" algn="l"/>
                <a:tab pos="912813" algn="l"/>
                <a:tab pos="1362075" algn="l"/>
                <a:tab pos="1825625" algn="l"/>
              </a:tabLst>
            </a:pPr>
            <a:endParaRPr lang="en-US" sz="900" dirty="0"/>
          </a:p>
          <a:p>
            <a:pPr>
              <a:tabLst>
                <a:tab pos="449263" algn="l"/>
                <a:tab pos="912813" algn="l"/>
                <a:tab pos="1362075" algn="l"/>
                <a:tab pos="1825625" algn="l"/>
              </a:tabLst>
            </a:pPr>
            <a:r>
              <a:rPr lang="en-US" sz="2000" dirty="0"/>
              <a:t>	2) people to live with, </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	3) principles to live by, </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	4) a profession to live out, and </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	5) power to live on. </a:t>
            </a:r>
          </a:p>
          <a:p>
            <a:pPr>
              <a:tabLst>
                <a:tab pos="449263" algn="l"/>
                <a:tab pos="912813" algn="l"/>
                <a:tab pos="1362075" algn="l"/>
                <a:tab pos="1825625" algn="l"/>
              </a:tabLst>
            </a:pPr>
            <a:endParaRPr lang="en-US" sz="2000" dirty="0"/>
          </a:p>
          <a:p>
            <a:pPr>
              <a:tabLst>
                <a:tab pos="449263" algn="l"/>
                <a:tab pos="912813" algn="l"/>
                <a:tab pos="1362075" algn="l"/>
                <a:tab pos="1825625" algn="l"/>
              </a:tabLst>
            </a:pPr>
            <a:r>
              <a:rPr lang="en-US" sz="2000" dirty="0"/>
              <a:t>There is no other place on earth </a:t>
            </a:r>
          </a:p>
          <a:p>
            <a:pPr>
              <a:tabLst>
                <a:tab pos="449263" algn="l"/>
                <a:tab pos="912813" algn="l"/>
                <a:tab pos="1362075" algn="l"/>
                <a:tab pos="1825625" algn="l"/>
              </a:tabLst>
            </a:pPr>
            <a:r>
              <a:rPr lang="en-US" sz="2000" dirty="0"/>
              <a:t>	where you can find all five of these benefits </a:t>
            </a:r>
          </a:p>
          <a:p>
            <a:pPr>
              <a:tabLst>
                <a:tab pos="449263" algn="l"/>
                <a:tab pos="912813" algn="l"/>
                <a:tab pos="1362075" algn="l"/>
                <a:tab pos="1825625" algn="l"/>
              </a:tabLst>
            </a:pPr>
            <a:r>
              <a:rPr lang="en-US" sz="2000" dirty="0"/>
              <a:t>		in one place. </a:t>
            </a:r>
          </a:p>
          <a:p>
            <a:pPr>
              <a:tabLst>
                <a:tab pos="449263" algn="l"/>
                <a:tab pos="912813" algn="l"/>
                <a:tab pos="1362075" algn="l"/>
                <a:tab pos="1825625" algn="l"/>
              </a:tabLst>
            </a:pPr>
            <a:r>
              <a:rPr lang="en-US" sz="800" dirty="0"/>
              <a:t> </a:t>
            </a:r>
          </a:p>
          <a:p>
            <a:pPr>
              <a:tabLst>
                <a:tab pos="449263" algn="l"/>
                <a:tab pos="912813" algn="l"/>
                <a:tab pos="1362075" algn="l"/>
                <a:tab pos="1825625" algn="l"/>
              </a:tabLst>
            </a:pPr>
            <a:r>
              <a:rPr lang="en-US" sz="2000" dirty="0"/>
              <a:t>							      The Purpose Driven Life, Rick Warren</a:t>
            </a:r>
          </a:p>
        </p:txBody>
      </p:sp>
    </p:spTree>
    <p:extLst>
      <p:ext uri="{BB962C8B-B14F-4D97-AF65-F5344CB8AC3E}">
        <p14:creationId xmlns:p14="http://schemas.microsoft.com/office/powerpoint/2010/main" val="1126608550"/>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God knows our Purpose</a:t>
            </a:r>
          </a:p>
        </p:txBody>
      </p:sp>
      <p:sp>
        <p:nvSpPr>
          <p:cNvPr id="7" name="Rectangle 6"/>
          <p:cNvSpPr/>
          <p:nvPr/>
        </p:nvSpPr>
        <p:spPr>
          <a:xfrm>
            <a:off x="166683" y="1680695"/>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Lst>
            </a:pPr>
            <a:r>
              <a:rPr lang="en-US" sz="2000" dirty="0">
                <a:solidFill>
                  <a:srgbClr val="0530C4"/>
                </a:solidFill>
              </a:rPr>
              <a:t>The purposes of a person’s heart are deep waters, </a:t>
            </a:r>
          </a:p>
          <a:p>
            <a:pPr>
              <a:tabLst>
                <a:tab pos="457200" algn="l"/>
                <a:tab pos="914400" algn="l"/>
              </a:tabLst>
            </a:pPr>
            <a:r>
              <a:rPr lang="en-US" sz="2000" dirty="0">
                <a:solidFill>
                  <a:srgbClr val="0530C4"/>
                </a:solidFill>
              </a:rPr>
              <a:t>	but one who has insight </a:t>
            </a:r>
          </a:p>
          <a:p>
            <a:pPr>
              <a:tabLst>
                <a:tab pos="457200" algn="l"/>
                <a:tab pos="914400" algn="l"/>
              </a:tabLst>
            </a:pPr>
            <a:r>
              <a:rPr lang="en-US" sz="2000" dirty="0">
                <a:solidFill>
                  <a:srgbClr val="0530C4"/>
                </a:solidFill>
              </a:rPr>
              <a:t>		draws them out.</a:t>
            </a:r>
          </a:p>
          <a:p>
            <a:pPr>
              <a:tabLst>
                <a:tab pos="457200" algn="l"/>
                <a:tab pos="914400" algn="l"/>
              </a:tabLst>
            </a:pPr>
            <a:r>
              <a:rPr lang="en-US" sz="2000" dirty="0">
                <a:solidFill>
                  <a:srgbClr val="0530C4"/>
                </a:solidFill>
              </a:rPr>
              <a:t>								       Proverbs 20:5</a:t>
            </a:r>
          </a:p>
        </p:txBody>
      </p:sp>
      <p:sp>
        <p:nvSpPr>
          <p:cNvPr id="8" name="Rectangle 7"/>
          <p:cNvSpPr/>
          <p:nvPr/>
        </p:nvSpPr>
        <p:spPr>
          <a:xfrm>
            <a:off x="166682" y="3093491"/>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solidFill>
                  <a:srgbClr val="0530C4"/>
                </a:solidFill>
              </a:rPr>
              <a:t>For the word of God is alive and active. </a:t>
            </a:r>
          </a:p>
          <a:p>
            <a:pPr>
              <a:tabLst>
                <a:tab pos="457200" algn="l"/>
                <a:tab pos="914400" algn="l"/>
                <a:tab pos="1371600" algn="l"/>
              </a:tabLst>
            </a:pPr>
            <a:endParaRPr lang="en-US" sz="800" dirty="0">
              <a:solidFill>
                <a:srgbClr val="0530C4"/>
              </a:solidFill>
            </a:endParaRPr>
          </a:p>
          <a:p>
            <a:pPr>
              <a:tabLst>
                <a:tab pos="457200" algn="l"/>
                <a:tab pos="914400" algn="l"/>
                <a:tab pos="1371600" algn="l"/>
              </a:tabLst>
            </a:pPr>
            <a:r>
              <a:rPr lang="en-US" sz="2000" dirty="0">
                <a:solidFill>
                  <a:srgbClr val="0530C4"/>
                </a:solidFill>
              </a:rPr>
              <a:t>Sharper than any double-edged sword, </a:t>
            </a:r>
          </a:p>
          <a:p>
            <a:pPr>
              <a:tabLst>
                <a:tab pos="457200" algn="l"/>
                <a:tab pos="914400" algn="l"/>
                <a:tab pos="1371600" algn="l"/>
              </a:tabLst>
            </a:pPr>
            <a:r>
              <a:rPr lang="en-US" sz="2000" dirty="0">
                <a:solidFill>
                  <a:srgbClr val="0530C4"/>
                </a:solidFill>
              </a:rPr>
              <a:t>	it penetrates even to dividing soul and spirit, </a:t>
            </a:r>
          </a:p>
          <a:p>
            <a:pPr>
              <a:tabLst>
                <a:tab pos="457200" algn="l"/>
                <a:tab pos="914400" algn="l"/>
                <a:tab pos="1371600" algn="l"/>
              </a:tabLst>
            </a:pPr>
            <a:r>
              <a:rPr lang="en-US" sz="2000" dirty="0">
                <a:solidFill>
                  <a:srgbClr val="0530C4"/>
                </a:solidFill>
              </a:rPr>
              <a:t>		joints and marrow; </a:t>
            </a:r>
          </a:p>
          <a:p>
            <a:pPr>
              <a:tabLst>
                <a:tab pos="457200" algn="l"/>
                <a:tab pos="914400" algn="l"/>
                <a:tab pos="1371600" algn="l"/>
              </a:tabLst>
            </a:pPr>
            <a:r>
              <a:rPr lang="en-US" sz="2000" dirty="0">
                <a:solidFill>
                  <a:srgbClr val="0530C4"/>
                </a:solidFill>
              </a:rPr>
              <a:t>			it judges the thoughts and attitudes of the heart.</a:t>
            </a:r>
          </a:p>
          <a:p>
            <a:pPr>
              <a:tabLst>
                <a:tab pos="457200" algn="l"/>
                <a:tab pos="914400" algn="l"/>
                <a:tab pos="1371600" algn="l"/>
              </a:tabLst>
            </a:pPr>
            <a:r>
              <a:rPr lang="en-US" sz="2000" dirty="0">
                <a:solidFill>
                  <a:srgbClr val="0530C4"/>
                </a:solidFill>
              </a:rPr>
              <a:t>									       Hebrews 4:12</a:t>
            </a:r>
          </a:p>
        </p:txBody>
      </p:sp>
      <p:sp>
        <p:nvSpPr>
          <p:cNvPr id="9" name="Rectangle 8"/>
          <p:cNvSpPr/>
          <p:nvPr/>
        </p:nvSpPr>
        <p:spPr>
          <a:xfrm>
            <a:off x="166682" y="5247927"/>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mr-IN" sz="2000" dirty="0">
                <a:solidFill>
                  <a:srgbClr val="0530C4"/>
                </a:solidFill>
              </a:rPr>
              <a:t>…</a:t>
            </a:r>
            <a:r>
              <a:rPr lang="en-US" sz="2000" dirty="0">
                <a:solidFill>
                  <a:srgbClr val="0530C4"/>
                </a:solidFill>
              </a:rPr>
              <a:t> he who searches our hearts knows the mind of the Spirit, </a:t>
            </a:r>
          </a:p>
          <a:p>
            <a:pPr>
              <a:tabLst>
                <a:tab pos="457200" algn="l"/>
                <a:tab pos="914400" algn="l"/>
                <a:tab pos="1371600" algn="l"/>
              </a:tabLst>
            </a:pPr>
            <a:r>
              <a:rPr lang="en-US" sz="2000" dirty="0">
                <a:solidFill>
                  <a:srgbClr val="0530C4"/>
                </a:solidFill>
              </a:rPr>
              <a:t>	because the Spirit intercedes for God’s people </a:t>
            </a:r>
          </a:p>
          <a:p>
            <a:pPr>
              <a:tabLst>
                <a:tab pos="457200" algn="l"/>
                <a:tab pos="914400" algn="l"/>
                <a:tab pos="1371600" algn="l"/>
              </a:tabLst>
            </a:pPr>
            <a:r>
              <a:rPr lang="en-US" sz="2000" dirty="0">
                <a:solidFill>
                  <a:srgbClr val="0530C4"/>
                </a:solidFill>
              </a:rPr>
              <a:t>		in accordance with the will of God.</a:t>
            </a:r>
          </a:p>
          <a:p>
            <a:pPr>
              <a:tabLst>
                <a:tab pos="457200" algn="l"/>
                <a:tab pos="914400" algn="l"/>
                <a:tab pos="1371600" algn="l"/>
              </a:tabLst>
            </a:pPr>
            <a:r>
              <a:rPr lang="en-US" sz="2000" dirty="0">
                <a:solidFill>
                  <a:srgbClr val="0530C4"/>
                </a:solidFill>
              </a:rPr>
              <a:t>									      Romans 8:27 </a:t>
            </a:r>
          </a:p>
        </p:txBody>
      </p:sp>
    </p:spTree>
    <p:extLst>
      <p:ext uri="{BB962C8B-B14F-4D97-AF65-F5344CB8AC3E}">
        <p14:creationId xmlns:p14="http://schemas.microsoft.com/office/powerpoint/2010/main" val="259239845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God knows our Purpose</a:t>
            </a:r>
          </a:p>
        </p:txBody>
      </p:sp>
      <p:sp>
        <p:nvSpPr>
          <p:cNvPr id="7" name="Rectangle 6"/>
          <p:cNvSpPr/>
          <p:nvPr/>
        </p:nvSpPr>
        <p:spPr>
          <a:xfrm>
            <a:off x="166683" y="1680695"/>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Lst>
            </a:pPr>
            <a:r>
              <a:rPr lang="en-US" sz="2000" dirty="0">
                <a:solidFill>
                  <a:schemeClr val="tx1"/>
                </a:solidFill>
              </a:rPr>
              <a:t>We are imperfect,</a:t>
            </a:r>
          </a:p>
          <a:p>
            <a:pPr>
              <a:tabLst>
                <a:tab pos="457200" algn="l"/>
                <a:tab pos="914400" algn="l"/>
              </a:tabLst>
            </a:pPr>
            <a:r>
              <a:rPr lang="en-US" sz="2000" dirty="0">
                <a:solidFill>
                  <a:schemeClr val="tx1"/>
                </a:solidFill>
              </a:rPr>
              <a:t>	but we can have a firm resolution</a:t>
            </a:r>
          </a:p>
          <a:p>
            <a:pPr>
              <a:tabLst>
                <a:tab pos="457200" algn="l"/>
                <a:tab pos="914400" algn="l"/>
              </a:tabLst>
            </a:pPr>
            <a:r>
              <a:rPr lang="en-US" sz="2000" dirty="0">
                <a:solidFill>
                  <a:schemeClr val="tx1"/>
                </a:solidFill>
              </a:rPr>
              <a:t>		to follow God.</a:t>
            </a:r>
          </a:p>
          <a:p>
            <a:pPr>
              <a:tabLst>
                <a:tab pos="457200" algn="l"/>
                <a:tab pos="914400" algn="l"/>
              </a:tabLst>
            </a:pPr>
            <a:endParaRPr lang="en-US" sz="800" dirty="0">
              <a:solidFill>
                <a:schemeClr val="tx1"/>
              </a:solidFill>
            </a:endParaRPr>
          </a:p>
          <a:p>
            <a:pPr>
              <a:tabLst>
                <a:tab pos="457200" algn="l"/>
                <a:tab pos="914400" algn="l"/>
              </a:tabLst>
            </a:pPr>
            <a:r>
              <a:rPr lang="en-US" sz="2000" dirty="0">
                <a:solidFill>
                  <a:schemeClr val="tx1"/>
                </a:solidFill>
              </a:rPr>
              <a:t>Job wasn’t perfect</a:t>
            </a:r>
          </a:p>
          <a:p>
            <a:pPr>
              <a:tabLst>
                <a:tab pos="457200" algn="l"/>
                <a:tab pos="914400" algn="l"/>
              </a:tabLst>
            </a:pPr>
            <a:r>
              <a:rPr lang="en-US" sz="2000" dirty="0">
                <a:solidFill>
                  <a:schemeClr val="tx1"/>
                </a:solidFill>
              </a:rPr>
              <a:t>	and he didn’t fully understand the glory of God,</a:t>
            </a:r>
          </a:p>
          <a:p>
            <a:pPr>
              <a:tabLst>
                <a:tab pos="457200" algn="l"/>
                <a:tab pos="914400" algn="l"/>
              </a:tabLst>
            </a:pPr>
            <a:r>
              <a:rPr lang="en-US" sz="2000" dirty="0">
                <a:solidFill>
                  <a:schemeClr val="tx1"/>
                </a:solidFill>
              </a:rPr>
              <a:t>		but he was known by God for his persistent dedication.</a:t>
            </a:r>
          </a:p>
        </p:txBody>
      </p:sp>
    </p:spTree>
    <p:extLst>
      <p:ext uri="{BB962C8B-B14F-4D97-AF65-F5344CB8AC3E}">
        <p14:creationId xmlns:p14="http://schemas.microsoft.com/office/powerpoint/2010/main" val="365291648"/>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God Wants to Develop our Souls</a:t>
            </a:r>
          </a:p>
        </p:txBody>
      </p:sp>
      <p:sp>
        <p:nvSpPr>
          <p:cNvPr id="7" name="Rectangle 6"/>
          <p:cNvSpPr/>
          <p:nvPr/>
        </p:nvSpPr>
        <p:spPr>
          <a:xfrm>
            <a:off x="166683" y="1680695"/>
            <a:ext cx="8824911" cy="47397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62075" algn="l"/>
                <a:tab pos="1825625" algn="l"/>
                <a:tab pos="2274888" algn="l"/>
                <a:tab pos="2738438" algn="l"/>
              </a:tabLst>
            </a:pPr>
            <a:r>
              <a:rPr lang="en-US" sz="2000" dirty="0">
                <a:solidFill>
                  <a:schemeClr val="tx1"/>
                </a:solidFill>
              </a:rPr>
              <a:t>This world is as good as any possible world </a:t>
            </a:r>
          </a:p>
          <a:p>
            <a:pPr>
              <a:tabLst>
                <a:tab pos="457200" algn="l"/>
                <a:tab pos="914400" algn="l"/>
                <a:tab pos="1362075" algn="l"/>
                <a:tab pos="1825625" algn="l"/>
                <a:tab pos="2274888" algn="l"/>
                <a:tab pos="2738438" algn="l"/>
              </a:tabLst>
            </a:pPr>
            <a:r>
              <a:rPr lang="en-US" sz="2000" dirty="0">
                <a:solidFill>
                  <a:schemeClr val="tx1"/>
                </a:solidFill>
              </a:rPr>
              <a:t>	for the purpose God had in creating it </a:t>
            </a:r>
          </a:p>
          <a:p>
            <a:pPr>
              <a:tabLst>
                <a:tab pos="457200" algn="l"/>
                <a:tab pos="914400" algn="l"/>
                <a:tab pos="1362075" algn="l"/>
                <a:tab pos="1825625" algn="l"/>
                <a:tab pos="2274888" algn="l"/>
                <a:tab pos="2738438" algn="l"/>
              </a:tabLst>
            </a:pPr>
            <a:r>
              <a:rPr lang="en-US" sz="2000" dirty="0">
                <a:solidFill>
                  <a:schemeClr val="tx1"/>
                </a:solidFill>
              </a:rPr>
              <a:t>		(that is, to be the ideal environment for 'soul-making’. </a:t>
            </a:r>
          </a:p>
          <a:p>
            <a:pPr>
              <a:tabLst>
                <a:tab pos="457200" algn="l"/>
                <a:tab pos="914400" algn="l"/>
                <a:tab pos="1362075" algn="l"/>
                <a:tab pos="1825625" algn="l"/>
                <a:tab pos="2274888" algn="l"/>
                <a:tab pos="2738438" algn="l"/>
              </a:tabLst>
            </a:pPr>
            <a:endParaRPr lang="en-US" sz="800" dirty="0">
              <a:solidFill>
                <a:schemeClr val="tx1"/>
              </a:solidFill>
            </a:endParaRPr>
          </a:p>
          <a:p>
            <a:pPr>
              <a:tabLst>
                <a:tab pos="457200" algn="l"/>
                <a:tab pos="914400" algn="l"/>
                <a:tab pos="1362075" algn="l"/>
                <a:tab pos="1825625" algn="l"/>
                <a:tab pos="2274888" algn="l"/>
                <a:tab pos="2738438" algn="l"/>
              </a:tabLst>
            </a:pPr>
            <a:r>
              <a:rPr lang="en-US" sz="2000" dirty="0">
                <a:solidFill>
                  <a:schemeClr val="tx1"/>
                </a:solidFill>
              </a:rPr>
              <a:t>Every instance of human suffering </a:t>
            </a:r>
          </a:p>
          <a:p>
            <a:pPr>
              <a:tabLst>
                <a:tab pos="457200" algn="l"/>
                <a:tab pos="914400" algn="l"/>
                <a:tab pos="1362075" algn="l"/>
                <a:tab pos="1825625" algn="l"/>
                <a:tab pos="2274888" algn="l"/>
                <a:tab pos="2738438" algn="l"/>
              </a:tabLst>
            </a:pPr>
            <a:r>
              <a:rPr lang="en-US" sz="2000" dirty="0">
                <a:solidFill>
                  <a:schemeClr val="tx1"/>
                </a:solidFill>
              </a:rPr>
              <a:t>	results from some condition(s) </a:t>
            </a:r>
          </a:p>
          <a:p>
            <a:pPr>
              <a:tabLst>
                <a:tab pos="457200" algn="l"/>
                <a:tab pos="914400" algn="l"/>
                <a:tab pos="1362075" algn="l"/>
                <a:tab pos="1825625" algn="l"/>
                <a:tab pos="2274888" algn="l"/>
                <a:tab pos="2738438" algn="l"/>
              </a:tabLst>
            </a:pPr>
            <a:r>
              <a:rPr lang="en-US" sz="2000" dirty="0">
                <a:solidFill>
                  <a:schemeClr val="tx1"/>
                </a:solidFill>
              </a:rPr>
              <a:t>		which was (were) necessary </a:t>
            </a:r>
          </a:p>
          <a:p>
            <a:pPr>
              <a:tabLst>
                <a:tab pos="457200" algn="l"/>
                <a:tab pos="914400" algn="l"/>
                <a:tab pos="1362075" algn="l"/>
                <a:tab pos="1825625" algn="l"/>
                <a:tab pos="2274888" algn="l"/>
                <a:tab pos="2738438" algn="l"/>
              </a:tabLst>
            </a:pPr>
            <a:r>
              <a:rPr lang="en-US" sz="2000" dirty="0">
                <a:solidFill>
                  <a:schemeClr val="tx1"/>
                </a:solidFill>
              </a:rPr>
              <a:t>			to providing man with </a:t>
            </a:r>
          </a:p>
          <a:p>
            <a:pPr>
              <a:tabLst>
                <a:tab pos="457200" algn="l"/>
                <a:tab pos="914400" algn="l"/>
                <a:tab pos="1362075" algn="l"/>
                <a:tab pos="1825625" algn="l"/>
                <a:tab pos="2274888" algn="l"/>
                <a:tab pos="2738438" algn="l"/>
              </a:tabLst>
            </a:pPr>
            <a:r>
              <a:rPr lang="en-US" sz="2000" dirty="0">
                <a:solidFill>
                  <a:schemeClr val="tx1"/>
                </a:solidFill>
              </a:rPr>
              <a:t>				the ideal environment of 'soul-making’. </a:t>
            </a:r>
          </a:p>
          <a:p>
            <a:pPr>
              <a:tabLst>
                <a:tab pos="457200" algn="l"/>
                <a:tab pos="914400" algn="l"/>
                <a:tab pos="1362075" algn="l"/>
                <a:tab pos="1825625" algn="l"/>
                <a:tab pos="2274888" algn="l"/>
                <a:tab pos="2738438" algn="l"/>
              </a:tabLst>
            </a:pPr>
            <a:endParaRPr lang="en-US" sz="800" dirty="0">
              <a:solidFill>
                <a:schemeClr val="tx1"/>
              </a:solidFill>
            </a:endParaRPr>
          </a:p>
          <a:p>
            <a:pPr>
              <a:tabLst>
                <a:tab pos="457200" algn="l"/>
                <a:tab pos="914400" algn="l"/>
                <a:tab pos="1362075" algn="l"/>
                <a:tab pos="1825625" algn="l"/>
                <a:tab pos="2274888" algn="l"/>
                <a:tab pos="2738438" algn="l"/>
              </a:tabLst>
            </a:pPr>
            <a:r>
              <a:rPr lang="en-US" sz="2000" dirty="0">
                <a:solidFill>
                  <a:schemeClr val="tx1"/>
                </a:solidFill>
              </a:rPr>
              <a:t>In order for man to be free, </a:t>
            </a:r>
          </a:p>
          <a:p>
            <a:pPr>
              <a:tabLst>
                <a:tab pos="457200" algn="l"/>
                <a:tab pos="914400" algn="l"/>
                <a:tab pos="1362075" algn="l"/>
                <a:tab pos="1825625" algn="l"/>
                <a:tab pos="2274888" algn="l"/>
                <a:tab pos="2738438" algn="l"/>
              </a:tabLst>
            </a:pPr>
            <a:r>
              <a:rPr lang="en-US" sz="2000" dirty="0">
                <a:solidFill>
                  <a:schemeClr val="tx1"/>
                </a:solidFill>
              </a:rPr>
              <a:t>	he would have to live in an environment </a:t>
            </a:r>
          </a:p>
          <a:p>
            <a:pPr>
              <a:tabLst>
                <a:tab pos="457200" algn="l"/>
                <a:tab pos="914400" algn="l"/>
                <a:tab pos="1362075" algn="l"/>
                <a:tab pos="1825625" algn="l"/>
                <a:tab pos="2274888" algn="l"/>
                <a:tab pos="2738438" algn="l"/>
              </a:tabLst>
            </a:pPr>
            <a:r>
              <a:rPr lang="en-US" sz="2000" dirty="0">
                <a:solidFill>
                  <a:schemeClr val="tx1"/>
                </a:solidFill>
              </a:rPr>
              <a:t>		in which there was neither an overwhelming 'tug' (persuasion)</a:t>
            </a:r>
          </a:p>
          <a:p>
            <a:pPr>
              <a:tabLst>
                <a:tab pos="457200" algn="l"/>
                <a:tab pos="914400" algn="l"/>
                <a:tab pos="1362075" algn="l"/>
                <a:tab pos="1825625" algn="l"/>
                <a:tab pos="2274888" algn="l"/>
                <a:tab pos="2738438" algn="l"/>
              </a:tabLst>
            </a:pPr>
            <a:r>
              <a:rPr lang="en-US" sz="2000" dirty="0">
                <a:solidFill>
                  <a:schemeClr val="tx1"/>
                </a:solidFill>
              </a:rPr>
              <a:t>			in the direction toward God </a:t>
            </a:r>
          </a:p>
          <a:p>
            <a:pPr>
              <a:tabLst>
                <a:tab pos="457200" algn="l"/>
                <a:tab pos="914400" algn="l"/>
                <a:tab pos="1362075" algn="l"/>
                <a:tab pos="1825625" algn="l"/>
                <a:tab pos="2274888" algn="l"/>
                <a:tab pos="2738438" algn="l"/>
              </a:tabLst>
            </a:pPr>
            <a:r>
              <a:rPr lang="en-US" sz="2000" dirty="0">
                <a:solidFill>
                  <a:schemeClr val="tx1"/>
                </a:solidFill>
              </a:rPr>
              <a:t>				nor one in the direction away from God.  </a:t>
            </a:r>
          </a:p>
          <a:p>
            <a:pPr>
              <a:tabLst>
                <a:tab pos="457200" algn="l"/>
                <a:tab pos="914400" algn="l"/>
                <a:tab pos="1362075" algn="l"/>
                <a:tab pos="1825625" algn="l"/>
                <a:tab pos="2274888" algn="l"/>
                <a:tab pos="2738438" algn="l"/>
              </a:tabLst>
            </a:pPr>
            <a:r>
              <a:rPr lang="en-US" sz="2000" dirty="0">
                <a:solidFill>
                  <a:schemeClr val="tx1"/>
                </a:solidFill>
              </a:rPr>
              <a:t>											          Rick Warren</a:t>
            </a:r>
          </a:p>
        </p:txBody>
      </p:sp>
    </p:spTree>
    <p:extLst>
      <p:ext uri="{BB962C8B-B14F-4D97-AF65-F5344CB8AC3E}">
        <p14:creationId xmlns:p14="http://schemas.microsoft.com/office/powerpoint/2010/main" val="213763754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God Wants Us to Merge our Purpose with His</a:t>
            </a:r>
          </a:p>
        </p:txBody>
      </p:sp>
      <p:sp>
        <p:nvSpPr>
          <p:cNvPr id="7" name="Rectangle 6"/>
          <p:cNvSpPr/>
          <p:nvPr/>
        </p:nvSpPr>
        <p:spPr>
          <a:xfrm>
            <a:off x="166683" y="1680695"/>
            <a:ext cx="8824911" cy="393954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62075" algn="l"/>
                <a:tab pos="1825625" algn="l"/>
                <a:tab pos="2274888" algn="l"/>
                <a:tab pos="2738438" algn="l"/>
              </a:tabLst>
            </a:pPr>
            <a:r>
              <a:rPr lang="en-US" sz="2000" dirty="0">
                <a:solidFill>
                  <a:schemeClr val="tx1"/>
                </a:solidFill>
              </a:rPr>
              <a:t>Christian doctrine of work; </a:t>
            </a:r>
          </a:p>
          <a:p>
            <a:pPr>
              <a:tabLst>
                <a:tab pos="457200" algn="l"/>
                <a:tab pos="914400" algn="l"/>
                <a:tab pos="1362075" algn="l"/>
                <a:tab pos="1825625" algn="l"/>
                <a:tab pos="2274888" algn="l"/>
                <a:tab pos="2738438" algn="l"/>
              </a:tabLst>
            </a:pPr>
            <a:r>
              <a:rPr lang="en-US" sz="2000" dirty="0">
                <a:solidFill>
                  <a:schemeClr val="tx1"/>
                </a:solidFill>
              </a:rPr>
              <a:t>	not that we should work </a:t>
            </a:r>
          </a:p>
          <a:p>
            <a:pPr>
              <a:tabLst>
                <a:tab pos="457200" algn="l"/>
                <a:tab pos="914400" algn="l"/>
                <a:tab pos="1362075" algn="l"/>
                <a:tab pos="1825625" algn="l"/>
                <a:tab pos="2274888" algn="l"/>
                <a:tab pos="2738438" algn="l"/>
              </a:tabLst>
            </a:pPr>
            <a:r>
              <a:rPr lang="en-US" sz="2000" dirty="0">
                <a:solidFill>
                  <a:schemeClr val="tx1"/>
                </a:solidFill>
              </a:rPr>
              <a:t>		just to have some way to live, </a:t>
            </a:r>
          </a:p>
          <a:p>
            <a:pPr>
              <a:tabLst>
                <a:tab pos="457200" algn="l"/>
                <a:tab pos="914400" algn="l"/>
                <a:tab pos="1362075" algn="l"/>
                <a:tab pos="1825625" algn="l"/>
                <a:tab pos="2274888" algn="l"/>
                <a:tab pos="2738438" algn="l"/>
              </a:tabLst>
            </a:pPr>
            <a:r>
              <a:rPr lang="en-US" sz="2000" dirty="0">
                <a:solidFill>
                  <a:schemeClr val="tx1"/>
                </a:solidFill>
              </a:rPr>
              <a:t>			but that we should work </a:t>
            </a:r>
          </a:p>
          <a:p>
            <a:pPr>
              <a:tabLst>
                <a:tab pos="457200" algn="l"/>
                <a:tab pos="914400" algn="l"/>
                <a:tab pos="1362075" algn="l"/>
                <a:tab pos="1825625" algn="l"/>
                <a:tab pos="2274888" algn="l"/>
                <a:tab pos="2738438" algn="l"/>
              </a:tabLst>
            </a:pPr>
            <a:r>
              <a:rPr lang="en-US" sz="2000" dirty="0">
                <a:solidFill>
                  <a:schemeClr val="tx1"/>
                </a:solidFill>
              </a:rPr>
              <a:t>				because the work is </a:t>
            </a:r>
            <a:r>
              <a:rPr lang="en-US" sz="2000" dirty="0">
                <a:solidFill>
                  <a:srgbClr val="FF0000"/>
                </a:solidFill>
              </a:rPr>
              <a:t>a part of us</a:t>
            </a:r>
            <a:r>
              <a:rPr lang="en-US" sz="2000" dirty="0">
                <a:solidFill>
                  <a:schemeClr val="tx1"/>
                </a:solidFill>
              </a:rPr>
              <a:t>, </a:t>
            </a:r>
          </a:p>
          <a:p>
            <a:pPr>
              <a:tabLst>
                <a:tab pos="457200" algn="l"/>
                <a:tab pos="914400" algn="l"/>
                <a:tab pos="1362075" algn="l"/>
                <a:tab pos="1825625" algn="l"/>
                <a:tab pos="2274888" algn="l"/>
                <a:tab pos="2738438" algn="l"/>
              </a:tabLst>
            </a:pPr>
            <a:r>
              <a:rPr lang="en-US" sz="2000" dirty="0">
                <a:solidFill>
                  <a:schemeClr val="tx1"/>
                </a:solidFill>
              </a:rPr>
              <a:t>					a creative act. </a:t>
            </a:r>
          </a:p>
          <a:p>
            <a:pPr>
              <a:tabLst>
                <a:tab pos="457200" algn="l"/>
                <a:tab pos="914400" algn="l"/>
                <a:tab pos="1362075" algn="l"/>
                <a:tab pos="1825625" algn="l"/>
                <a:tab pos="2274888" algn="l"/>
                <a:tab pos="2738438" algn="l"/>
              </a:tabLst>
            </a:pPr>
            <a:endParaRPr lang="en-US" sz="800" dirty="0">
              <a:solidFill>
                <a:schemeClr val="tx1"/>
              </a:solidFill>
            </a:endParaRPr>
          </a:p>
          <a:p>
            <a:pPr>
              <a:tabLst>
                <a:tab pos="457200" algn="l"/>
                <a:tab pos="914400" algn="l"/>
                <a:tab pos="1362075" algn="l"/>
                <a:tab pos="1825625" algn="l"/>
                <a:tab pos="2274888" algn="l"/>
                <a:tab pos="2738438" algn="l"/>
              </a:tabLst>
            </a:pPr>
            <a:r>
              <a:rPr lang="en-US" sz="2000" dirty="0">
                <a:solidFill>
                  <a:schemeClr val="tx1"/>
                </a:solidFill>
              </a:rPr>
              <a:t>We should have a 'sacramental' attitude towards work.  </a:t>
            </a:r>
          </a:p>
          <a:p>
            <a:pPr>
              <a:tabLst>
                <a:tab pos="457200" algn="l"/>
                <a:tab pos="914400" algn="l"/>
                <a:tab pos="1362075" algn="l"/>
                <a:tab pos="1825625" algn="l"/>
                <a:tab pos="2274888" algn="l"/>
                <a:tab pos="2738438" algn="l"/>
              </a:tabLst>
            </a:pPr>
            <a:endParaRPr lang="en-US" sz="800" dirty="0">
              <a:solidFill>
                <a:schemeClr val="tx1"/>
              </a:solidFill>
            </a:endParaRPr>
          </a:p>
          <a:p>
            <a:pPr>
              <a:tabLst>
                <a:tab pos="457200" algn="l"/>
                <a:tab pos="914400" algn="l"/>
                <a:tab pos="1362075" algn="l"/>
                <a:tab pos="1825625" algn="l"/>
                <a:tab pos="2274888" algn="l"/>
                <a:tab pos="2738438" algn="l"/>
              </a:tabLst>
            </a:pPr>
            <a:r>
              <a:rPr lang="en-US" sz="2000" dirty="0">
                <a:solidFill>
                  <a:schemeClr val="tx1"/>
                </a:solidFill>
              </a:rPr>
              <a:t>We should be involved in our 'life's work’, </a:t>
            </a:r>
          </a:p>
          <a:p>
            <a:pPr>
              <a:tabLst>
                <a:tab pos="457200" algn="l"/>
                <a:tab pos="914400" algn="l"/>
                <a:tab pos="1362075" algn="l"/>
                <a:tab pos="1825625" algn="l"/>
                <a:tab pos="2274888" algn="l"/>
                <a:tab pos="2738438" algn="l"/>
              </a:tabLst>
            </a:pPr>
            <a:r>
              <a:rPr lang="en-US" sz="2000" dirty="0">
                <a:solidFill>
                  <a:schemeClr val="tx1"/>
                </a:solidFill>
              </a:rPr>
              <a:t>	full of </a:t>
            </a:r>
            <a:r>
              <a:rPr lang="en-US" sz="2000" dirty="0">
                <a:solidFill>
                  <a:srgbClr val="FF0000"/>
                </a:solidFill>
              </a:rPr>
              <a:t>purpose</a:t>
            </a:r>
            <a:r>
              <a:rPr lang="en-US" sz="2000" dirty="0">
                <a:solidFill>
                  <a:schemeClr val="tx1"/>
                </a:solidFill>
              </a:rPr>
              <a:t>, </a:t>
            </a:r>
          </a:p>
          <a:p>
            <a:pPr>
              <a:tabLst>
                <a:tab pos="457200" algn="l"/>
                <a:tab pos="914400" algn="l"/>
                <a:tab pos="1362075" algn="l"/>
                <a:tab pos="1825625" algn="l"/>
                <a:tab pos="2274888" algn="l"/>
                <a:tab pos="2738438" algn="l"/>
              </a:tabLst>
            </a:pPr>
            <a:r>
              <a:rPr lang="en-US" sz="2000" dirty="0">
                <a:solidFill>
                  <a:schemeClr val="tx1"/>
                </a:solidFill>
              </a:rPr>
              <a:t>		and to make a living on it as an aside.  </a:t>
            </a:r>
          </a:p>
          <a:p>
            <a:pPr>
              <a:tabLst>
                <a:tab pos="457200" algn="l"/>
                <a:tab pos="914400" algn="l"/>
                <a:tab pos="1362075" algn="l"/>
                <a:tab pos="1825625" algn="l"/>
                <a:tab pos="2274888" algn="l"/>
                <a:tab pos="2738438" algn="l"/>
              </a:tabLst>
            </a:pPr>
            <a:endParaRPr lang="en-US" sz="800" dirty="0">
              <a:solidFill>
                <a:schemeClr val="tx1"/>
              </a:solidFill>
            </a:endParaRPr>
          </a:p>
          <a:p>
            <a:pPr>
              <a:tabLst>
                <a:tab pos="457200" algn="l"/>
                <a:tab pos="914400" algn="l"/>
                <a:tab pos="1362075" algn="l"/>
                <a:tab pos="1825625" algn="l"/>
                <a:tab pos="2274888" algn="l"/>
                <a:tab pos="2738438" algn="l"/>
              </a:tabLst>
            </a:pPr>
            <a:r>
              <a:rPr lang="en-US" sz="2000" dirty="0">
                <a:solidFill>
                  <a:schemeClr val="tx1"/>
                </a:solidFill>
              </a:rPr>
              <a:t>					    from </a:t>
            </a:r>
            <a:r>
              <a:rPr lang="en-US" sz="2000" u="sng" dirty="0">
                <a:solidFill>
                  <a:schemeClr val="tx1"/>
                </a:solidFill>
              </a:rPr>
              <a:t>The Whimsical Christian</a:t>
            </a:r>
            <a:r>
              <a:rPr lang="en-US" sz="2000" dirty="0">
                <a:solidFill>
                  <a:schemeClr val="tx1"/>
                </a:solidFill>
              </a:rPr>
              <a:t>, by Dorothy Sayers</a:t>
            </a:r>
          </a:p>
        </p:txBody>
      </p:sp>
    </p:spTree>
    <p:extLst>
      <p:ext uri="{BB962C8B-B14F-4D97-AF65-F5344CB8AC3E}">
        <p14:creationId xmlns:p14="http://schemas.microsoft.com/office/powerpoint/2010/main" val="3975652753"/>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God’s Five Purposes for Us (Rick Warren)</a:t>
            </a:r>
          </a:p>
        </p:txBody>
      </p:sp>
      <p:sp>
        <p:nvSpPr>
          <p:cNvPr id="7" name="Rectangle 6"/>
          <p:cNvSpPr/>
          <p:nvPr/>
        </p:nvSpPr>
        <p:spPr>
          <a:xfrm>
            <a:off x="166684" y="1760207"/>
            <a:ext cx="2893116"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49263" algn="l"/>
                <a:tab pos="912813" algn="l"/>
                <a:tab pos="1362075" algn="l"/>
                <a:tab pos="1825625" algn="l"/>
              </a:tabLst>
            </a:pPr>
            <a:r>
              <a:rPr lang="en-US" sz="2000" u="sng" dirty="0"/>
              <a:t>Purpose</a:t>
            </a:r>
          </a:p>
          <a:p>
            <a:pP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God’s Pleasure</a:t>
            </a:r>
          </a:p>
          <a:p>
            <a:pPr marL="238125" indent="-238125">
              <a:buFont typeface="Arial" panose="020B0604020202020204" pitchFamily="34" charset="0"/>
              <a:buChar cha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God’s Family</a:t>
            </a:r>
          </a:p>
          <a:p>
            <a:pPr marL="238125" indent="-238125">
              <a:buFont typeface="Arial" panose="020B0604020202020204" pitchFamily="34" charset="0"/>
              <a:buChar cha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Become Like Christ</a:t>
            </a:r>
          </a:p>
          <a:p>
            <a:pPr marL="238125" indent="-238125">
              <a:buFont typeface="Arial" panose="020B0604020202020204" pitchFamily="34" charset="0"/>
              <a:buChar cha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Serve God</a:t>
            </a:r>
          </a:p>
          <a:p>
            <a:pPr marL="238125" indent="-238125">
              <a:buFont typeface="Arial" panose="020B0604020202020204" pitchFamily="34" charset="0"/>
              <a:buChar cha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Mission</a:t>
            </a:r>
          </a:p>
        </p:txBody>
      </p:sp>
      <p:sp>
        <p:nvSpPr>
          <p:cNvPr id="11" name="Rectangle 10">
            <a:extLst>
              <a:ext uri="{FF2B5EF4-FFF2-40B4-BE49-F238E27FC236}">
                <a16:creationId xmlns:a16="http://schemas.microsoft.com/office/drawing/2014/main" id="{6D7572C5-6CBF-4646-A393-06C60A06725A}"/>
              </a:ext>
            </a:extLst>
          </p:cNvPr>
          <p:cNvSpPr/>
          <p:nvPr/>
        </p:nvSpPr>
        <p:spPr>
          <a:xfrm>
            <a:off x="3140766" y="1760207"/>
            <a:ext cx="2893116"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49263" algn="l"/>
                <a:tab pos="912813" algn="l"/>
                <a:tab pos="1362075" algn="l"/>
                <a:tab pos="1825625" algn="l"/>
              </a:tabLst>
            </a:pPr>
            <a:r>
              <a:rPr lang="en-US" sz="2000" u="sng" dirty="0"/>
              <a:t>Benefit</a:t>
            </a:r>
          </a:p>
          <a:p>
            <a:pP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Meaning</a:t>
            </a:r>
          </a:p>
          <a:p>
            <a:pPr marL="238125" indent="-238125">
              <a:buFont typeface="Arial" panose="020B0604020202020204" pitchFamily="34" charset="0"/>
              <a:buChar cha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Simplification</a:t>
            </a:r>
          </a:p>
          <a:p>
            <a:pPr marL="238125" indent="-238125">
              <a:buFont typeface="Arial" panose="020B0604020202020204" pitchFamily="34" charset="0"/>
              <a:buChar cha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Focus</a:t>
            </a:r>
          </a:p>
          <a:p>
            <a:pPr marL="238125" indent="-238125">
              <a:buFont typeface="Arial" panose="020B0604020202020204" pitchFamily="34" charset="0"/>
              <a:buChar cha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Life Principles</a:t>
            </a:r>
          </a:p>
          <a:p>
            <a:pPr marL="238125" indent="-238125">
              <a:buFont typeface="Arial" panose="020B0604020202020204" pitchFamily="34" charset="0"/>
              <a:buChar cha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Prepare for Eternity</a:t>
            </a:r>
          </a:p>
        </p:txBody>
      </p:sp>
      <p:sp>
        <p:nvSpPr>
          <p:cNvPr id="12" name="Rectangle 11">
            <a:extLst>
              <a:ext uri="{FF2B5EF4-FFF2-40B4-BE49-F238E27FC236}">
                <a16:creationId xmlns:a16="http://schemas.microsoft.com/office/drawing/2014/main" id="{12FB8486-54FC-5F40-BCBB-C8E1FF9811A7}"/>
              </a:ext>
            </a:extLst>
          </p:cNvPr>
          <p:cNvSpPr/>
          <p:nvPr/>
        </p:nvSpPr>
        <p:spPr>
          <a:xfrm>
            <a:off x="6098481" y="1778545"/>
            <a:ext cx="2893116"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49263" algn="l"/>
                <a:tab pos="912813" algn="l"/>
                <a:tab pos="1362075" algn="l"/>
                <a:tab pos="1825625" algn="l"/>
              </a:tabLst>
            </a:pPr>
            <a:r>
              <a:rPr lang="en-US" sz="2000" u="sng" dirty="0"/>
              <a:t>Church</a:t>
            </a:r>
          </a:p>
          <a:p>
            <a:pP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Purpose</a:t>
            </a:r>
          </a:p>
          <a:p>
            <a:pPr marL="238125" indent="-238125">
              <a:buFont typeface="Arial" panose="020B0604020202020204" pitchFamily="34" charset="0"/>
              <a:buChar cha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People</a:t>
            </a:r>
          </a:p>
          <a:p>
            <a:pPr marL="238125" indent="-238125">
              <a:buFont typeface="Arial" panose="020B0604020202020204" pitchFamily="34" charset="0"/>
              <a:buChar cha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Power</a:t>
            </a:r>
          </a:p>
          <a:p>
            <a:pPr marL="238125" indent="-238125">
              <a:buFont typeface="Arial" panose="020B0604020202020204" pitchFamily="34" charset="0"/>
              <a:buChar cha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Life Principles</a:t>
            </a:r>
          </a:p>
          <a:p>
            <a:pPr marL="238125" indent="-238125">
              <a:buFont typeface="Arial" panose="020B0604020202020204" pitchFamily="34" charset="0"/>
              <a:buChar char="•"/>
              <a:tabLst>
                <a:tab pos="449263" algn="l"/>
                <a:tab pos="912813" algn="l"/>
                <a:tab pos="1362075" algn="l"/>
                <a:tab pos="1825625" algn="l"/>
              </a:tabLst>
            </a:pPr>
            <a:endParaRPr lang="en-US" sz="800" dirty="0"/>
          </a:p>
          <a:p>
            <a:pPr marL="238125" indent="-238125">
              <a:buFont typeface="Arial" panose="020B0604020202020204" pitchFamily="34" charset="0"/>
              <a:buChar char="•"/>
              <a:tabLst>
                <a:tab pos="449263" algn="l"/>
                <a:tab pos="912813" algn="l"/>
                <a:tab pos="1362075" algn="l"/>
                <a:tab pos="1825625" algn="l"/>
              </a:tabLst>
            </a:pPr>
            <a:r>
              <a:rPr lang="en-US" sz="2000" dirty="0"/>
              <a:t>Profession</a:t>
            </a:r>
          </a:p>
        </p:txBody>
      </p:sp>
    </p:spTree>
    <p:extLst>
      <p:ext uri="{BB962C8B-B14F-4D97-AF65-F5344CB8AC3E}">
        <p14:creationId xmlns:p14="http://schemas.microsoft.com/office/powerpoint/2010/main" val="409289487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God Wants Us to Be in Harmony with His Purpose (1)</a:t>
            </a:r>
          </a:p>
        </p:txBody>
      </p:sp>
      <p:sp>
        <p:nvSpPr>
          <p:cNvPr id="7" name="Rectangle 6"/>
          <p:cNvSpPr/>
          <p:nvPr/>
        </p:nvSpPr>
        <p:spPr>
          <a:xfrm>
            <a:off x="166683" y="1680695"/>
            <a:ext cx="8824911" cy="443198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62075" algn="l"/>
                <a:tab pos="1825625" algn="l"/>
                <a:tab pos="2274888" algn="l"/>
                <a:tab pos="2738438" algn="l"/>
              </a:tabLst>
            </a:pPr>
            <a:r>
              <a:rPr lang="en-US" sz="2000" u="sng" dirty="0">
                <a:solidFill>
                  <a:schemeClr val="tx1"/>
                </a:solidFill>
              </a:rPr>
              <a:t>Suppose Christianity is not a religion </a:t>
            </a:r>
          </a:p>
          <a:p>
            <a:pPr>
              <a:tabLst>
                <a:tab pos="457200" algn="l"/>
                <a:tab pos="914400" algn="l"/>
                <a:tab pos="1362075" algn="l"/>
                <a:tab pos="1825625" algn="l"/>
                <a:tab pos="2274888" algn="l"/>
                <a:tab pos="2738438" algn="l"/>
              </a:tabLst>
            </a:pPr>
            <a:r>
              <a:rPr lang="en-US" sz="2000" dirty="0">
                <a:solidFill>
                  <a:schemeClr val="tx1"/>
                </a:solidFill>
              </a:rPr>
              <a:t>	</a:t>
            </a:r>
            <a:r>
              <a:rPr lang="en-US" sz="2000" u="sng" dirty="0">
                <a:solidFill>
                  <a:schemeClr val="tx1"/>
                </a:solidFill>
              </a:rPr>
              <a:t>but a way of life, </a:t>
            </a:r>
          </a:p>
          <a:p>
            <a:pPr>
              <a:tabLst>
                <a:tab pos="457200" algn="l"/>
                <a:tab pos="914400" algn="l"/>
                <a:tab pos="1362075" algn="l"/>
                <a:tab pos="1825625" algn="l"/>
                <a:tab pos="2274888" algn="l"/>
                <a:tab pos="2738438" algn="l"/>
              </a:tabLst>
            </a:pPr>
            <a:r>
              <a:rPr lang="en-US" sz="2000" dirty="0">
                <a:solidFill>
                  <a:schemeClr val="tx1"/>
                </a:solidFill>
              </a:rPr>
              <a:t>		</a:t>
            </a:r>
            <a:r>
              <a:rPr lang="en-US" sz="2000" u="sng" dirty="0">
                <a:solidFill>
                  <a:schemeClr val="tx1"/>
                </a:solidFill>
              </a:rPr>
              <a:t>a falling in love with God, and, through Him, </a:t>
            </a:r>
          </a:p>
          <a:p>
            <a:pPr>
              <a:tabLst>
                <a:tab pos="457200" algn="l"/>
                <a:tab pos="914400" algn="l"/>
                <a:tab pos="1362075" algn="l"/>
                <a:tab pos="1825625" algn="l"/>
                <a:tab pos="2274888" algn="l"/>
                <a:tab pos="2738438" algn="l"/>
              </a:tabLst>
            </a:pPr>
            <a:r>
              <a:rPr lang="en-US" sz="2000" dirty="0">
                <a:solidFill>
                  <a:schemeClr val="tx1"/>
                </a:solidFill>
              </a:rPr>
              <a:t>			</a:t>
            </a:r>
            <a:r>
              <a:rPr lang="en-US" sz="2000" u="sng" dirty="0">
                <a:solidFill>
                  <a:schemeClr val="tx1"/>
                </a:solidFill>
              </a:rPr>
              <a:t>a falling in love with our fellows.</a:t>
            </a:r>
            <a:r>
              <a:rPr lang="en-US" sz="2000" dirty="0">
                <a:solidFill>
                  <a:schemeClr val="tx1"/>
                </a:solidFill>
              </a:rPr>
              <a:t>  </a:t>
            </a:r>
          </a:p>
          <a:p>
            <a:pPr>
              <a:tabLst>
                <a:tab pos="457200" algn="l"/>
                <a:tab pos="914400" algn="l"/>
                <a:tab pos="1362075" algn="l"/>
                <a:tab pos="1825625" algn="l"/>
                <a:tab pos="2274888" algn="l"/>
                <a:tab pos="2738438" algn="l"/>
              </a:tabLst>
            </a:pPr>
            <a:endParaRPr lang="en-US" sz="800" dirty="0">
              <a:solidFill>
                <a:schemeClr val="tx1"/>
              </a:solidFill>
            </a:endParaRPr>
          </a:p>
          <a:p>
            <a:pPr>
              <a:tabLst>
                <a:tab pos="457200" algn="l"/>
                <a:tab pos="914400" algn="l"/>
                <a:tab pos="1362075" algn="l"/>
                <a:tab pos="1825625" algn="l"/>
                <a:tab pos="2274888" algn="l"/>
                <a:tab pos="2738438" algn="l"/>
              </a:tabLst>
            </a:pPr>
            <a:r>
              <a:rPr lang="en-US" sz="2000" dirty="0">
                <a:solidFill>
                  <a:schemeClr val="tx1"/>
                </a:solidFill>
              </a:rPr>
              <a:t>Of course, such a way is hard and costly, </a:t>
            </a:r>
          </a:p>
          <a:p>
            <a:pPr>
              <a:tabLst>
                <a:tab pos="457200" algn="l"/>
                <a:tab pos="914400" algn="l"/>
                <a:tab pos="1362075" algn="l"/>
                <a:tab pos="1825625" algn="l"/>
                <a:tab pos="2274888" algn="l"/>
                <a:tab pos="2738438" algn="l"/>
              </a:tabLst>
            </a:pPr>
            <a:r>
              <a:rPr lang="en-US" sz="2000" dirty="0">
                <a:solidFill>
                  <a:schemeClr val="tx1"/>
                </a:solidFill>
              </a:rPr>
              <a:t>	but it is also joyous and rewarding </a:t>
            </a:r>
          </a:p>
          <a:p>
            <a:pPr>
              <a:tabLst>
                <a:tab pos="457200" algn="l"/>
                <a:tab pos="914400" algn="l"/>
                <a:tab pos="1362075" algn="l"/>
                <a:tab pos="1825625" algn="l"/>
                <a:tab pos="2274888" algn="l"/>
                <a:tab pos="2738438" algn="l"/>
              </a:tabLst>
            </a:pPr>
            <a:r>
              <a:rPr lang="en-US" sz="2000" dirty="0">
                <a:solidFill>
                  <a:schemeClr val="tx1"/>
                </a:solidFill>
              </a:rPr>
              <a:t>		even in the here-and-now.  </a:t>
            </a:r>
          </a:p>
          <a:p>
            <a:pPr>
              <a:tabLst>
                <a:tab pos="457200" algn="l"/>
                <a:tab pos="914400" algn="l"/>
                <a:tab pos="1362075" algn="l"/>
                <a:tab pos="1825625" algn="l"/>
                <a:tab pos="2274888" algn="l"/>
                <a:tab pos="2738438" algn="l"/>
              </a:tabLst>
            </a:pPr>
            <a:endParaRPr lang="en-US" sz="800" dirty="0">
              <a:solidFill>
                <a:schemeClr val="tx1"/>
              </a:solidFill>
            </a:endParaRPr>
          </a:p>
          <a:p>
            <a:pPr>
              <a:tabLst>
                <a:tab pos="457200" algn="l"/>
                <a:tab pos="914400" algn="l"/>
                <a:tab pos="1362075" algn="l"/>
                <a:tab pos="1825625" algn="l"/>
                <a:tab pos="2274888" algn="l"/>
                <a:tab pos="2738438" algn="l"/>
              </a:tabLst>
            </a:pPr>
            <a:r>
              <a:rPr lang="en-US" sz="2000" dirty="0">
                <a:solidFill>
                  <a:schemeClr val="tx1"/>
                </a:solidFill>
              </a:rPr>
              <a:t>People who follow that Way </a:t>
            </a:r>
          </a:p>
          <a:p>
            <a:pPr>
              <a:tabLst>
                <a:tab pos="457200" algn="l"/>
                <a:tab pos="914400" algn="l"/>
                <a:tab pos="1362075" algn="l"/>
                <a:tab pos="1825625" algn="l"/>
                <a:tab pos="2274888" algn="l"/>
                <a:tab pos="2738438" algn="l"/>
              </a:tabLst>
            </a:pPr>
            <a:r>
              <a:rPr lang="en-US" sz="2000" dirty="0">
                <a:solidFill>
                  <a:schemeClr val="tx1"/>
                </a:solidFill>
              </a:rPr>
              <a:t>	know beyond all possible argument </a:t>
            </a:r>
          </a:p>
          <a:p>
            <a:pPr>
              <a:tabLst>
                <a:tab pos="457200" algn="l"/>
                <a:tab pos="914400" algn="l"/>
                <a:tab pos="1362075" algn="l"/>
                <a:tab pos="1825625" algn="l"/>
                <a:tab pos="2274888" algn="l"/>
                <a:tab pos="2738438" algn="l"/>
              </a:tabLst>
            </a:pPr>
            <a:r>
              <a:rPr lang="en-US" sz="2000" dirty="0">
                <a:solidFill>
                  <a:schemeClr val="tx1"/>
                </a:solidFill>
              </a:rPr>
              <a:t>		that they are in harmony with the </a:t>
            </a:r>
            <a:r>
              <a:rPr lang="en-US" sz="2000" dirty="0">
                <a:solidFill>
                  <a:srgbClr val="FF0000"/>
                </a:solidFill>
              </a:rPr>
              <a:t>purpose</a:t>
            </a:r>
            <a:r>
              <a:rPr lang="en-US" sz="2000" dirty="0">
                <a:solidFill>
                  <a:schemeClr val="tx1"/>
                </a:solidFill>
              </a:rPr>
              <a:t> of God, </a:t>
            </a:r>
          </a:p>
          <a:p>
            <a:pPr>
              <a:tabLst>
                <a:tab pos="457200" algn="l"/>
                <a:tab pos="914400" algn="l"/>
                <a:tab pos="1362075" algn="l"/>
                <a:tab pos="1825625" algn="l"/>
                <a:tab pos="2274888" algn="l"/>
                <a:tab pos="2738438" algn="l"/>
              </a:tabLst>
            </a:pPr>
            <a:r>
              <a:rPr lang="en-US" sz="2000" dirty="0">
                <a:solidFill>
                  <a:schemeClr val="tx1"/>
                </a:solidFill>
              </a:rPr>
              <a:t>			that Christ is with them and in them </a:t>
            </a:r>
          </a:p>
          <a:p>
            <a:pPr>
              <a:tabLst>
                <a:tab pos="457200" algn="l"/>
                <a:tab pos="914400" algn="l"/>
                <a:tab pos="1362075" algn="l"/>
                <a:tab pos="1825625" algn="l"/>
                <a:tab pos="2274888" algn="l"/>
                <a:tab pos="2738438" algn="l"/>
              </a:tabLst>
            </a:pPr>
            <a:r>
              <a:rPr lang="en-US" sz="2000" dirty="0">
                <a:solidFill>
                  <a:schemeClr val="tx1"/>
                </a:solidFill>
              </a:rPr>
              <a:t>				as they set about His work </a:t>
            </a:r>
          </a:p>
          <a:p>
            <a:pPr>
              <a:tabLst>
                <a:tab pos="457200" algn="l"/>
                <a:tab pos="914400" algn="l"/>
                <a:tab pos="1362075" algn="l"/>
                <a:tab pos="1825625" algn="l"/>
                <a:tab pos="2274888" algn="l"/>
                <a:tab pos="2738438" algn="l"/>
              </a:tabLst>
            </a:pPr>
            <a:r>
              <a:rPr lang="en-US" sz="2000" dirty="0">
                <a:solidFill>
                  <a:schemeClr val="tx1"/>
                </a:solidFill>
              </a:rPr>
              <a:t>					in our disordered world. </a:t>
            </a:r>
          </a:p>
        </p:txBody>
      </p:sp>
    </p:spTree>
    <p:extLst>
      <p:ext uri="{BB962C8B-B14F-4D97-AF65-F5344CB8AC3E}">
        <p14:creationId xmlns:p14="http://schemas.microsoft.com/office/powerpoint/2010/main" val="3585545887"/>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God Wants Us to Be in Harmony with His Purpose (2)</a:t>
            </a:r>
          </a:p>
        </p:txBody>
      </p:sp>
      <p:sp>
        <p:nvSpPr>
          <p:cNvPr id="7" name="Rectangle 6"/>
          <p:cNvSpPr/>
          <p:nvPr/>
        </p:nvSpPr>
        <p:spPr>
          <a:xfrm>
            <a:off x="166683" y="1680695"/>
            <a:ext cx="8824911" cy="393954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62075" algn="l"/>
                <a:tab pos="1825625" algn="l"/>
                <a:tab pos="2274888" algn="l"/>
                <a:tab pos="2738438" algn="l"/>
              </a:tabLst>
            </a:pPr>
            <a:r>
              <a:rPr lang="en-US" sz="2000" dirty="0">
                <a:solidFill>
                  <a:schemeClr val="tx1"/>
                </a:solidFill>
              </a:rPr>
              <a:t>If anyone thinks </a:t>
            </a:r>
          </a:p>
          <a:p>
            <a:pPr>
              <a:tabLst>
                <a:tab pos="457200" algn="l"/>
                <a:tab pos="914400" algn="l"/>
                <a:tab pos="1362075" algn="l"/>
                <a:tab pos="1825625" algn="l"/>
                <a:tab pos="2274888" algn="l"/>
                <a:tab pos="2738438" algn="l"/>
              </a:tabLst>
            </a:pPr>
            <a:r>
              <a:rPr lang="en-US" sz="2000" dirty="0">
                <a:solidFill>
                  <a:schemeClr val="tx1"/>
                </a:solidFill>
              </a:rPr>
              <a:t>	this is perilous and revolutionary teaching, </a:t>
            </a:r>
          </a:p>
          <a:p>
            <a:pPr>
              <a:tabLst>
                <a:tab pos="457200" algn="l"/>
                <a:tab pos="914400" algn="l"/>
                <a:tab pos="1362075" algn="l"/>
                <a:tab pos="1825625" algn="l"/>
                <a:tab pos="2274888" algn="l"/>
                <a:tab pos="2738438" algn="l"/>
              </a:tabLst>
            </a:pPr>
            <a:r>
              <a:rPr lang="en-US" sz="2000" dirty="0">
                <a:solidFill>
                  <a:schemeClr val="tx1"/>
                </a:solidFill>
              </a:rPr>
              <a:t>		so much the better.  </a:t>
            </a:r>
          </a:p>
          <a:p>
            <a:pPr>
              <a:tabLst>
                <a:tab pos="457200" algn="l"/>
                <a:tab pos="914400" algn="l"/>
                <a:tab pos="1362075" algn="l"/>
                <a:tab pos="1825625" algn="l"/>
                <a:tab pos="2274888" algn="l"/>
                <a:tab pos="2738438" algn="l"/>
              </a:tabLst>
            </a:pPr>
            <a:endParaRPr lang="en-US" sz="800" dirty="0">
              <a:solidFill>
                <a:schemeClr val="tx1"/>
              </a:solidFill>
            </a:endParaRPr>
          </a:p>
          <a:p>
            <a:pPr>
              <a:tabLst>
                <a:tab pos="457200" algn="l"/>
                <a:tab pos="914400" algn="l"/>
                <a:tab pos="1362075" algn="l"/>
                <a:tab pos="1825625" algn="l"/>
                <a:tab pos="2274888" algn="l"/>
                <a:tab pos="2738438" algn="l"/>
              </a:tabLst>
            </a:pPr>
            <a:r>
              <a:rPr lang="en-US" sz="2000" dirty="0">
                <a:solidFill>
                  <a:schemeClr val="tx1"/>
                </a:solidFill>
              </a:rPr>
              <a:t>That is exactly what they thought of </a:t>
            </a:r>
          </a:p>
          <a:p>
            <a:pPr>
              <a:tabLst>
                <a:tab pos="457200" algn="l"/>
                <a:tab pos="914400" algn="l"/>
                <a:tab pos="1362075" algn="l"/>
                <a:tab pos="1825625" algn="l"/>
                <a:tab pos="2274888" algn="l"/>
                <a:tab pos="2738438" algn="l"/>
              </a:tabLst>
            </a:pPr>
            <a:r>
              <a:rPr lang="en-US" sz="2000" dirty="0">
                <a:solidFill>
                  <a:schemeClr val="tx1"/>
                </a:solidFill>
              </a:rPr>
              <a:t>	the teaching of Jesus Christ.  </a:t>
            </a:r>
          </a:p>
          <a:p>
            <a:pPr>
              <a:tabLst>
                <a:tab pos="457200" algn="l"/>
                <a:tab pos="914400" algn="l"/>
                <a:tab pos="1362075" algn="l"/>
                <a:tab pos="1825625" algn="l"/>
                <a:tab pos="2274888" algn="l"/>
                <a:tab pos="2738438" algn="l"/>
              </a:tabLst>
            </a:pPr>
            <a:endParaRPr lang="en-US" sz="800" dirty="0">
              <a:solidFill>
                <a:schemeClr val="tx1"/>
              </a:solidFill>
            </a:endParaRPr>
          </a:p>
          <a:p>
            <a:pPr>
              <a:tabLst>
                <a:tab pos="457200" algn="l"/>
                <a:tab pos="914400" algn="l"/>
                <a:tab pos="1362075" algn="l"/>
                <a:tab pos="1825625" algn="l"/>
                <a:tab pos="2274888" algn="l"/>
                <a:tab pos="2738438" algn="l"/>
              </a:tabLst>
            </a:pPr>
            <a:r>
              <a:rPr lang="en-US" sz="2000" dirty="0">
                <a:solidFill>
                  <a:schemeClr val="tx1"/>
                </a:solidFill>
              </a:rPr>
              <a:t>The light He brought to bear upon human affairs </a:t>
            </a:r>
          </a:p>
          <a:p>
            <a:pPr>
              <a:tabLst>
                <a:tab pos="457200" algn="l"/>
                <a:tab pos="914400" algn="l"/>
                <a:tab pos="1362075" algn="l"/>
                <a:tab pos="1825625" algn="l"/>
                <a:tab pos="2274888" algn="l"/>
                <a:tab pos="2738438" algn="l"/>
              </a:tabLst>
            </a:pPr>
            <a:r>
              <a:rPr lang="en-US" sz="2000" dirty="0">
                <a:solidFill>
                  <a:schemeClr val="tx1"/>
                </a:solidFill>
              </a:rPr>
              <a:t>	is almost unbearably brilliant: </a:t>
            </a:r>
          </a:p>
          <a:p>
            <a:pPr>
              <a:tabLst>
                <a:tab pos="457200" algn="l"/>
                <a:tab pos="914400" algn="l"/>
                <a:tab pos="1362075" algn="l"/>
                <a:tab pos="1825625" algn="l"/>
                <a:tab pos="2274888" algn="l"/>
                <a:tab pos="2738438" algn="l"/>
              </a:tabLst>
            </a:pPr>
            <a:r>
              <a:rPr lang="en-US" sz="2000" dirty="0">
                <a:solidFill>
                  <a:schemeClr val="tx1"/>
                </a:solidFill>
              </a:rPr>
              <a:t>		but it is </a:t>
            </a:r>
            <a:r>
              <a:rPr lang="en-US" sz="2000" u="sng" dirty="0">
                <a:solidFill>
                  <a:schemeClr val="tx1"/>
                </a:solidFill>
              </a:rPr>
              <a:t>the light of Truth</a:t>
            </a:r>
            <a:r>
              <a:rPr lang="en-US" sz="2000" dirty="0">
                <a:solidFill>
                  <a:schemeClr val="tx1"/>
                </a:solidFill>
              </a:rPr>
              <a:t>, </a:t>
            </a:r>
          </a:p>
          <a:p>
            <a:pPr>
              <a:tabLst>
                <a:tab pos="457200" algn="l"/>
                <a:tab pos="914400" algn="l"/>
                <a:tab pos="1362075" algn="l"/>
                <a:tab pos="1825625" algn="l"/>
                <a:tab pos="2274888" algn="l"/>
                <a:tab pos="2738438" algn="l"/>
              </a:tabLst>
            </a:pPr>
            <a:r>
              <a:rPr lang="en-US" sz="2000" dirty="0">
                <a:solidFill>
                  <a:schemeClr val="tx1"/>
                </a:solidFill>
              </a:rPr>
              <a:t>			and in that light </a:t>
            </a:r>
          </a:p>
          <a:p>
            <a:pPr>
              <a:tabLst>
                <a:tab pos="457200" algn="l"/>
                <a:tab pos="914400" algn="l"/>
                <a:tab pos="1362075" algn="l"/>
                <a:tab pos="1825625" algn="l"/>
                <a:tab pos="2274888" algn="l"/>
                <a:tab pos="2738438" algn="l"/>
              </a:tabLst>
            </a:pPr>
            <a:r>
              <a:rPr lang="en-US" sz="2000" dirty="0">
                <a:solidFill>
                  <a:schemeClr val="tx1"/>
                </a:solidFill>
              </a:rPr>
              <a:t>				human problems can be solved. </a:t>
            </a:r>
          </a:p>
          <a:p>
            <a:pPr>
              <a:tabLst>
                <a:tab pos="457200" algn="l"/>
                <a:tab pos="914400" algn="l"/>
                <a:tab pos="1362075" algn="l"/>
                <a:tab pos="1825625" algn="l"/>
                <a:tab pos="2274888" algn="l"/>
                <a:tab pos="2738438" algn="l"/>
              </a:tabLst>
            </a:pPr>
            <a:endParaRPr lang="en-US" sz="800" dirty="0">
              <a:solidFill>
                <a:schemeClr val="tx1"/>
              </a:solidFill>
            </a:endParaRPr>
          </a:p>
          <a:p>
            <a:pPr>
              <a:tabLst>
                <a:tab pos="457200" algn="l"/>
                <a:tab pos="914400" algn="l"/>
                <a:tab pos="1362075" algn="l"/>
                <a:tab pos="1825625" algn="l"/>
                <a:tab pos="2274888" algn="l"/>
                <a:tab pos="2738438" algn="l"/>
              </a:tabLst>
            </a:pPr>
            <a:r>
              <a:rPr lang="en-US" sz="2000" dirty="0">
                <a:solidFill>
                  <a:schemeClr val="tx1"/>
                </a:solidFill>
              </a:rPr>
              <a:t>											         J. B. Phillips</a:t>
            </a:r>
          </a:p>
        </p:txBody>
      </p:sp>
    </p:spTree>
    <p:extLst>
      <p:ext uri="{BB962C8B-B14F-4D97-AF65-F5344CB8AC3E}">
        <p14:creationId xmlns:p14="http://schemas.microsoft.com/office/powerpoint/2010/main" val="176339184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673100"/>
            <a:ext cx="8547100" cy="5764078"/>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the Spirit of God invites us to go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from an ankle-deep faith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to one that’s knee-deep,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then waist-deep,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finally to one in which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we can no longer touch the bottom at all –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where we are no longer in control of our own lives.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One where we dive into the middle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swim in the powerful current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of God’s extravagant love and abundant joy.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 So venture out from the bank.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Go out farther, where your feet can’t touch the bottom.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Experience the exhilaration and adventure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that come when you let the river take you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wherever it flows.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Christian A. Schwarz</a:t>
            </a:r>
          </a:p>
        </p:txBody>
      </p:sp>
    </p:spTree>
    <p:extLst>
      <p:ext uri="{BB962C8B-B14F-4D97-AF65-F5344CB8AC3E}">
        <p14:creationId xmlns:p14="http://schemas.microsoft.com/office/powerpoint/2010/main" val="35155974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0099"/>
                </a:solidFill>
                <a:ea typeface="ヒラギノ明朝 ProN W3" charset="0"/>
                <a:cs typeface="ヒラギノ明朝 ProN W3" charset="0"/>
                <a:sym typeface="Arial" charset="0"/>
              </a:rPr>
              <a:t>Living With Purpose Outline</a:t>
            </a:r>
            <a:endParaRPr lang="en-US" sz="2800" b="1" dirty="0">
              <a:solidFill>
                <a:srgbClr val="000099"/>
              </a:solidFill>
              <a:ea typeface="ヒラギノ角ゴ ProN W6" charset="0"/>
              <a:cs typeface="ヒラギノ角ゴ ProN W6" charset="0"/>
              <a:sym typeface="Arial" charset="0"/>
            </a:endParaRPr>
          </a:p>
        </p:txBody>
      </p:sp>
      <p:sp>
        <p:nvSpPr>
          <p:cNvPr id="6" name="Rectangle 5"/>
          <p:cNvSpPr/>
          <p:nvPr/>
        </p:nvSpPr>
        <p:spPr>
          <a:xfrm>
            <a:off x="592713" y="652463"/>
            <a:ext cx="8015723" cy="424686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marL="342900" indent="-342900">
              <a:lnSpc>
                <a:spcPct val="120000"/>
              </a:lnSpc>
              <a:buFont typeface="Wingdings" charset="2"/>
              <a:buChar char="§"/>
              <a:tabLst>
                <a:tab pos="914400" algn="l"/>
              </a:tabLst>
            </a:pPr>
            <a:r>
              <a:rPr lang="en-US" sz="2200" dirty="0">
                <a:solidFill>
                  <a:srgbClr val="000099"/>
                </a:solidFill>
                <a:sym typeface="Arial" charset="0"/>
              </a:rPr>
              <a:t>Introduction</a:t>
            </a:r>
          </a:p>
          <a:p>
            <a:pPr marL="342900" indent="-342900">
              <a:lnSpc>
                <a:spcPct val="120000"/>
              </a:lnSpc>
              <a:buFont typeface="Wingdings" charset="2"/>
              <a:buChar char="§"/>
              <a:tabLst>
                <a:tab pos="914400" algn="l"/>
              </a:tabLst>
            </a:pPr>
            <a:r>
              <a:rPr lang="en-US" sz="2200" dirty="0">
                <a:solidFill>
                  <a:srgbClr val="000099"/>
                </a:solidFill>
                <a:sym typeface="Arial" charset="0"/>
              </a:rPr>
              <a:t>Theme Example</a:t>
            </a:r>
          </a:p>
          <a:p>
            <a:pPr marL="342900" indent="-342900">
              <a:lnSpc>
                <a:spcPct val="120000"/>
              </a:lnSpc>
              <a:buFont typeface="Wingdings" charset="2"/>
              <a:buChar char="§"/>
              <a:tabLst>
                <a:tab pos="914400" algn="l"/>
              </a:tabLst>
            </a:pPr>
            <a:r>
              <a:rPr lang="en-US" sz="2200" dirty="0">
                <a:solidFill>
                  <a:srgbClr val="000099"/>
                </a:solidFill>
                <a:sym typeface="Arial" charset="0"/>
              </a:rPr>
              <a:t>Definitions</a:t>
            </a:r>
          </a:p>
          <a:p>
            <a:pPr marL="342900" indent="-342900">
              <a:lnSpc>
                <a:spcPct val="120000"/>
              </a:lnSpc>
              <a:buFont typeface="Wingdings" charset="2"/>
              <a:buChar char="§"/>
              <a:tabLst>
                <a:tab pos="914400" algn="l"/>
              </a:tabLst>
            </a:pPr>
            <a:r>
              <a:rPr lang="en-US" sz="2200" dirty="0">
                <a:solidFill>
                  <a:srgbClr val="000099"/>
                </a:solidFill>
                <a:sym typeface="Arial" charset="0"/>
              </a:rPr>
              <a:t>The Purpose of:</a:t>
            </a:r>
          </a:p>
          <a:p>
            <a:pPr marL="800100" lvl="1" indent="-342900">
              <a:lnSpc>
                <a:spcPct val="120000"/>
              </a:lnSpc>
              <a:buFont typeface="Wingdings" charset="2"/>
              <a:buChar char="§"/>
              <a:tabLst>
                <a:tab pos="914400" algn="l"/>
              </a:tabLst>
            </a:pPr>
            <a:r>
              <a:rPr lang="en-US" sz="1800" dirty="0">
                <a:solidFill>
                  <a:srgbClr val="005493"/>
                </a:solidFill>
                <a:sym typeface="Arial" charset="0"/>
              </a:rPr>
              <a:t>God</a:t>
            </a:r>
          </a:p>
          <a:p>
            <a:pPr marL="800100" lvl="1" indent="-342900">
              <a:lnSpc>
                <a:spcPct val="120000"/>
              </a:lnSpc>
              <a:buFont typeface="Wingdings" charset="2"/>
              <a:buChar char="§"/>
              <a:tabLst>
                <a:tab pos="914400" algn="l"/>
              </a:tabLst>
            </a:pPr>
            <a:r>
              <a:rPr lang="en-US" sz="1800" dirty="0">
                <a:solidFill>
                  <a:srgbClr val="005493"/>
                </a:solidFill>
                <a:sym typeface="Arial" charset="0"/>
              </a:rPr>
              <a:t>Satan</a:t>
            </a:r>
          </a:p>
          <a:p>
            <a:pPr marL="800100" lvl="1" indent="-342900">
              <a:lnSpc>
                <a:spcPct val="120000"/>
              </a:lnSpc>
              <a:buFont typeface="Wingdings" charset="2"/>
              <a:buChar char="§"/>
              <a:tabLst>
                <a:tab pos="914400" algn="l"/>
              </a:tabLst>
            </a:pPr>
            <a:r>
              <a:rPr lang="en-US" sz="1800" dirty="0">
                <a:solidFill>
                  <a:srgbClr val="005493"/>
                </a:solidFill>
                <a:sym typeface="Arial" charset="0"/>
              </a:rPr>
              <a:t>Christ</a:t>
            </a:r>
          </a:p>
          <a:p>
            <a:pPr marL="800100" lvl="1" indent="-342900">
              <a:lnSpc>
                <a:spcPct val="120000"/>
              </a:lnSpc>
              <a:buFont typeface="Wingdings" charset="2"/>
              <a:buChar char="§"/>
              <a:tabLst>
                <a:tab pos="914400" algn="l"/>
              </a:tabLst>
            </a:pPr>
            <a:r>
              <a:rPr lang="en-US" sz="1800" dirty="0">
                <a:solidFill>
                  <a:srgbClr val="005493"/>
                </a:solidFill>
                <a:sym typeface="Arial" charset="0"/>
              </a:rPr>
              <a:t>Nations or Peoples</a:t>
            </a:r>
          </a:p>
          <a:p>
            <a:pPr marL="800100" lvl="1" indent="-342900">
              <a:lnSpc>
                <a:spcPct val="120000"/>
              </a:lnSpc>
              <a:buFont typeface="Wingdings" charset="2"/>
              <a:buChar char="§"/>
              <a:tabLst>
                <a:tab pos="914400" algn="l"/>
              </a:tabLst>
            </a:pPr>
            <a:r>
              <a:rPr lang="en-US" sz="1800" dirty="0">
                <a:solidFill>
                  <a:srgbClr val="005493"/>
                </a:solidFill>
                <a:sym typeface="Arial" charset="0"/>
              </a:rPr>
              <a:t>Man</a:t>
            </a:r>
          </a:p>
          <a:p>
            <a:pPr marL="342900" indent="-342900">
              <a:lnSpc>
                <a:spcPct val="120000"/>
              </a:lnSpc>
              <a:buFont typeface="Wingdings" charset="2"/>
              <a:buChar char="§"/>
              <a:tabLst>
                <a:tab pos="914400" algn="l"/>
              </a:tabLst>
            </a:pPr>
            <a:r>
              <a:rPr lang="en-US" sz="2200" dirty="0">
                <a:solidFill>
                  <a:srgbClr val="000099"/>
                </a:solidFill>
                <a:sym typeface="Arial" charset="0"/>
              </a:rPr>
              <a:t>Living with Purpose</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Conclusion</a:t>
            </a:r>
          </a:p>
        </p:txBody>
      </p:sp>
    </p:spTree>
    <p:extLst>
      <p:ext uri="{BB962C8B-B14F-4D97-AF65-F5344CB8AC3E}">
        <p14:creationId xmlns:p14="http://schemas.microsoft.com/office/powerpoint/2010/main" val="424134218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Main Purpose Themes</a:t>
            </a:r>
          </a:p>
        </p:txBody>
      </p:sp>
      <p:sp>
        <p:nvSpPr>
          <p:cNvPr id="7" name="Rectangle 6"/>
          <p:cNvSpPr/>
          <p:nvPr/>
        </p:nvSpPr>
        <p:spPr>
          <a:xfrm>
            <a:off x="166683" y="1706095"/>
            <a:ext cx="4341817"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rgbClr val="0432FF"/>
                </a:solidFill>
              </a:rPr>
              <a:t>Relating to God</a:t>
            </a:r>
          </a:p>
          <a:p>
            <a:pPr marL="342900" lvl="0" indent="-342900">
              <a:buFont typeface="Arial" charset="0"/>
              <a:buChar char="•"/>
            </a:pPr>
            <a:endParaRPr lang="en-US" sz="1200" dirty="0"/>
          </a:p>
          <a:p>
            <a:pPr marL="342900" lvl="0" indent="-342900">
              <a:buFont typeface="Arial" charset="0"/>
              <a:buChar char="•"/>
            </a:pPr>
            <a:r>
              <a:rPr lang="en-US" sz="2000" dirty="0">
                <a:solidFill>
                  <a:schemeClr val="bg1">
                    <a:lumMod val="75000"/>
                  </a:schemeClr>
                </a:solidFill>
              </a:rPr>
              <a:t>Worthiness</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Motivation</a:t>
            </a:r>
          </a:p>
          <a:p>
            <a:pPr marL="34290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Vision</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Direction</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Process</a:t>
            </a:r>
          </a:p>
          <a:p>
            <a:pPr marL="34290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Growth</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Victory</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Relationships</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Personal</a:t>
            </a:r>
          </a:p>
        </p:txBody>
      </p:sp>
    </p:spTree>
    <p:extLst>
      <p:ext uri="{BB962C8B-B14F-4D97-AF65-F5344CB8AC3E}">
        <p14:creationId xmlns:p14="http://schemas.microsoft.com/office/powerpoint/2010/main" val="3600531846"/>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Relating to God</a:t>
            </a:r>
          </a:p>
        </p:txBody>
      </p:sp>
      <p:sp>
        <p:nvSpPr>
          <p:cNvPr id="7" name="Rectangle 6"/>
          <p:cNvSpPr/>
          <p:nvPr/>
        </p:nvSpPr>
        <p:spPr>
          <a:xfrm>
            <a:off x="166683" y="1706095"/>
            <a:ext cx="4341817"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rgbClr val="0432FF"/>
                </a:solidFill>
              </a:rPr>
              <a:t>Infiniteness</a:t>
            </a:r>
          </a:p>
          <a:p>
            <a:pPr marL="342900" lvl="0" indent="-342900">
              <a:buFont typeface="Arial" charset="0"/>
              <a:buChar char="•"/>
            </a:pPr>
            <a:r>
              <a:rPr lang="en-US" sz="2000" dirty="0">
                <a:solidFill>
                  <a:schemeClr val="bg1">
                    <a:lumMod val="75000"/>
                  </a:schemeClr>
                </a:solidFill>
              </a:rPr>
              <a:t>Recognition</a:t>
            </a:r>
          </a:p>
          <a:p>
            <a:pPr marL="342900" lvl="0" indent="-342900">
              <a:buFont typeface="Arial" charset="0"/>
              <a:buChar char="•"/>
            </a:pPr>
            <a:r>
              <a:rPr lang="en-US" sz="2000" dirty="0">
                <a:solidFill>
                  <a:schemeClr val="bg1">
                    <a:lumMod val="75000"/>
                  </a:schemeClr>
                </a:solidFill>
              </a:rPr>
              <a:t>Alignment</a:t>
            </a:r>
          </a:p>
          <a:p>
            <a:pPr marL="342900" lvl="0" indent="-342900">
              <a:buFont typeface="Arial" charset="0"/>
              <a:buChar char="•"/>
            </a:pPr>
            <a:r>
              <a:rPr lang="en-US" sz="2000" dirty="0">
                <a:solidFill>
                  <a:schemeClr val="bg1">
                    <a:lumMod val="75000"/>
                  </a:schemeClr>
                </a:solidFill>
              </a:rPr>
              <a:t>Glorifying</a:t>
            </a:r>
          </a:p>
          <a:p>
            <a:pPr marL="342900" lvl="0" indent="-342900">
              <a:buFont typeface="Arial" charset="0"/>
              <a:buChar char="•"/>
            </a:pPr>
            <a:r>
              <a:rPr lang="en-US" sz="2000" dirty="0">
                <a:solidFill>
                  <a:schemeClr val="bg1">
                    <a:lumMod val="75000"/>
                  </a:schemeClr>
                </a:solidFill>
              </a:rPr>
              <a:t>Pleasing</a:t>
            </a:r>
          </a:p>
          <a:p>
            <a:pPr marL="342900" lvl="0" indent="-342900">
              <a:buFont typeface="Arial" charset="0"/>
              <a:buChar char="•"/>
            </a:pPr>
            <a:r>
              <a:rPr lang="en-US" sz="2000" dirty="0">
                <a:solidFill>
                  <a:schemeClr val="bg1">
                    <a:lumMod val="75000"/>
                  </a:schemeClr>
                </a:solidFill>
              </a:rPr>
              <a:t>Enjoyment/Fulfillment</a:t>
            </a:r>
          </a:p>
          <a:p>
            <a:pPr marL="342900" lvl="0" indent="-342900">
              <a:buFont typeface="Arial" charset="0"/>
              <a:buChar char="•"/>
            </a:pPr>
            <a:r>
              <a:rPr lang="en-US" sz="2000" dirty="0">
                <a:solidFill>
                  <a:schemeClr val="bg1">
                    <a:lumMod val="75000"/>
                  </a:schemeClr>
                </a:solidFill>
              </a:rPr>
              <a:t>Creativity</a:t>
            </a:r>
          </a:p>
          <a:p>
            <a:pPr marL="342900" lvl="0" indent="-342900">
              <a:buFont typeface="Arial" charset="0"/>
              <a:buChar char="•"/>
            </a:pPr>
            <a:r>
              <a:rPr lang="en-US" sz="2000" dirty="0">
                <a:solidFill>
                  <a:schemeClr val="bg1">
                    <a:lumMod val="75000"/>
                  </a:schemeClr>
                </a:solidFill>
              </a:rPr>
              <a:t>God’s Plan</a:t>
            </a:r>
          </a:p>
          <a:p>
            <a:pPr marL="342900" lvl="0" indent="-342900">
              <a:buFont typeface="Arial" charset="0"/>
              <a:buChar char="•"/>
            </a:pPr>
            <a:r>
              <a:rPr lang="en-US" sz="2000" dirty="0">
                <a:solidFill>
                  <a:schemeClr val="bg1">
                    <a:lumMod val="75000"/>
                  </a:schemeClr>
                </a:solidFill>
              </a:rPr>
              <a:t>Understanding</a:t>
            </a:r>
          </a:p>
        </p:txBody>
      </p:sp>
    </p:spTree>
    <p:extLst>
      <p:ext uri="{BB962C8B-B14F-4D97-AF65-F5344CB8AC3E}">
        <p14:creationId xmlns:p14="http://schemas.microsoft.com/office/powerpoint/2010/main" val="2129296598"/>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9" name="Rectangle 8"/>
          <p:cNvSpPr/>
          <p:nvPr/>
        </p:nvSpPr>
        <p:spPr>
          <a:xfrm>
            <a:off x="166685" y="1237881"/>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22500" algn="l"/>
              </a:tabLst>
            </a:pPr>
            <a:r>
              <a:rPr lang="en-US" sz="2000" dirty="0"/>
              <a:t>Our minds are finite, </a:t>
            </a:r>
          </a:p>
          <a:p>
            <a:pPr>
              <a:tabLst>
                <a:tab pos="457200" algn="l"/>
                <a:tab pos="914400" algn="l"/>
                <a:tab pos="1371600" algn="l"/>
                <a:tab pos="1828800" algn="l"/>
                <a:tab pos="2222500" algn="l"/>
              </a:tabLst>
            </a:pPr>
            <a:r>
              <a:rPr lang="en-US" sz="2000" dirty="0"/>
              <a:t>	and yet even in these circumstances of finitude </a:t>
            </a:r>
          </a:p>
          <a:p>
            <a:pPr>
              <a:tabLst>
                <a:tab pos="457200" algn="l"/>
                <a:tab pos="914400" algn="l"/>
                <a:tab pos="1371600" algn="l"/>
                <a:tab pos="1828800" algn="l"/>
                <a:tab pos="2222500" algn="l"/>
              </a:tabLst>
            </a:pPr>
            <a:r>
              <a:rPr lang="en-US" sz="2000" dirty="0"/>
              <a:t>		we are surrounded by possibilities that are infinite, </a:t>
            </a:r>
          </a:p>
          <a:p>
            <a:pPr>
              <a:tabLst>
                <a:tab pos="457200" algn="l"/>
                <a:tab pos="914400" algn="l"/>
                <a:tab pos="1371600" algn="l"/>
                <a:tab pos="1828800" algn="l"/>
                <a:tab pos="2222500" algn="l"/>
              </a:tabLst>
            </a:pPr>
            <a:r>
              <a:rPr lang="en-US" sz="2000" dirty="0"/>
              <a:t>			and </a:t>
            </a:r>
            <a:r>
              <a:rPr lang="en-US" sz="2000" dirty="0">
                <a:solidFill>
                  <a:srgbClr val="FF0000"/>
                </a:solidFill>
              </a:rPr>
              <a:t>the purpose of life </a:t>
            </a:r>
          </a:p>
          <a:p>
            <a:pPr>
              <a:tabLst>
                <a:tab pos="457200" algn="l"/>
                <a:tab pos="914400" algn="l"/>
                <a:tab pos="1371600" algn="l"/>
                <a:tab pos="1828800" algn="l"/>
                <a:tab pos="2222500" algn="l"/>
              </a:tabLst>
            </a:pPr>
            <a:r>
              <a:rPr lang="en-US" sz="2000" dirty="0"/>
              <a:t>				is to grasp as much as we can out of that infinitude. 										    Alfred North Whitehead </a:t>
            </a:r>
          </a:p>
        </p:txBody>
      </p:sp>
      <p:sp>
        <p:nvSpPr>
          <p:cNvPr id="11" name="Rectangle 10"/>
          <p:cNvSpPr/>
          <p:nvPr/>
        </p:nvSpPr>
        <p:spPr>
          <a:xfrm>
            <a:off x="128588" y="5618733"/>
            <a:ext cx="8824911" cy="1107996"/>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t>Our </a:t>
            </a:r>
            <a:r>
              <a:rPr lang="en-US" sz="2000" dirty="0">
                <a:solidFill>
                  <a:srgbClr val="FF0000"/>
                </a:solidFill>
              </a:rPr>
              <a:t>purpose</a:t>
            </a:r>
            <a:r>
              <a:rPr lang="en-US" sz="2000" dirty="0"/>
              <a:t> in life is to search for the infinite, </a:t>
            </a:r>
          </a:p>
          <a:p>
            <a:pPr>
              <a:tabLst>
                <a:tab pos="457200" algn="l"/>
                <a:tab pos="914400" algn="l"/>
                <a:tab pos="1371600" algn="l"/>
              </a:tabLst>
            </a:pPr>
            <a:r>
              <a:rPr lang="en-US" sz="2000" dirty="0"/>
              <a:t>	such that when we die, </a:t>
            </a:r>
          </a:p>
          <a:p>
            <a:pPr>
              <a:tabLst>
                <a:tab pos="457200" algn="l"/>
                <a:tab pos="914400" algn="l"/>
                <a:tab pos="1371600" algn="l"/>
              </a:tabLst>
            </a:pPr>
            <a:r>
              <a:rPr lang="en-US" sz="2000" dirty="0"/>
              <a:t>		we will find it.</a:t>
            </a: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Infiniteness</a:t>
            </a:r>
            <a:endParaRPr lang="en-US" sz="2000" dirty="0">
              <a:solidFill>
                <a:srgbClr val="002060"/>
              </a:solidFill>
            </a:endParaRPr>
          </a:p>
        </p:txBody>
      </p:sp>
      <p:sp>
        <p:nvSpPr>
          <p:cNvPr id="6" name="Rectangle 5"/>
          <p:cNvSpPr/>
          <p:nvPr/>
        </p:nvSpPr>
        <p:spPr>
          <a:xfrm>
            <a:off x="166684" y="3473081"/>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08100" algn="l"/>
                <a:tab pos="1371600" algn="l"/>
                <a:tab pos="1828800" algn="l"/>
              </a:tabLst>
            </a:pPr>
            <a:r>
              <a:rPr lang="en-US" sz="2000" dirty="0"/>
              <a:t>Everything in the universe has a </a:t>
            </a:r>
            <a:r>
              <a:rPr lang="en-US" sz="2000" dirty="0">
                <a:solidFill>
                  <a:srgbClr val="FF0000"/>
                </a:solidFill>
              </a:rPr>
              <a:t>purpose</a:t>
            </a:r>
            <a:r>
              <a:rPr lang="en-US" sz="2000" dirty="0"/>
              <a:t>. </a:t>
            </a:r>
          </a:p>
          <a:p>
            <a:pPr>
              <a:tabLst>
                <a:tab pos="457200" algn="l"/>
                <a:tab pos="914400" algn="l"/>
                <a:tab pos="1308100" algn="l"/>
                <a:tab pos="1371600" algn="l"/>
                <a:tab pos="1828800" algn="l"/>
              </a:tabLst>
            </a:pPr>
            <a:endParaRPr lang="en-US" sz="800" dirty="0"/>
          </a:p>
          <a:p>
            <a:pPr>
              <a:tabLst>
                <a:tab pos="457200" algn="l"/>
                <a:tab pos="914400" algn="l"/>
                <a:tab pos="1308100" algn="l"/>
                <a:tab pos="1371600" algn="l"/>
                <a:tab pos="1828800" algn="l"/>
              </a:tabLst>
            </a:pPr>
            <a:r>
              <a:rPr lang="en-US" sz="2000" dirty="0"/>
              <a:t>Indeed, the invisible intelligence that flows through everything </a:t>
            </a:r>
          </a:p>
          <a:p>
            <a:pPr>
              <a:tabLst>
                <a:tab pos="457200" algn="l"/>
                <a:tab pos="914400" algn="l"/>
                <a:tab pos="1308100" algn="l"/>
                <a:tab pos="1371600" algn="l"/>
                <a:tab pos="1828800" algn="l"/>
              </a:tabLst>
            </a:pPr>
            <a:r>
              <a:rPr lang="en-US" sz="2000" dirty="0"/>
              <a:t>	in a purposeful fashion </a:t>
            </a:r>
          </a:p>
          <a:p>
            <a:pPr>
              <a:tabLst>
                <a:tab pos="457200" algn="l"/>
                <a:tab pos="914400" algn="l"/>
                <a:tab pos="1308100" algn="l"/>
                <a:tab pos="1371600" algn="l"/>
                <a:tab pos="1828800" algn="l"/>
              </a:tabLst>
            </a:pPr>
            <a:r>
              <a:rPr lang="en-US" sz="2000" dirty="0"/>
              <a:t>		is also flowing through you. </a:t>
            </a:r>
          </a:p>
          <a:p>
            <a:pPr>
              <a:tabLst>
                <a:tab pos="457200" algn="l"/>
                <a:tab pos="914400" algn="l"/>
                <a:tab pos="1308100" algn="l"/>
                <a:tab pos="1371600" algn="l"/>
                <a:tab pos="1828800" algn="l"/>
              </a:tabLst>
            </a:pPr>
            <a:r>
              <a:rPr lang="en-US" sz="2000" dirty="0"/>
              <a:t>										          Wayne Dyer </a:t>
            </a:r>
          </a:p>
        </p:txBody>
      </p:sp>
    </p:spTree>
    <p:extLst>
      <p:ext uri="{BB962C8B-B14F-4D97-AF65-F5344CB8AC3E}">
        <p14:creationId xmlns:p14="http://schemas.microsoft.com/office/powerpoint/2010/main" val="2120640030"/>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9" name="Rectangle 8"/>
          <p:cNvSpPr/>
          <p:nvPr/>
        </p:nvSpPr>
        <p:spPr>
          <a:xfrm>
            <a:off x="166685" y="1237881"/>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Lst>
            </a:pPr>
            <a:r>
              <a:rPr lang="en-US" sz="2000" dirty="0"/>
              <a:t>Let the size of your God </a:t>
            </a:r>
          </a:p>
          <a:p>
            <a:pPr>
              <a:tabLst>
                <a:tab pos="457200" algn="l"/>
              </a:tabLst>
            </a:pPr>
            <a:r>
              <a:rPr lang="en-US" sz="2000" dirty="0"/>
              <a:t>	set the size of your dream.  </a:t>
            </a:r>
          </a:p>
          <a:p>
            <a:pPr>
              <a:tabLst>
                <a:tab pos="457200" algn="l"/>
              </a:tabLst>
            </a:pPr>
            <a:r>
              <a:rPr lang="en-US" sz="2000" dirty="0"/>
              <a:t>								   Robert Schuller</a:t>
            </a:r>
          </a:p>
        </p:txBody>
      </p:sp>
      <p:sp>
        <p:nvSpPr>
          <p:cNvPr id="11" name="Rectangle 10"/>
          <p:cNvSpPr/>
          <p:nvPr/>
        </p:nvSpPr>
        <p:spPr>
          <a:xfrm>
            <a:off x="166686" y="62791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must become inspired by the Greatness of God.</a:t>
            </a:r>
            <a:endParaRPr lang="en-US" sz="2000" dirty="0">
              <a:solidFill>
                <a:srgbClr val="002060"/>
              </a:solidFill>
              <a:cs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Infiniteness</a:t>
            </a:r>
            <a:endParaRPr lang="en-US" sz="2000" dirty="0">
              <a:solidFill>
                <a:srgbClr val="002060"/>
              </a:solidFill>
            </a:endParaRPr>
          </a:p>
        </p:txBody>
      </p:sp>
      <p:sp>
        <p:nvSpPr>
          <p:cNvPr id="6" name="Rectangle 5"/>
          <p:cNvSpPr/>
          <p:nvPr/>
        </p:nvSpPr>
        <p:spPr>
          <a:xfrm>
            <a:off x="166684" y="3165800"/>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Lst>
            </a:pPr>
            <a:r>
              <a:rPr lang="en-US" sz="2000" dirty="0"/>
              <a:t>The purpose of life </a:t>
            </a:r>
          </a:p>
          <a:p>
            <a:pPr>
              <a:tabLst>
                <a:tab pos="457200" algn="l"/>
              </a:tabLst>
            </a:pPr>
            <a:r>
              <a:rPr lang="en-US" sz="2000" dirty="0"/>
              <a:t>	is to explore one's own life </a:t>
            </a:r>
          </a:p>
          <a:p>
            <a:pPr>
              <a:tabLst>
                <a:tab pos="457200" algn="l"/>
              </a:tabLst>
            </a:pPr>
            <a:r>
              <a:rPr lang="en-US" sz="2000" dirty="0"/>
              <a:t>		to its fullest, </a:t>
            </a:r>
          </a:p>
          <a:p>
            <a:pPr>
              <a:tabLst>
                <a:tab pos="457200" algn="l"/>
                <a:tab pos="914400" algn="l"/>
                <a:tab pos="1371600" algn="l"/>
              </a:tabLst>
            </a:pPr>
            <a:r>
              <a:rPr lang="en-US" sz="2000" dirty="0"/>
              <a:t>			to explore all dimensions. </a:t>
            </a:r>
          </a:p>
          <a:p>
            <a:pPr>
              <a:tabLst>
                <a:tab pos="457200" algn="l"/>
                <a:tab pos="914400" algn="l"/>
                <a:tab pos="1371600" algn="l"/>
              </a:tabLst>
            </a:pPr>
            <a:r>
              <a:rPr lang="en-US" sz="2000" dirty="0"/>
              <a:t>									    </a:t>
            </a:r>
            <a:r>
              <a:rPr lang="en-US" sz="2000" dirty="0" err="1"/>
              <a:t>Jaggi</a:t>
            </a:r>
            <a:r>
              <a:rPr lang="en-US" sz="2000" dirty="0"/>
              <a:t> </a:t>
            </a:r>
            <a:r>
              <a:rPr lang="en-US" sz="2000" dirty="0" err="1"/>
              <a:t>Vasudev</a:t>
            </a:r>
            <a:r>
              <a:rPr lang="en-US" sz="2000" dirty="0"/>
              <a:t> </a:t>
            </a:r>
          </a:p>
        </p:txBody>
      </p:sp>
    </p:spTree>
    <p:extLst>
      <p:ext uri="{BB962C8B-B14F-4D97-AF65-F5344CB8AC3E}">
        <p14:creationId xmlns:p14="http://schemas.microsoft.com/office/powerpoint/2010/main" val="1163403721"/>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Relating to God</a:t>
            </a:r>
          </a:p>
        </p:txBody>
      </p:sp>
      <p:sp>
        <p:nvSpPr>
          <p:cNvPr id="7" name="Rectangle 6"/>
          <p:cNvSpPr/>
          <p:nvPr/>
        </p:nvSpPr>
        <p:spPr>
          <a:xfrm>
            <a:off x="166683" y="1706095"/>
            <a:ext cx="4341817"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Infiniteness</a:t>
            </a:r>
          </a:p>
          <a:p>
            <a:pPr marL="342900" lvl="0" indent="-342900">
              <a:buFont typeface="Arial" charset="0"/>
              <a:buChar char="•"/>
            </a:pPr>
            <a:r>
              <a:rPr lang="en-US" sz="2000" dirty="0">
                <a:solidFill>
                  <a:srgbClr val="0432FF"/>
                </a:solidFill>
              </a:rPr>
              <a:t>Recognition</a:t>
            </a:r>
          </a:p>
          <a:p>
            <a:pPr marL="342900" lvl="0" indent="-342900">
              <a:buFont typeface="Arial" charset="0"/>
              <a:buChar char="•"/>
            </a:pPr>
            <a:r>
              <a:rPr lang="en-US" sz="2000" dirty="0">
                <a:solidFill>
                  <a:schemeClr val="bg1">
                    <a:lumMod val="75000"/>
                  </a:schemeClr>
                </a:solidFill>
              </a:rPr>
              <a:t>Alignment</a:t>
            </a:r>
          </a:p>
          <a:p>
            <a:pPr marL="342900" lvl="0" indent="-342900">
              <a:buFont typeface="Arial" charset="0"/>
              <a:buChar char="•"/>
            </a:pPr>
            <a:r>
              <a:rPr lang="en-US" sz="2000" dirty="0">
                <a:solidFill>
                  <a:schemeClr val="bg1">
                    <a:lumMod val="75000"/>
                  </a:schemeClr>
                </a:solidFill>
              </a:rPr>
              <a:t>Glorifying</a:t>
            </a:r>
          </a:p>
          <a:p>
            <a:pPr marL="342900" lvl="0" indent="-342900">
              <a:buFont typeface="Arial" charset="0"/>
              <a:buChar char="•"/>
            </a:pPr>
            <a:r>
              <a:rPr lang="en-US" sz="2000" dirty="0">
                <a:solidFill>
                  <a:schemeClr val="bg1">
                    <a:lumMod val="75000"/>
                  </a:schemeClr>
                </a:solidFill>
              </a:rPr>
              <a:t>Pleasing</a:t>
            </a:r>
          </a:p>
          <a:p>
            <a:pPr marL="342900" lvl="0" indent="-342900">
              <a:buFont typeface="Arial" charset="0"/>
              <a:buChar char="•"/>
            </a:pPr>
            <a:r>
              <a:rPr lang="en-US" sz="2000" dirty="0">
                <a:solidFill>
                  <a:schemeClr val="bg1">
                    <a:lumMod val="75000"/>
                  </a:schemeClr>
                </a:solidFill>
              </a:rPr>
              <a:t>Enjoyment/Fulfillment</a:t>
            </a:r>
          </a:p>
          <a:p>
            <a:pPr marL="342900" lvl="0" indent="-342900">
              <a:buFont typeface="Arial" charset="0"/>
              <a:buChar char="•"/>
            </a:pPr>
            <a:r>
              <a:rPr lang="en-US" sz="2000" dirty="0">
                <a:solidFill>
                  <a:schemeClr val="bg1">
                    <a:lumMod val="75000"/>
                  </a:schemeClr>
                </a:solidFill>
              </a:rPr>
              <a:t>Creativity</a:t>
            </a:r>
          </a:p>
          <a:p>
            <a:pPr marL="342900" lvl="0" indent="-342900">
              <a:buFont typeface="Arial" charset="0"/>
              <a:buChar char="•"/>
            </a:pPr>
            <a:r>
              <a:rPr lang="en-US" sz="2000" dirty="0">
                <a:solidFill>
                  <a:schemeClr val="bg1">
                    <a:lumMod val="75000"/>
                  </a:schemeClr>
                </a:solidFill>
              </a:rPr>
              <a:t>God’s Plan</a:t>
            </a:r>
          </a:p>
          <a:p>
            <a:pPr marL="342900" lvl="0" indent="-342900">
              <a:buFont typeface="Arial" charset="0"/>
              <a:buChar char="•"/>
            </a:pPr>
            <a:r>
              <a:rPr lang="en-US" sz="2000" dirty="0">
                <a:solidFill>
                  <a:schemeClr val="bg1">
                    <a:lumMod val="75000"/>
                  </a:schemeClr>
                </a:solidFill>
              </a:rPr>
              <a:t>Understanding</a:t>
            </a:r>
          </a:p>
        </p:txBody>
      </p:sp>
    </p:spTree>
    <p:extLst>
      <p:ext uri="{BB962C8B-B14F-4D97-AF65-F5344CB8AC3E}">
        <p14:creationId xmlns:p14="http://schemas.microsoft.com/office/powerpoint/2010/main" val="697290907"/>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9" name="Rectangle 8"/>
          <p:cNvSpPr/>
          <p:nvPr/>
        </p:nvSpPr>
        <p:spPr>
          <a:xfrm>
            <a:off x="166685" y="1237881"/>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I'm a Christian, </a:t>
            </a:r>
          </a:p>
          <a:p>
            <a:pPr>
              <a:tabLst>
                <a:tab pos="457200" algn="l"/>
                <a:tab pos="914400" algn="l"/>
                <a:tab pos="1371600" algn="l"/>
                <a:tab pos="1828800" algn="l"/>
              </a:tabLst>
            </a:pPr>
            <a:r>
              <a:rPr lang="en-US" sz="2000" dirty="0"/>
              <a:t>	and I believe that God has a plan and a </a:t>
            </a:r>
            <a:r>
              <a:rPr lang="en-US" sz="2000" dirty="0">
                <a:solidFill>
                  <a:srgbClr val="FF0000"/>
                </a:solidFill>
              </a:rPr>
              <a:t>purpose </a:t>
            </a:r>
          </a:p>
          <a:p>
            <a:pPr>
              <a:tabLst>
                <a:tab pos="457200" algn="l"/>
                <a:tab pos="914400" algn="l"/>
                <a:tab pos="1371600" algn="l"/>
                <a:tab pos="1828800" algn="l"/>
              </a:tabLst>
            </a:pPr>
            <a:r>
              <a:rPr lang="en-US" sz="2000" dirty="0"/>
              <a:t>		for each one of our lives and that </a:t>
            </a:r>
          </a:p>
          <a:p>
            <a:pPr>
              <a:tabLst>
                <a:tab pos="457200" algn="l"/>
                <a:tab pos="914400" algn="l"/>
                <a:tab pos="1371600" algn="l"/>
                <a:tab pos="1828800" algn="l"/>
              </a:tabLst>
            </a:pPr>
            <a:r>
              <a:rPr lang="en-US" sz="2000" dirty="0"/>
              <a:t>			He can intercede in all kinds of situations, </a:t>
            </a:r>
          </a:p>
          <a:p>
            <a:pPr>
              <a:tabLst>
                <a:tab pos="457200" algn="l"/>
                <a:tab pos="914400" algn="l"/>
                <a:tab pos="1371600" algn="l"/>
                <a:tab pos="1828800" algn="l"/>
              </a:tabLst>
            </a:pPr>
            <a:r>
              <a:rPr lang="en-US" sz="2000" dirty="0"/>
              <a:t>				and we need to have a little faith in many things. </a:t>
            </a:r>
          </a:p>
          <a:p>
            <a:pPr>
              <a:tabLst>
                <a:tab pos="457200" algn="l"/>
                <a:tab pos="914400" algn="l"/>
                <a:tab pos="1371600" algn="l"/>
                <a:tab pos="1828800" algn="l"/>
              </a:tabLst>
            </a:pPr>
            <a:r>
              <a:rPr lang="en-US" sz="2000" dirty="0"/>
              <a:t>									      Sharron Angle </a:t>
            </a:r>
          </a:p>
        </p:txBody>
      </p:sp>
      <p:sp>
        <p:nvSpPr>
          <p:cNvPr id="11" name="Rectangle 10"/>
          <p:cNvSpPr/>
          <p:nvPr/>
        </p:nvSpPr>
        <p:spPr>
          <a:xfrm>
            <a:off x="166684" y="6241033"/>
            <a:ext cx="8803477"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must Recognize the Greatness of God.</a:t>
            </a:r>
            <a:endParaRPr lang="en-US" sz="2000" dirty="0">
              <a:solidFill>
                <a:srgbClr val="002060"/>
              </a:solidFill>
              <a:cs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Recognition</a:t>
            </a:r>
            <a:endParaRPr lang="en-US" sz="2000" dirty="0">
              <a:solidFill>
                <a:srgbClr val="002060"/>
              </a:solidFill>
            </a:endParaRPr>
          </a:p>
        </p:txBody>
      </p:sp>
      <p:sp>
        <p:nvSpPr>
          <p:cNvPr id="6" name="Rectangle 5"/>
          <p:cNvSpPr/>
          <p:nvPr/>
        </p:nvSpPr>
        <p:spPr>
          <a:xfrm>
            <a:off x="166684" y="3739655"/>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The moment someone chooses to trust in Jesus Christ, </a:t>
            </a:r>
          </a:p>
          <a:p>
            <a:pPr>
              <a:tabLst>
                <a:tab pos="457200" algn="l"/>
                <a:tab pos="914400" algn="l"/>
                <a:tab pos="1371600" algn="l"/>
                <a:tab pos="1828800" algn="l"/>
              </a:tabLst>
            </a:pPr>
            <a:r>
              <a:rPr lang="en-US" sz="2000" dirty="0"/>
              <a:t>	his sins are wiped away, </a:t>
            </a:r>
          </a:p>
          <a:p>
            <a:pPr>
              <a:tabLst>
                <a:tab pos="457200" algn="l"/>
                <a:tab pos="914400" algn="l"/>
                <a:tab pos="1371600" algn="l"/>
                <a:tab pos="1828800" algn="l"/>
              </a:tabLst>
            </a:pPr>
            <a:r>
              <a:rPr lang="en-US" sz="2000" dirty="0"/>
              <a:t>		and he is adopted into God's family.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That individual is set apart as a child of God, </a:t>
            </a:r>
          </a:p>
          <a:p>
            <a:pPr>
              <a:tabLst>
                <a:tab pos="457200" algn="l"/>
                <a:tab pos="914400" algn="l"/>
                <a:tab pos="1371600" algn="l"/>
                <a:tab pos="1828800" algn="l"/>
              </a:tabLst>
            </a:pPr>
            <a:r>
              <a:rPr lang="en-US" sz="2000" dirty="0"/>
              <a:t>	with a </a:t>
            </a:r>
            <a:r>
              <a:rPr lang="en-US" sz="2000" u="sng" dirty="0"/>
              <a:t>sacred</a:t>
            </a:r>
            <a:r>
              <a:rPr lang="en-US" sz="2000" dirty="0"/>
              <a:t> </a:t>
            </a:r>
            <a:r>
              <a:rPr lang="en-US" sz="2000" dirty="0">
                <a:solidFill>
                  <a:srgbClr val="FF0000"/>
                </a:solidFill>
              </a:rPr>
              <a:t>purpose</a:t>
            </a:r>
            <a:r>
              <a:rPr lang="en-US" sz="2000" dirty="0"/>
              <a:t>. </a:t>
            </a:r>
          </a:p>
          <a:p>
            <a:pPr>
              <a:tabLst>
                <a:tab pos="457200" algn="l"/>
                <a:tab pos="914400" algn="l"/>
                <a:tab pos="1371600" algn="l"/>
                <a:tab pos="1828800" algn="l"/>
              </a:tabLst>
            </a:pPr>
            <a:r>
              <a:rPr lang="en-US" sz="2000" dirty="0"/>
              <a:t>									    Charles Stanley </a:t>
            </a:r>
          </a:p>
        </p:txBody>
      </p:sp>
    </p:spTree>
    <p:extLst>
      <p:ext uri="{BB962C8B-B14F-4D97-AF65-F5344CB8AC3E}">
        <p14:creationId xmlns:p14="http://schemas.microsoft.com/office/powerpoint/2010/main" val="1214535507"/>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11" name="Rectangle 10"/>
          <p:cNvSpPr/>
          <p:nvPr/>
        </p:nvSpPr>
        <p:spPr>
          <a:xfrm>
            <a:off x="166686" y="62791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must Recognize the Greatness of God.</a:t>
            </a:r>
            <a:endParaRPr lang="en-US" sz="2000" dirty="0">
              <a:solidFill>
                <a:srgbClr val="002060"/>
              </a:solidFill>
              <a:cs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Recognition</a:t>
            </a:r>
            <a:endParaRPr lang="en-US" sz="2000" dirty="0">
              <a:solidFill>
                <a:srgbClr val="002060"/>
              </a:solidFill>
            </a:endParaRPr>
          </a:p>
        </p:txBody>
      </p:sp>
      <p:sp>
        <p:nvSpPr>
          <p:cNvPr id="8" name="Rectangle 7"/>
          <p:cNvSpPr/>
          <p:nvPr/>
        </p:nvSpPr>
        <p:spPr>
          <a:xfrm>
            <a:off x="162719" y="1237881"/>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t>So though there are many things </a:t>
            </a:r>
            <a:r>
              <a:rPr lang="en-US" sz="2000" u="sng" dirty="0"/>
              <a:t>I would have done differently</a:t>
            </a:r>
            <a:r>
              <a:rPr lang="en-US" sz="2000" dirty="0"/>
              <a:t>, </a:t>
            </a:r>
          </a:p>
          <a:p>
            <a:pPr>
              <a:tabLst>
                <a:tab pos="457200" algn="l"/>
                <a:tab pos="914400" algn="l"/>
                <a:tab pos="1371600" algn="l"/>
              </a:tabLst>
            </a:pPr>
            <a:r>
              <a:rPr lang="en-US" sz="2000" dirty="0"/>
              <a:t>	I submit to God's sovereignty </a:t>
            </a:r>
          </a:p>
          <a:p>
            <a:pPr>
              <a:tabLst>
                <a:tab pos="457200" algn="l"/>
                <a:tab pos="914400" algn="l"/>
                <a:tab pos="1371600" algn="l"/>
              </a:tabLst>
            </a:pPr>
            <a:r>
              <a:rPr lang="en-US" sz="2000" dirty="0"/>
              <a:t>		and His </a:t>
            </a:r>
            <a:r>
              <a:rPr lang="en-US" sz="2000" dirty="0">
                <a:solidFill>
                  <a:srgbClr val="FF0000"/>
                </a:solidFill>
              </a:rPr>
              <a:t>purpose</a:t>
            </a:r>
            <a:r>
              <a:rPr lang="en-US" sz="2000" dirty="0"/>
              <a:t> in my life </a:t>
            </a:r>
          </a:p>
          <a:p>
            <a:pPr>
              <a:tabLst>
                <a:tab pos="457200" algn="l"/>
                <a:tab pos="914400" algn="l"/>
                <a:tab pos="1371600" algn="l"/>
              </a:tabLst>
            </a:pPr>
            <a:r>
              <a:rPr lang="en-US" sz="2000" dirty="0"/>
              <a:t>			and I thank Him</a:t>
            </a:r>
          </a:p>
          <a:p>
            <a:pPr>
              <a:tabLst>
                <a:tab pos="457200" algn="l"/>
                <a:tab pos="914400" algn="l"/>
                <a:tab pos="1371600" algn="l"/>
              </a:tabLst>
            </a:pPr>
            <a:r>
              <a:rPr lang="en-US" sz="2000" dirty="0"/>
              <a:t>				that He brought me the way He brought me </a:t>
            </a:r>
          </a:p>
          <a:p>
            <a:pPr>
              <a:tabLst>
                <a:tab pos="457200" algn="l"/>
                <a:tab pos="914400" algn="l"/>
                <a:tab pos="1371600" algn="l"/>
                <a:tab pos="1828800" algn="l"/>
                <a:tab pos="2286000" algn="l"/>
              </a:tabLst>
            </a:pPr>
            <a:r>
              <a:rPr lang="en-US" sz="2000" dirty="0"/>
              <a:t>					and gave me what He gave me </a:t>
            </a:r>
          </a:p>
          <a:p>
            <a:pPr>
              <a:tabLst>
                <a:tab pos="457200" algn="l"/>
                <a:tab pos="914400" algn="l"/>
                <a:tab pos="1371600" algn="l"/>
                <a:tab pos="1828800" algn="l"/>
                <a:tab pos="2286000" algn="l"/>
              </a:tabLst>
            </a:pPr>
            <a:r>
              <a:rPr lang="en-US" sz="2000" dirty="0"/>
              <a:t>						when He thought I could handle it. </a:t>
            </a:r>
          </a:p>
          <a:p>
            <a:pPr>
              <a:tabLst>
                <a:tab pos="457200" algn="l"/>
                <a:tab pos="914400" algn="l"/>
                <a:tab pos="1371600" algn="l"/>
                <a:tab pos="1828800" algn="l"/>
                <a:tab pos="2286000" algn="l"/>
              </a:tabLst>
            </a:pPr>
            <a:r>
              <a:rPr lang="en-US" sz="2000" dirty="0"/>
              <a:t>											T. D. Jakes</a:t>
            </a:r>
          </a:p>
        </p:txBody>
      </p:sp>
      <p:sp>
        <p:nvSpPr>
          <p:cNvPr id="10" name="Rectangle 9"/>
          <p:cNvSpPr/>
          <p:nvPr/>
        </p:nvSpPr>
        <p:spPr>
          <a:xfrm>
            <a:off x="162719" y="4158616"/>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God has a </a:t>
            </a:r>
            <a:r>
              <a:rPr lang="en-US" sz="2000" dirty="0">
                <a:solidFill>
                  <a:srgbClr val="FF0000"/>
                </a:solidFill>
              </a:rPr>
              <a:t>purpose</a:t>
            </a:r>
            <a:r>
              <a:rPr lang="en-US" sz="2000" dirty="0"/>
              <a:t> for every life.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Our business </a:t>
            </a:r>
          </a:p>
          <a:p>
            <a:pPr>
              <a:tabLst>
                <a:tab pos="457200" algn="l"/>
                <a:tab pos="914400" algn="l"/>
                <a:tab pos="1371600" algn="l"/>
                <a:tab pos="1828800" algn="l"/>
              </a:tabLst>
            </a:pPr>
            <a:r>
              <a:rPr lang="en-US" sz="2000" dirty="0"/>
              <a:t>	is to discover it </a:t>
            </a:r>
          </a:p>
          <a:p>
            <a:pPr>
              <a:tabLst>
                <a:tab pos="457200" algn="l"/>
                <a:tab pos="914400" algn="l"/>
                <a:tab pos="1371600" algn="l"/>
                <a:tab pos="1828800" algn="l"/>
              </a:tabLst>
            </a:pPr>
            <a:r>
              <a:rPr lang="en-US" sz="2000" dirty="0"/>
              <a:t>		and do it.  </a:t>
            </a:r>
          </a:p>
          <a:p>
            <a:pPr>
              <a:tabLst>
                <a:tab pos="457200" algn="l"/>
                <a:tab pos="914400" algn="l"/>
                <a:tab pos="1371600" algn="l"/>
                <a:tab pos="1828800" algn="l"/>
              </a:tabLst>
            </a:pPr>
            <a:r>
              <a:rPr lang="en-US" sz="2000" dirty="0"/>
              <a:t>									    John R.W. Stott</a:t>
            </a:r>
          </a:p>
        </p:txBody>
      </p:sp>
    </p:spTree>
    <p:extLst>
      <p:ext uri="{BB962C8B-B14F-4D97-AF65-F5344CB8AC3E}">
        <p14:creationId xmlns:p14="http://schemas.microsoft.com/office/powerpoint/2010/main" val="116027422"/>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Relating to God</a:t>
            </a:r>
          </a:p>
        </p:txBody>
      </p:sp>
      <p:sp>
        <p:nvSpPr>
          <p:cNvPr id="7" name="Rectangle 6"/>
          <p:cNvSpPr/>
          <p:nvPr/>
        </p:nvSpPr>
        <p:spPr>
          <a:xfrm>
            <a:off x="166683" y="1706095"/>
            <a:ext cx="4341817"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Infiniteness</a:t>
            </a:r>
          </a:p>
          <a:p>
            <a:pPr marL="342900" lvl="0" indent="-342900">
              <a:buFont typeface="Arial" charset="0"/>
              <a:buChar char="•"/>
            </a:pPr>
            <a:r>
              <a:rPr lang="en-US" sz="2000" dirty="0">
                <a:solidFill>
                  <a:schemeClr val="tx1"/>
                </a:solidFill>
              </a:rPr>
              <a:t>Recognition</a:t>
            </a:r>
          </a:p>
          <a:p>
            <a:pPr marL="342900" lvl="0" indent="-342900">
              <a:buFont typeface="Arial" charset="0"/>
              <a:buChar char="•"/>
            </a:pPr>
            <a:r>
              <a:rPr lang="en-US" sz="2000" dirty="0">
                <a:solidFill>
                  <a:srgbClr val="0432FF"/>
                </a:solidFill>
              </a:rPr>
              <a:t>Alignment</a:t>
            </a:r>
          </a:p>
          <a:p>
            <a:pPr marL="342900" lvl="0" indent="-342900">
              <a:buFont typeface="Arial" charset="0"/>
              <a:buChar char="•"/>
            </a:pPr>
            <a:r>
              <a:rPr lang="en-US" sz="2000" dirty="0">
                <a:solidFill>
                  <a:schemeClr val="bg1">
                    <a:lumMod val="75000"/>
                  </a:schemeClr>
                </a:solidFill>
              </a:rPr>
              <a:t>Glorifying</a:t>
            </a:r>
          </a:p>
          <a:p>
            <a:pPr marL="342900" lvl="0" indent="-342900">
              <a:buFont typeface="Arial" charset="0"/>
              <a:buChar char="•"/>
            </a:pPr>
            <a:r>
              <a:rPr lang="en-US" sz="2000" dirty="0">
                <a:solidFill>
                  <a:schemeClr val="bg1">
                    <a:lumMod val="75000"/>
                  </a:schemeClr>
                </a:solidFill>
              </a:rPr>
              <a:t>Pleasing</a:t>
            </a:r>
          </a:p>
          <a:p>
            <a:pPr marL="342900" lvl="0" indent="-342900">
              <a:buFont typeface="Arial" charset="0"/>
              <a:buChar char="•"/>
            </a:pPr>
            <a:r>
              <a:rPr lang="en-US" sz="2000" dirty="0">
                <a:solidFill>
                  <a:schemeClr val="bg1">
                    <a:lumMod val="75000"/>
                  </a:schemeClr>
                </a:solidFill>
              </a:rPr>
              <a:t>Enjoyment/Fulfillment</a:t>
            </a:r>
          </a:p>
          <a:p>
            <a:pPr marL="342900" lvl="0" indent="-342900">
              <a:buFont typeface="Arial" charset="0"/>
              <a:buChar char="•"/>
            </a:pPr>
            <a:r>
              <a:rPr lang="en-US" sz="2000" dirty="0">
                <a:solidFill>
                  <a:schemeClr val="bg1">
                    <a:lumMod val="75000"/>
                  </a:schemeClr>
                </a:solidFill>
              </a:rPr>
              <a:t>Creativity</a:t>
            </a:r>
          </a:p>
          <a:p>
            <a:pPr marL="342900" lvl="0" indent="-342900">
              <a:buFont typeface="Arial" charset="0"/>
              <a:buChar char="•"/>
            </a:pPr>
            <a:r>
              <a:rPr lang="en-US" sz="2000" dirty="0">
                <a:solidFill>
                  <a:schemeClr val="bg1">
                    <a:lumMod val="75000"/>
                  </a:schemeClr>
                </a:solidFill>
              </a:rPr>
              <a:t>God’s Plan</a:t>
            </a:r>
          </a:p>
          <a:p>
            <a:pPr marL="342900" lvl="0" indent="-342900">
              <a:buFont typeface="Arial" charset="0"/>
              <a:buChar char="•"/>
            </a:pPr>
            <a:r>
              <a:rPr lang="en-US" sz="2000" dirty="0">
                <a:solidFill>
                  <a:schemeClr val="bg1">
                    <a:lumMod val="75000"/>
                  </a:schemeClr>
                </a:solidFill>
              </a:rPr>
              <a:t>Understanding</a:t>
            </a:r>
          </a:p>
        </p:txBody>
      </p:sp>
    </p:spTree>
    <p:extLst>
      <p:ext uri="{BB962C8B-B14F-4D97-AF65-F5344CB8AC3E}">
        <p14:creationId xmlns:p14="http://schemas.microsoft.com/office/powerpoint/2010/main" val="958022247"/>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Alignment</a:t>
            </a:r>
            <a:endParaRPr lang="en-US" sz="2000" dirty="0">
              <a:solidFill>
                <a:srgbClr val="002060"/>
              </a:solidFill>
            </a:endParaRPr>
          </a:p>
        </p:txBody>
      </p:sp>
      <p:sp>
        <p:nvSpPr>
          <p:cNvPr id="8" name="Rectangle 7"/>
          <p:cNvSpPr/>
          <p:nvPr/>
        </p:nvSpPr>
        <p:spPr>
          <a:xfrm>
            <a:off x="162719" y="1237881"/>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t>I was dedicated as a child to the service of God, </a:t>
            </a:r>
          </a:p>
          <a:p>
            <a:pPr>
              <a:tabLst>
                <a:tab pos="457200" algn="l"/>
                <a:tab pos="914400" algn="l"/>
                <a:tab pos="1371600" algn="l"/>
              </a:tabLst>
            </a:pPr>
            <a:r>
              <a:rPr lang="en-US" sz="2000" dirty="0"/>
              <a:t>	and so there was this continual centering </a:t>
            </a:r>
          </a:p>
          <a:p>
            <a:pPr>
              <a:tabLst>
                <a:tab pos="457200" algn="l"/>
                <a:tab pos="914400" algn="l"/>
                <a:tab pos="1371600" algn="l"/>
              </a:tabLst>
            </a:pPr>
            <a:r>
              <a:rPr lang="en-US" sz="2000" dirty="0"/>
              <a:t>		of a greater </a:t>
            </a:r>
            <a:r>
              <a:rPr lang="en-US" sz="2000" dirty="0">
                <a:solidFill>
                  <a:srgbClr val="FF0000"/>
                </a:solidFill>
              </a:rPr>
              <a:t>purpose</a:t>
            </a:r>
            <a:r>
              <a:rPr lang="en-US" sz="2000" dirty="0"/>
              <a:t> than your own. </a:t>
            </a:r>
          </a:p>
          <a:p>
            <a:pPr>
              <a:tabLst>
                <a:tab pos="457200" algn="l"/>
                <a:tab pos="914400" algn="l"/>
                <a:tab pos="1371600" algn="l"/>
              </a:tabLst>
            </a:pPr>
            <a:r>
              <a:rPr lang="en-US" sz="2000" dirty="0"/>
              <a:t>									         Phil Jackson </a:t>
            </a:r>
          </a:p>
        </p:txBody>
      </p:sp>
      <p:sp>
        <p:nvSpPr>
          <p:cNvPr id="10" name="Rectangle 9"/>
          <p:cNvSpPr/>
          <p:nvPr/>
        </p:nvSpPr>
        <p:spPr>
          <a:xfrm>
            <a:off x="162718" y="3538392"/>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When you align yourself </a:t>
            </a:r>
          </a:p>
          <a:p>
            <a:pPr>
              <a:tabLst>
                <a:tab pos="457200" algn="l"/>
                <a:tab pos="914400" algn="l"/>
                <a:tab pos="1371600" algn="l"/>
                <a:tab pos="1828800" algn="l"/>
              </a:tabLst>
            </a:pPr>
            <a:r>
              <a:rPr lang="en-US" sz="2000" dirty="0"/>
              <a:t>	with God's </a:t>
            </a:r>
            <a:r>
              <a:rPr lang="en-US" sz="2000" dirty="0">
                <a:solidFill>
                  <a:srgbClr val="FF0000"/>
                </a:solidFill>
              </a:rPr>
              <a:t>purpose </a:t>
            </a:r>
          </a:p>
          <a:p>
            <a:pPr>
              <a:tabLst>
                <a:tab pos="457200" algn="l"/>
                <a:tab pos="914400" algn="l"/>
                <a:tab pos="1371600" algn="l"/>
                <a:tab pos="1828800" algn="l"/>
              </a:tabLst>
            </a:pPr>
            <a:r>
              <a:rPr lang="en-US" sz="2000" dirty="0"/>
              <a:t>		as described in the Scriptures, </a:t>
            </a:r>
          </a:p>
          <a:p>
            <a:pPr>
              <a:tabLst>
                <a:tab pos="457200" algn="l"/>
                <a:tab pos="914400" algn="l"/>
                <a:tab pos="1371600" algn="l"/>
                <a:tab pos="1828800" algn="l"/>
              </a:tabLst>
            </a:pPr>
            <a:r>
              <a:rPr lang="en-US" sz="2000" dirty="0"/>
              <a:t>			something special happens to your life. </a:t>
            </a:r>
          </a:p>
          <a:p>
            <a:pPr>
              <a:tabLst>
                <a:tab pos="457200" algn="l"/>
                <a:tab pos="914400" algn="l"/>
                <a:tab pos="1371600" algn="l"/>
                <a:tab pos="1828800" algn="l"/>
              </a:tabLst>
            </a:pPr>
            <a:r>
              <a:rPr lang="en-US" sz="2000" dirty="0"/>
              <a:t>										         Bono </a:t>
            </a:r>
          </a:p>
        </p:txBody>
      </p:sp>
    </p:spTree>
    <p:extLst>
      <p:ext uri="{BB962C8B-B14F-4D97-AF65-F5344CB8AC3E}">
        <p14:creationId xmlns:p14="http://schemas.microsoft.com/office/powerpoint/2010/main" val="246904431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941389"/>
            <a:ext cx="8547100" cy="5290103"/>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In one of Dick Francis’s novels his protagonist tells a story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of the man set upon by thieves.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He is lying in the gutter, bleeding, half dead,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the priest passes by,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hurrying on his way to Jerusalem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to preach his famous sermon on compassion.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The Levite passes by,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too afraid of breaking one of the laws to stop and help.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Then two sociologists come by,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they do stop,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they look down on the poor, bleeding man.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And one sociologist says to the other,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“Whoever did this needs help from us.”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presumably they move on…   HSL]</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Madeleine </a:t>
            </a:r>
            <a:r>
              <a:rPr lang="en-US" sz="2000" b="1" dirty="0" err="1">
                <a:ea typeface="ヒラギノ明朝 ProN W3" charset="0"/>
                <a:cs typeface="ヒラギノ明朝 ProN W3" charset="0"/>
              </a:rPr>
              <a:t>L’Engle</a:t>
            </a:r>
            <a:r>
              <a:rPr lang="en-US" sz="2000" b="1" dirty="0">
                <a:ea typeface="ヒラギノ明朝 ProN W3" charset="0"/>
                <a:cs typeface="ヒラギノ明朝 ProN W3" charset="0"/>
              </a:rPr>
              <a:t>, Penguins and Golden Calves</a:t>
            </a:r>
          </a:p>
        </p:txBody>
      </p:sp>
    </p:spTree>
    <p:extLst>
      <p:ext uri="{BB962C8B-B14F-4D97-AF65-F5344CB8AC3E}">
        <p14:creationId xmlns:p14="http://schemas.microsoft.com/office/powerpoint/2010/main" val="1835162423"/>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Alignment</a:t>
            </a:r>
            <a:endParaRPr lang="en-US" sz="2000" dirty="0">
              <a:solidFill>
                <a:srgbClr val="002060"/>
              </a:solidFill>
            </a:endParaRPr>
          </a:p>
        </p:txBody>
      </p:sp>
      <p:sp>
        <p:nvSpPr>
          <p:cNvPr id="8" name="Rectangle 7"/>
          <p:cNvSpPr/>
          <p:nvPr/>
        </p:nvSpPr>
        <p:spPr>
          <a:xfrm>
            <a:off x="162719" y="1237881"/>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The Church is the new creation,</a:t>
            </a:r>
          </a:p>
          <a:p>
            <a:pPr>
              <a:tabLst>
                <a:tab pos="457200" algn="l"/>
                <a:tab pos="914400" algn="l"/>
                <a:tab pos="1371600" algn="l"/>
                <a:tab pos="1828800" algn="l"/>
                <a:tab pos="2286000" algn="l"/>
                <a:tab pos="2743200" algn="l"/>
              </a:tabLst>
            </a:pPr>
            <a:r>
              <a:rPr lang="en-US" sz="2000" dirty="0"/>
              <a:t>	it is life and joy, </a:t>
            </a:r>
          </a:p>
          <a:p>
            <a:pPr>
              <a:tabLst>
                <a:tab pos="457200" algn="l"/>
                <a:tab pos="914400" algn="l"/>
                <a:tab pos="1371600" algn="l"/>
                <a:tab pos="1828800" algn="l"/>
                <a:tab pos="2286000" algn="l"/>
                <a:tab pos="2743200" algn="l"/>
              </a:tabLst>
            </a:pPr>
            <a:r>
              <a:rPr lang="en-US" sz="2000" dirty="0"/>
              <a:t>		it is the </a:t>
            </a:r>
            <a:r>
              <a:rPr lang="en-US" sz="2000" u="sng" dirty="0"/>
              <a:t>sacramental fellowship</a:t>
            </a:r>
            <a:r>
              <a:rPr lang="en-US" sz="2000" dirty="0"/>
              <a:t> </a:t>
            </a:r>
          </a:p>
          <a:p>
            <a:pPr>
              <a:tabLst>
                <a:tab pos="457200" algn="l"/>
                <a:tab pos="914400" algn="l"/>
                <a:tab pos="1371600" algn="l"/>
                <a:tab pos="1828800" algn="l"/>
                <a:tab pos="2286000" algn="l"/>
                <a:tab pos="2743200" algn="l"/>
              </a:tabLst>
            </a:pPr>
            <a:r>
              <a:rPr lang="en-US" sz="2000" dirty="0"/>
              <a:t>			in which we share the ultimate </a:t>
            </a:r>
            <a:r>
              <a:rPr lang="en-US" sz="2000" dirty="0">
                <a:solidFill>
                  <a:srgbClr val="FF0000"/>
                </a:solidFill>
              </a:rPr>
              <a:t>purpose</a:t>
            </a:r>
            <a:r>
              <a:rPr lang="en-US" sz="2000" dirty="0"/>
              <a:t> of God, </a:t>
            </a:r>
          </a:p>
          <a:p>
            <a:pPr>
              <a:tabLst>
                <a:tab pos="457200" algn="l"/>
                <a:tab pos="914400" algn="l"/>
                <a:tab pos="1371600" algn="l"/>
                <a:tab pos="1828800" algn="l"/>
                <a:tab pos="2286000" algn="l"/>
                <a:tab pos="2743200" algn="l"/>
              </a:tabLst>
            </a:pPr>
            <a:r>
              <a:rPr lang="en-US" sz="2000" dirty="0"/>
              <a:t>				made real for us now </a:t>
            </a:r>
          </a:p>
          <a:p>
            <a:pPr>
              <a:tabLst>
                <a:tab pos="457200" algn="l"/>
                <a:tab pos="914400" algn="l"/>
                <a:tab pos="1371600" algn="l"/>
                <a:tab pos="1828800" algn="l"/>
                <a:tab pos="2286000" algn="l"/>
                <a:tab pos="2743200" algn="l"/>
              </a:tabLst>
            </a:pPr>
            <a:r>
              <a:rPr lang="en-US" sz="2000" dirty="0"/>
              <a:t>					in our hearing the Word </a:t>
            </a:r>
          </a:p>
          <a:p>
            <a:pPr>
              <a:tabLst>
                <a:tab pos="457200" algn="l"/>
                <a:tab pos="914400" algn="l"/>
                <a:tab pos="1371600" algn="l"/>
                <a:tab pos="1828800" algn="l"/>
                <a:tab pos="2286000" algn="l"/>
                <a:tab pos="2743200" algn="l"/>
              </a:tabLst>
            </a:pPr>
            <a:r>
              <a:rPr lang="en-US" sz="2000" dirty="0"/>
              <a:t>						and sharing the Sacrament. </a:t>
            </a:r>
          </a:p>
          <a:p>
            <a:pPr>
              <a:tabLst>
                <a:tab pos="457200" algn="l"/>
                <a:tab pos="914400" algn="l"/>
                <a:tab pos="1371600" algn="l"/>
                <a:tab pos="1828800" algn="l"/>
                <a:tab pos="2286000" algn="l"/>
                <a:tab pos="2743200" algn="l"/>
              </a:tabLst>
            </a:pPr>
            <a:r>
              <a:rPr lang="en-US" sz="2000" dirty="0"/>
              <a:t>										   Rowan Williams </a:t>
            </a:r>
          </a:p>
        </p:txBody>
      </p:sp>
    </p:spTree>
    <p:extLst>
      <p:ext uri="{BB962C8B-B14F-4D97-AF65-F5344CB8AC3E}">
        <p14:creationId xmlns:p14="http://schemas.microsoft.com/office/powerpoint/2010/main" val="2858587211"/>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We all Need Purpose in Our Lives</a:t>
            </a:r>
          </a:p>
        </p:txBody>
      </p:sp>
      <p:sp>
        <p:nvSpPr>
          <p:cNvPr id="8" name="Rectangle 7">
            <a:extLst>
              <a:ext uri="{FF2B5EF4-FFF2-40B4-BE49-F238E27FC236}">
                <a16:creationId xmlns:a16="http://schemas.microsoft.com/office/drawing/2014/main" id="{18590527-8C64-484E-9940-19EFE017A89A}"/>
              </a:ext>
            </a:extLst>
          </p:cNvPr>
          <p:cNvSpPr/>
          <p:nvPr/>
        </p:nvSpPr>
        <p:spPr>
          <a:xfrm>
            <a:off x="166683" y="1680695"/>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0850" algn="l"/>
                <a:tab pos="912813" algn="l"/>
                <a:tab pos="1363663" algn="l"/>
              </a:tabLst>
            </a:pPr>
            <a:r>
              <a:rPr lang="en-US" sz="2000" dirty="0"/>
              <a:t>God gives us abilities and opportunities to use them.</a:t>
            </a:r>
          </a:p>
        </p:txBody>
      </p:sp>
      <p:sp>
        <p:nvSpPr>
          <p:cNvPr id="9" name="Rectangle 8">
            <a:extLst>
              <a:ext uri="{FF2B5EF4-FFF2-40B4-BE49-F238E27FC236}">
                <a16:creationId xmlns:a16="http://schemas.microsoft.com/office/drawing/2014/main" id="{F43F083E-BFC9-1746-A4FF-7500B7BAD254}"/>
              </a:ext>
            </a:extLst>
          </p:cNvPr>
          <p:cNvSpPr/>
          <p:nvPr/>
        </p:nvSpPr>
        <p:spPr>
          <a:xfrm>
            <a:off x="166683" y="2178975"/>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0850" algn="l"/>
                <a:tab pos="912813" algn="l"/>
                <a:tab pos="1363663" algn="l"/>
              </a:tabLst>
            </a:pPr>
            <a:r>
              <a:rPr lang="en-US" sz="2000" dirty="0"/>
              <a:t>Man’s chief purpose is to glorify God, and to enjoy Him forever.  </a:t>
            </a:r>
          </a:p>
        </p:txBody>
      </p:sp>
      <p:sp>
        <p:nvSpPr>
          <p:cNvPr id="10" name="Rectangle 9">
            <a:extLst>
              <a:ext uri="{FF2B5EF4-FFF2-40B4-BE49-F238E27FC236}">
                <a16:creationId xmlns:a16="http://schemas.microsoft.com/office/drawing/2014/main" id="{8033CFEF-7834-6D42-BAAD-88EB0327FAC6}"/>
              </a:ext>
            </a:extLst>
          </p:cNvPr>
          <p:cNvSpPr/>
          <p:nvPr/>
        </p:nvSpPr>
        <p:spPr>
          <a:xfrm>
            <a:off x="166683" y="2677255"/>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0850" algn="l"/>
                <a:tab pos="912813" algn="l"/>
                <a:tab pos="1363663" algn="l"/>
              </a:tabLst>
            </a:pPr>
            <a:r>
              <a:rPr lang="en-US" sz="2000" dirty="0"/>
              <a:t>God Wants to Develop our Souls</a:t>
            </a:r>
          </a:p>
        </p:txBody>
      </p:sp>
      <p:sp>
        <p:nvSpPr>
          <p:cNvPr id="11" name="Rectangle 10">
            <a:extLst>
              <a:ext uri="{FF2B5EF4-FFF2-40B4-BE49-F238E27FC236}">
                <a16:creationId xmlns:a16="http://schemas.microsoft.com/office/drawing/2014/main" id="{A3DFBB67-4A23-EF48-83DE-BB3695AFCD3A}"/>
              </a:ext>
            </a:extLst>
          </p:cNvPr>
          <p:cNvSpPr/>
          <p:nvPr/>
        </p:nvSpPr>
        <p:spPr>
          <a:xfrm>
            <a:off x="166682" y="3169698"/>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0850" algn="l"/>
                <a:tab pos="912813" algn="l"/>
                <a:tab pos="1363663" algn="l"/>
              </a:tabLst>
            </a:pPr>
            <a:r>
              <a:rPr lang="en-US" sz="2000" dirty="0"/>
              <a:t>Christianity is not a religion, but a way of life, and falling in love with God, and, through Him, a falling in love with mankind</a:t>
            </a:r>
          </a:p>
        </p:txBody>
      </p:sp>
      <p:sp>
        <p:nvSpPr>
          <p:cNvPr id="12" name="Rectangle 11">
            <a:extLst>
              <a:ext uri="{FF2B5EF4-FFF2-40B4-BE49-F238E27FC236}">
                <a16:creationId xmlns:a16="http://schemas.microsoft.com/office/drawing/2014/main" id="{4188CF08-C99E-094E-AC76-4FE915E6F657}"/>
              </a:ext>
            </a:extLst>
          </p:cNvPr>
          <p:cNvSpPr/>
          <p:nvPr/>
        </p:nvSpPr>
        <p:spPr>
          <a:xfrm>
            <a:off x="166682" y="3969917"/>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0850" algn="l"/>
                <a:tab pos="912813" algn="l"/>
                <a:tab pos="1363663" algn="l"/>
              </a:tabLst>
            </a:pPr>
            <a:r>
              <a:rPr lang="en-US" sz="2000" dirty="0"/>
              <a:t>God wants us to be in harmony with His Purpose.</a:t>
            </a:r>
          </a:p>
        </p:txBody>
      </p:sp>
    </p:spTree>
    <p:extLst>
      <p:ext uri="{BB962C8B-B14F-4D97-AF65-F5344CB8AC3E}">
        <p14:creationId xmlns:p14="http://schemas.microsoft.com/office/powerpoint/2010/main" val="1681256264"/>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Relating to God</a:t>
            </a:r>
          </a:p>
        </p:txBody>
      </p:sp>
      <p:sp>
        <p:nvSpPr>
          <p:cNvPr id="7" name="Rectangle 6"/>
          <p:cNvSpPr/>
          <p:nvPr/>
        </p:nvSpPr>
        <p:spPr>
          <a:xfrm>
            <a:off x="166683" y="1706095"/>
            <a:ext cx="8824914"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Infiniteness – Reaching to Understand the Greatness of God </a:t>
            </a:r>
          </a:p>
          <a:p>
            <a:pPr marL="342900" lvl="0" indent="-342900">
              <a:buFont typeface="Arial" charset="0"/>
              <a:buChar char="•"/>
            </a:pPr>
            <a:r>
              <a:rPr lang="en-US" sz="2000" dirty="0">
                <a:solidFill>
                  <a:schemeClr val="tx1"/>
                </a:solidFill>
              </a:rPr>
              <a:t>Recognition – Recognizing that God has a Purpose for our Lives</a:t>
            </a:r>
          </a:p>
          <a:p>
            <a:pPr marL="342900" lvl="0" indent="-342900">
              <a:buFont typeface="Arial" charset="0"/>
              <a:buChar char="•"/>
            </a:pPr>
            <a:r>
              <a:rPr lang="en-US" sz="2000" dirty="0">
                <a:solidFill>
                  <a:schemeClr val="bg1">
                    <a:lumMod val="75000"/>
                  </a:schemeClr>
                </a:solidFill>
              </a:rPr>
              <a:t>Alignment</a:t>
            </a:r>
          </a:p>
          <a:p>
            <a:pPr marL="342900" lvl="0" indent="-342900">
              <a:buFont typeface="Arial" charset="0"/>
              <a:buChar char="•"/>
            </a:pPr>
            <a:r>
              <a:rPr lang="en-US" sz="2000" dirty="0">
                <a:solidFill>
                  <a:schemeClr val="bg1">
                    <a:lumMod val="75000"/>
                  </a:schemeClr>
                </a:solidFill>
              </a:rPr>
              <a:t>Glorifying</a:t>
            </a:r>
          </a:p>
          <a:p>
            <a:pPr marL="342900" lvl="0" indent="-342900">
              <a:buFont typeface="Arial" charset="0"/>
              <a:buChar char="•"/>
            </a:pPr>
            <a:r>
              <a:rPr lang="en-US" sz="2000" dirty="0">
                <a:solidFill>
                  <a:schemeClr val="bg1">
                    <a:lumMod val="75000"/>
                  </a:schemeClr>
                </a:solidFill>
              </a:rPr>
              <a:t>Pleasing</a:t>
            </a:r>
          </a:p>
          <a:p>
            <a:pPr marL="342900" lvl="0" indent="-342900">
              <a:buFont typeface="Arial" charset="0"/>
              <a:buChar char="•"/>
            </a:pPr>
            <a:r>
              <a:rPr lang="en-US" sz="2000" dirty="0">
                <a:solidFill>
                  <a:schemeClr val="bg1">
                    <a:lumMod val="75000"/>
                  </a:schemeClr>
                </a:solidFill>
              </a:rPr>
              <a:t>Enjoyment/Fulfillment</a:t>
            </a:r>
          </a:p>
          <a:p>
            <a:pPr marL="342900" lvl="0" indent="-342900">
              <a:buFont typeface="Arial" charset="0"/>
              <a:buChar char="•"/>
            </a:pPr>
            <a:r>
              <a:rPr lang="en-US" sz="2000" dirty="0">
                <a:solidFill>
                  <a:schemeClr val="bg1">
                    <a:lumMod val="75000"/>
                  </a:schemeClr>
                </a:solidFill>
              </a:rPr>
              <a:t>Creativity</a:t>
            </a:r>
          </a:p>
          <a:p>
            <a:pPr marL="342900" lvl="0" indent="-342900">
              <a:buFont typeface="Arial" charset="0"/>
              <a:buChar char="•"/>
            </a:pPr>
            <a:r>
              <a:rPr lang="en-US" sz="2000" dirty="0">
                <a:solidFill>
                  <a:schemeClr val="bg1">
                    <a:lumMod val="75000"/>
                  </a:schemeClr>
                </a:solidFill>
              </a:rPr>
              <a:t>God’s Plan</a:t>
            </a:r>
          </a:p>
          <a:p>
            <a:pPr marL="342900" lvl="0" indent="-342900">
              <a:buFont typeface="Arial" charset="0"/>
              <a:buChar char="•"/>
            </a:pPr>
            <a:r>
              <a:rPr lang="en-US" sz="2000" dirty="0">
                <a:solidFill>
                  <a:schemeClr val="bg1">
                    <a:lumMod val="75000"/>
                  </a:schemeClr>
                </a:solidFill>
              </a:rPr>
              <a:t>Understanding</a:t>
            </a:r>
          </a:p>
        </p:txBody>
      </p:sp>
    </p:spTree>
    <p:extLst>
      <p:ext uri="{BB962C8B-B14F-4D97-AF65-F5344CB8AC3E}">
        <p14:creationId xmlns:p14="http://schemas.microsoft.com/office/powerpoint/2010/main" val="3228382276"/>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Relating to God</a:t>
            </a:r>
          </a:p>
        </p:txBody>
      </p:sp>
      <p:sp>
        <p:nvSpPr>
          <p:cNvPr id="7" name="Rectangle 6"/>
          <p:cNvSpPr/>
          <p:nvPr/>
        </p:nvSpPr>
        <p:spPr>
          <a:xfrm>
            <a:off x="166683" y="1706095"/>
            <a:ext cx="4341817"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Infiniteness</a:t>
            </a:r>
          </a:p>
          <a:p>
            <a:pPr marL="342900" lvl="0" indent="-342900">
              <a:buFont typeface="Arial" charset="0"/>
              <a:buChar char="•"/>
            </a:pPr>
            <a:r>
              <a:rPr lang="en-US" sz="2000" dirty="0">
                <a:solidFill>
                  <a:schemeClr val="tx1"/>
                </a:solidFill>
              </a:rPr>
              <a:t>Recognition</a:t>
            </a:r>
          </a:p>
          <a:p>
            <a:pPr marL="342900" lvl="0" indent="-342900">
              <a:buFont typeface="Arial" charset="0"/>
              <a:buChar char="•"/>
            </a:pPr>
            <a:r>
              <a:rPr lang="en-US" sz="2000" dirty="0">
                <a:solidFill>
                  <a:srgbClr val="0432FF"/>
                </a:solidFill>
              </a:rPr>
              <a:t>Alignment</a:t>
            </a:r>
          </a:p>
          <a:p>
            <a:pPr marL="342900" lvl="0" indent="-342900">
              <a:buFont typeface="Arial" charset="0"/>
              <a:buChar char="•"/>
            </a:pPr>
            <a:r>
              <a:rPr lang="en-US" sz="2000" dirty="0">
                <a:solidFill>
                  <a:schemeClr val="bg1">
                    <a:lumMod val="75000"/>
                  </a:schemeClr>
                </a:solidFill>
              </a:rPr>
              <a:t>Glorifying</a:t>
            </a:r>
          </a:p>
          <a:p>
            <a:pPr marL="342900" lvl="0" indent="-342900">
              <a:buFont typeface="Arial" charset="0"/>
              <a:buChar char="•"/>
            </a:pPr>
            <a:r>
              <a:rPr lang="en-US" sz="2000" dirty="0">
                <a:solidFill>
                  <a:schemeClr val="bg1">
                    <a:lumMod val="75000"/>
                  </a:schemeClr>
                </a:solidFill>
              </a:rPr>
              <a:t>Pleasing</a:t>
            </a:r>
          </a:p>
          <a:p>
            <a:pPr marL="342900" lvl="0" indent="-342900">
              <a:buFont typeface="Arial" charset="0"/>
              <a:buChar char="•"/>
            </a:pPr>
            <a:r>
              <a:rPr lang="en-US" sz="2000" dirty="0">
                <a:solidFill>
                  <a:schemeClr val="bg1">
                    <a:lumMod val="75000"/>
                  </a:schemeClr>
                </a:solidFill>
              </a:rPr>
              <a:t>Enjoyment/Fulfillment</a:t>
            </a:r>
          </a:p>
          <a:p>
            <a:pPr marL="342900" lvl="0" indent="-342900">
              <a:buFont typeface="Arial" charset="0"/>
              <a:buChar char="•"/>
            </a:pPr>
            <a:r>
              <a:rPr lang="en-US" sz="2000" dirty="0">
                <a:solidFill>
                  <a:schemeClr val="bg1">
                    <a:lumMod val="75000"/>
                  </a:schemeClr>
                </a:solidFill>
              </a:rPr>
              <a:t>Creativity</a:t>
            </a:r>
          </a:p>
          <a:p>
            <a:pPr marL="342900" lvl="0" indent="-342900">
              <a:buFont typeface="Arial" charset="0"/>
              <a:buChar char="•"/>
            </a:pPr>
            <a:r>
              <a:rPr lang="en-US" sz="2000" dirty="0">
                <a:solidFill>
                  <a:schemeClr val="bg1">
                    <a:lumMod val="75000"/>
                  </a:schemeClr>
                </a:solidFill>
              </a:rPr>
              <a:t>God’s Plan</a:t>
            </a:r>
          </a:p>
          <a:p>
            <a:pPr marL="342900" lvl="0" indent="-342900">
              <a:buFont typeface="Arial" charset="0"/>
              <a:buChar char="•"/>
            </a:pPr>
            <a:r>
              <a:rPr lang="en-US" sz="2000" dirty="0">
                <a:solidFill>
                  <a:schemeClr val="bg1">
                    <a:lumMod val="75000"/>
                  </a:schemeClr>
                </a:solidFill>
              </a:rPr>
              <a:t>Understanding</a:t>
            </a:r>
          </a:p>
        </p:txBody>
      </p:sp>
    </p:spTree>
    <p:extLst>
      <p:ext uri="{BB962C8B-B14F-4D97-AF65-F5344CB8AC3E}">
        <p14:creationId xmlns:p14="http://schemas.microsoft.com/office/powerpoint/2010/main" val="921708679"/>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Alignment</a:t>
            </a:r>
            <a:endParaRPr lang="en-US" sz="2000" dirty="0">
              <a:solidFill>
                <a:srgbClr val="002060"/>
              </a:solidFill>
            </a:endParaRPr>
          </a:p>
        </p:txBody>
      </p:sp>
      <p:sp>
        <p:nvSpPr>
          <p:cNvPr id="8" name="Rectangle 7"/>
          <p:cNvSpPr/>
          <p:nvPr/>
        </p:nvSpPr>
        <p:spPr>
          <a:xfrm>
            <a:off x="162719" y="1237881"/>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t>We must have a continual centering to a greater </a:t>
            </a:r>
            <a:r>
              <a:rPr lang="en-US" sz="2000" dirty="0">
                <a:solidFill>
                  <a:srgbClr val="FF0000"/>
                </a:solidFill>
              </a:rPr>
              <a:t>purpose</a:t>
            </a:r>
            <a:r>
              <a:rPr lang="en-US" sz="2000" dirty="0"/>
              <a:t> than our own. </a:t>
            </a:r>
          </a:p>
        </p:txBody>
      </p:sp>
      <p:sp>
        <p:nvSpPr>
          <p:cNvPr id="6" name="Rectangle 5">
            <a:extLst>
              <a:ext uri="{FF2B5EF4-FFF2-40B4-BE49-F238E27FC236}">
                <a16:creationId xmlns:a16="http://schemas.microsoft.com/office/drawing/2014/main" id="{C0BE8A89-2470-F64A-8680-02C784708C62}"/>
              </a:ext>
            </a:extLst>
          </p:cNvPr>
          <p:cNvSpPr/>
          <p:nvPr/>
        </p:nvSpPr>
        <p:spPr>
          <a:xfrm>
            <a:off x="162719" y="1746034"/>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We share the ultimate </a:t>
            </a:r>
            <a:r>
              <a:rPr lang="en-US" sz="2000" dirty="0">
                <a:solidFill>
                  <a:srgbClr val="FF0000"/>
                </a:solidFill>
              </a:rPr>
              <a:t>purpose</a:t>
            </a:r>
            <a:r>
              <a:rPr lang="en-US" sz="2000" dirty="0"/>
              <a:t> of God.</a:t>
            </a:r>
          </a:p>
        </p:txBody>
      </p:sp>
      <p:sp>
        <p:nvSpPr>
          <p:cNvPr id="9" name="Rectangle 8">
            <a:extLst>
              <a:ext uri="{FF2B5EF4-FFF2-40B4-BE49-F238E27FC236}">
                <a16:creationId xmlns:a16="http://schemas.microsoft.com/office/drawing/2014/main" id="{DA9900DB-0E44-1644-871D-35789A9699DC}"/>
              </a:ext>
            </a:extLst>
          </p:cNvPr>
          <p:cNvSpPr/>
          <p:nvPr/>
        </p:nvSpPr>
        <p:spPr>
          <a:xfrm>
            <a:off x="162718" y="2238477"/>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Our purpose needs be integrated into God’s plan for this universe.</a:t>
            </a:r>
          </a:p>
        </p:txBody>
      </p:sp>
    </p:spTree>
    <p:extLst>
      <p:ext uri="{BB962C8B-B14F-4D97-AF65-F5344CB8AC3E}">
        <p14:creationId xmlns:p14="http://schemas.microsoft.com/office/powerpoint/2010/main" val="1010629302"/>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Providence: Alignment</a:t>
            </a:r>
            <a:endParaRPr lang="en-US" sz="2000" dirty="0">
              <a:solidFill>
                <a:srgbClr val="002060"/>
              </a:solidFill>
            </a:endParaRPr>
          </a:p>
        </p:txBody>
      </p:sp>
      <p:sp>
        <p:nvSpPr>
          <p:cNvPr id="10" name="Rectangle 9"/>
          <p:cNvSpPr/>
          <p:nvPr/>
        </p:nvSpPr>
        <p:spPr>
          <a:xfrm>
            <a:off x="166689" y="1222171"/>
            <a:ext cx="8824911" cy="47397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Providence only applies </a:t>
            </a:r>
          </a:p>
          <a:p>
            <a:pPr>
              <a:tabLst>
                <a:tab pos="457200" algn="l"/>
                <a:tab pos="914400" algn="l"/>
                <a:tab pos="1371600" algn="l"/>
                <a:tab pos="1828800" algn="l"/>
              </a:tabLst>
            </a:pPr>
            <a:r>
              <a:rPr lang="en-US" sz="2000" dirty="0"/>
              <a:t>	to those who are </a:t>
            </a:r>
            <a:r>
              <a:rPr lang="en-US" sz="2000" dirty="0">
                <a:solidFill>
                  <a:srgbClr val="FF0000"/>
                </a:solidFill>
              </a:rPr>
              <a:t>close </a:t>
            </a:r>
          </a:p>
          <a:p>
            <a:pPr>
              <a:tabLst>
                <a:tab pos="457200" algn="l"/>
                <a:tab pos="914400" algn="l"/>
                <a:tab pos="1371600" algn="l"/>
                <a:tab pos="1828800" algn="l"/>
              </a:tabLst>
            </a:pPr>
            <a:r>
              <a:rPr lang="en-US" sz="2000" dirty="0"/>
              <a:t>		in their </a:t>
            </a:r>
            <a:r>
              <a:rPr lang="en-US" sz="2000" dirty="0">
                <a:solidFill>
                  <a:srgbClr val="FF0000"/>
                </a:solidFill>
              </a:rPr>
              <a:t>purpose </a:t>
            </a:r>
            <a:r>
              <a:rPr lang="en-US" sz="2000" dirty="0"/>
              <a:t>to God.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The children of Israel did not embrace God’s Purpose</a:t>
            </a:r>
          </a:p>
          <a:p>
            <a:pPr>
              <a:tabLst>
                <a:tab pos="457200" algn="l"/>
                <a:tab pos="914400" algn="l"/>
                <a:tab pos="1371600" algn="l"/>
                <a:tab pos="1828800" algn="l"/>
              </a:tabLst>
            </a:pPr>
            <a:r>
              <a:rPr lang="en-US" sz="2000" dirty="0"/>
              <a:t>	and so they did not enjoy God’s Providence; </a:t>
            </a:r>
          </a:p>
          <a:p>
            <a:pPr>
              <a:tabLst>
                <a:tab pos="457200" algn="l"/>
                <a:tab pos="914400" algn="l"/>
                <a:tab pos="1371600" algn="l"/>
                <a:tab pos="1828800" algn="l"/>
              </a:tabLst>
            </a:pPr>
            <a:r>
              <a:rPr lang="en-US" sz="2000" dirty="0"/>
              <a:t>		they were eventually abandoned to pagan conquerors.</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Similarly, </a:t>
            </a:r>
          </a:p>
          <a:p>
            <a:pPr>
              <a:tabLst>
                <a:tab pos="457200" algn="l"/>
                <a:tab pos="914400" algn="l"/>
                <a:tab pos="1371600" algn="l"/>
                <a:tab pos="1828800" algn="l"/>
              </a:tabLst>
            </a:pPr>
            <a:r>
              <a:rPr lang="en-US" sz="2000" dirty="0"/>
              <a:t>	if a man is rich that does not mean that he can naturally handle it.</a:t>
            </a:r>
          </a:p>
          <a:p>
            <a:pPr>
              <a:tabLst>
                <a:tab pos="457200" algn="l"/>
                <a:tab pos="914400" algn="l"/>
                <a:tab pos="1371600" algn="l"/>
                <a:tab pos="1828800" algn="l"/>
              </a:tabLst>
            </a:pPr>
            <a:r>
              <a:rPr lang="en-US" sz="2000" dirty="0"/>
              <a:t>		We are rich in God’s blessings; </a:t>
            </a:r>
          </a:p>
          <a:p>
            <a:pPr>
              <a:tabLst>
                <a:tab pos="457200" algn="l"/>
                <a:tab pos="914400" algn="l"/>
                <a:tab pos="1371600" algn="l"/>
                <a:tab pos="1828800" algn="l"/>
              </a:tabLst>
            </a:pPr>
            <a:r>
              <a:rPr lang="en-US" sz="2000" dirty="0"/>
              <a:t>			How are we doing?</a:t>
            </a:r>
          </a:p>
          <a:p>
            <a:pPr>
              <a:tabLst>
                <a:tab pos="457200" algn="l"/>
                <a:tab pos="914400" algn="l"/>
                <a:tab pos="1371600" algn="l"/>
                <a:tab pos="1828800" algn="l"/>
              </a:tabLst>
            </a:pPr>
            <a:endParaRPr lang="en-US" sz="2000" dirty="0"/>
          </a:p>
          <a:p>
            <a:pPr>
              <a:tabLst>
                <a:tab pos="457200" algn="l"/>
                <a:tab pos="914400" algn="l"/>
                <a:tab pos="1371600" algn="l"/>
                <a:tab pos="1828800" algn="l"/>
              </a:tabLst>
            </a:pPr>
            <a:r>
              <a:rPr lang="en-US" sz="2000" dirty="0"/>
              <a:t>How do we know about ourselves? </a:t>
            </a:r>
          </a:p>
          <a:p>
            <a:pPr>
              <a:tabLst>
                <a:tab pos="457200" algn="l"/>
                <a:tab pos="914400" algn="l"/>
                <a:tab pos="1371600" algn="l"/>
                <a:tab pos="1828800" algn="l"/>
              </a:tabLst>
            </a:pPr>
            <a:endParaRPr lang="en-US" sz="2000" dirty="0"/>
          </a:p>
          <a:p>
            <a:pPr>
              <a:tabLst>
                <a:tab pos="457200" algn="l"/>
                <a:tab pos="914400" algn="l"/>
                <a:tab pos="1371600" algn="l"/>
                <a:tab pos="1828800" algn="l"/>
              </a:tabLst>
            </a:pPr>
            <a:r>
              <a:rPr lang="en-US" sz="2000" dirty="0"/>
              <a:t>We will know if our purpose meshes with God’s. </a:t>
            </a:r>
          </a:p>
        </p:txBody>
      </p:sp>
      <p:sp>
        <p:nvSpPr>
          <p:cNvPr id="6" name="Rectangle 5"/>
          <p:cNvSpPr/>
          <p:nvPr/>
        </p:nvSpPr>
        <p:spPr>
          <a:xfrm>
            <a:off x="166686" y="62791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will discuss our alignment later on as well</a:t>
            </a:r>
            <a:endParaRPr lang="en-US" sz="2000" dirty="0">
              <a:solidFill>
                <a:srgbClr val="002060"/>
              </a:solidFill>
              <a:cs typeface="Arial" charset="0"/>
            </a:endParaRPr>
          </a:p>
        </p:txBody>
      </p:sp>
    </p:spTree>
    <p:extLst>
      <p:ext uri="{BB962C8B-B14F-4D97-AF65-F5344CB8AC3E}">
        <p14:creationId xmlns:p14="http://schemas.microsoft.com/office/powerpoint/2010/main" val="3018270801"/>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Alignment</a:t>
            </a:r>
            <a:endParaRPr lang="en-US" sz="2000" dirty="0">
              <a:solidFill>
                <a:srgbClr val="002060"/>
              </a:solidFill>
            </a:endParaRPr>
          </a:p>
        </p:txBody>
      </p:sp>
      <p:sp>
        <p:nvSpPr>
          <p:cNvPr id="10" name="Rectangle 9"/>
          <p:cNvSpPr/>
          <p:nvPr/>
        </p:nvSpPr>
        <p:spPr>
          <a:xfrm>
            <a:off x="166689" y="1222171"/>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solidFill>
                  <a:schemeClr val="tx1"/>
                </a:solidFill>
              </a:rPr>
              <a:t>The brilliant Oxford professor and author C. S. Lewis said, </a:t>
            </a:r>
          </a:p>
          <a:p>
            <a:pPr>
              <a:tabLst>
                <a:tab pos="457200" algn="l"/>
                <a:tab pos="914400" algn="l"/>
                <a:tab pos="1371600" algn="l"/>
                <a:tab pos="1828800" algn="l"/>
              </a:tabLst>
            </a:pPr>
            <a:r>
              <a:rPr lang="en-US" sz="2000" dirty="0">
                <a:solidFill>
                  <a:schemeClr val="tx1"/>
                </a:solidFill>
              </a:rPr>
              <a:t>	“There are two kinds of people: </a:t>
            </a:r>
          </a:p>
          <a:p>
            <a:pPr>
              <a:tabLst>
                <a:tab pos="457200" algn="l"/>
                <a:tab pos="914400" algn="l"/>
                <a:tab pos="1371600" algn="l"/>
                <a:tab pos="1828800" algn="l"/>
              </a:tabLst>
            </a:pPr>
            <a:r>
              <a:rPr lang="en-US" sz="2000" dirty="0">
                <a:solidFill>
                  <a:schemeClr val="tx1"/>
                </a:solidFill>
              </a:rPr>
              <a:t>		those who say to God </a:t>
            </a:r>
          </a:p>
          <a:p>
            <a:pPr>
              <a:tabLst>
                <a:tab pos="457200" algn="l"/>
                <a:tab pos="914400" algn="l"/>
                <a:tab pos="1371600" algn="l"/>
                <a:tab pos="1828800" algn="l"/>
              </a:tabLst>
            </a:pPr>
            <a:r>
              <a:rPr lang="en-US" sz="2000" dirty="0">
                <a:solidFill>
                  <a:schemeClr val="tx1"/>
                </a:solidFill>
              </a:rPr>
              <a:t>			‘Thy will be done’ </a:t>
            </a:r>
          </a:p>
          <a:p>
            <a:pPr>
              <a:tabLst>
                <a:tab pos="457200" algn="l"/>
                <a:tab pos="914400" algn="l"/>
                <a:tab pos="1371600" algn="l"/>
                <a:tab pos="1828800" algn="l"/>
              </a:tabLst>
            </a:pPr>
            <a:r>
              <a:rPr lang="en-US" sz="2000" dirty="0">
                <a:solidFill>
                  <a:schemeClr val="tx1"/>
                </a:solidFill>
              </a:rPr>
              <a:t>		and those to whom God says, </a:t>
            </a:r>
          </a:p>
          <a:p>
            <a:pPr>
              <a:tabLst>
                <a:tab pos="457200" algn="l"/>
                <a:tab pos="914400" algn="l"/>
                <a:tab pos="1371600" algn="l"/>
                <a:tab pos="1828800" algn="l"/>
              </a:tabLst>
            </a:pPr>
            <a:r>
              <a:rPr lang="en-US" sz="2000" dirty="0">
                <a:solidFill>
                  <a:schemeClr val="tx1"/>
                </a:solidFill>
              </a:rPr>
              <a:t>			‘All right then,</a:t>
            </a:r>
          </a:p>
          <a:p>
            <a:pPr>
              <a:tabLst>
                <a:tab pos="457200" algn="l"/>
                <a:tab pos="914400" algn="l"/>
                <a:tab pos="1371600" algn="l"/>
                <a:tab pos="1828800" algn="l"/>
              </a:tabLst>
            </a:pPr>
            <a:r>
              <a:rPr lang="en-US" sz="2000" dirty="0">
                <a:solidFill>
                  <a:schemeClr val="tx1"/>
                </a:solidFill>
              </a:rPr>
              <a:t>				have it your way.’’’ </a:t>
            </a:r>
          </a:p>
          <a:p>
            <a:pPr>
              <a:tabLst>
                <a:tab pos="457200" algn="l"/>
                <a:tab pos="914400" algn="l"/>
                <a:tab pos="1371600" algn="l"/>
                <a:tab pos="1828800" algn="l"/>
              </a:tabLst>
            </a:pPr>
            <a:r>
              <a:rPr lang="en-US" sz="2000" dirty="0">
                <a:solidFill>
                  <a:schemeClr val="tx1"/>
                </a:solidFill>
              </a:rPr>
              <a:t>									          Rick Warren</a:t>
            </a:r>
          </a:p>
        </p:txBody>
      </p:sp>
      <p:sp>
        <p:nvSpPr>
          <p:cNvPr id="11" name="Rectangle 10"/>
          <p:cNvSpPr/>
          <p:nvPr/>
        </p:nvSpPr>
        <p:spPr>
          <a:xfrm>
            <a:off x="128588" y="5578271"/>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solidFill>
                  <a:srgbClr val="0070C0"/>
                </a:solidFill>
              </a:rPr>
              <a:t>… [do] the will of God </a:t>
            </a:r>
          </a:p>
          <a:p>
            <a:pPr>
              <a:tabLst>
                <a:tab pos="457200" algn="l"/>
                <a:tab pos="914400" algn="l"/>
                <a:tab pos="1371600" algn="l"/>
                <a:tab pos="1828800" algn="l"/>
              </a:tabLst>
            </a:pPr>
            <a:r>
              <a:rPr lang="en-US" sz="2000" dirty="0">
                <a:solidFill>
                  <a:srgbClr val="0070C0"/>
                </a:solidFill>
              </a:rPr>
              <a:t>	from your heart.  </a:t>
            </a:r>
          </a:p>
          <a:p>
            <a:pPr>
              <a:tabLst>
                <a:tab pos="457200" algn="l"/>
                <a:tab pos="914400" algn="l"/>
                <a:tab pos="1371600" algn="l"/>
                <a:tab pos="1828800" algn="l"/>
              </a:tabLst>
            </a:pPr>
            <a:r>
              <a:rPr lang="en-US" sz="2000" dirty="0">
                <a:solidFill>
                  <a:srgbClr val="0070C0"/>
                </a:solidFill>
              </a:rPr>
              <a:t>									     Ephesians 6:6b</a:t>
            </a:r>
          </a:p>
        </p:txBody>
      </p:sp>
    </p:spTree>
    <p:extLst>
      <p:ext uri="{BB962C8B-B14F-4D97-AF65-F5344CB8AC3E}">
        <p14:creationId xmlns:p14="http://schemas.microsoft.com/office/powerpoint/2010/main" val="3942170131"/>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Alignment</a:t>
            </a:r>
            <a:endParaRPr lang="en-US" sz="2000" dirty="0">
              <a:solidFill>
                <a:srgbClr val="002060"/>
              </a:solidFill>
            </a:endParaRPr>
          </a:p>
        </p:txBody>
      </p:sp>
      <p:sp>
        <p:nvSpPr>
          <p:cNvPr id="10" name="Rectangle 9"/>
          <p:cNvSpPr/>
          <p:nvPr/>
        </p:nvSpPr>
        <p:spPr>
          <a:xfrm>
            <a:off x="166689" y="1222171"/>
            <a:ext cx="8824911" cy="52322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Take a good look at Hebrews 4:12–16: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solidFill>
                  <a:srgbClr val="0070C0"/>
                </a:solidFill>
              </a:rPr>
              <a:t>For the Word that God speaks is alive and full of power </a:t>
            </a:r>
            <a:r>
              <a:rPr lang="mr-IN" sz="2000" dirty="0">
                <a:solidFill>
                  <a:srgbClr val="0070C0"/>
                </a:solidFill>
              </a:rPr>
              <a:t>–</a:t>
            </a:r>
            <a:r>
              <a:rPr lang="en-US" sz="2000" dirty="0">
                <a:solidFill>
                  <a:srgbClr val="0070C0"/>
                </a:solidFill>
              </a:rPr>
              <a:t> </a:t>
            </a:r>
          </a:p>
          <a:p>
            <a:pPr>
              <a:tabLst>
                <a:tab pos="457200" algn="l"/>
                <a:tab pos="914400" algn="l"/>
                <a:tab pos="1371600" algn="l"/>
                <a:tab pos="1828800" algn="l"/>
                <a:tab pos="2286000" algn="l"/>
              </a:tabLst>
            </a:pPr>
            <a:r>
              <a:rPr lang="en-US" sz="2000" dirty="0">
                <a:solidFill>
                  <a:srgbClr val="0070C0"/>
                </a:solidFill>
              </a:rPr>
              <a:t>	making it active, operative, energizing and effective; </a:t>
            </a:r>
          </a:p>
          <a:p>
            <a:pPr>
              <a:tabLst>
                <a:tab pos="457200" algn="l"/>
                <a:tab pos="914400" algn="l"/>
                <a:tab pos="1371600" algn="l"/>
                <a:tab pos="1828800" algn="l"/>
                <a:tab pos="2286000" algn="l"/>
              </a:tabLst>
            </a:pPr>
            <a:r>
              <a:rPr lang="en-US" sz="2000" dirty="0">
                <a:solidFill>
                  <a:srgbClr val="0070C0"/>
                </a:solidFill>
              </a:rPr>
              <a:t>		it is sharper than any two-edged sword, </a:t>
            </a:r>
          </a:p>
          <a:p>
            <a:pPr>
              <a:tabLst>
                <a:tab pos="457200" algn="l"/>
                <a:tab pos="914400" algn="l"/>
                <a:tab pos="1371600" algn="l"/>
                <a:tab pos="1828800" algn="l"/>
                <a:tab pos="2286000" algn="l"/>
              </a:tabLst>
            </a:pPr>
            <a:r>
              <a:rPr lang="en-US" sz="2000" dirty="0">
                <a:solidFill>
                  <a:srgbClr val="0070C0"/>
                </a:solidFill>
              </a:rPr>
              <a:t>			penetrating to the dividing line </a:t>
            </a:r>
          </a:p>
          <a:p>
            <a:pPr>
              <a:tabLst>
                <a:tab pos="457200" algn="l"/>
                <a:tab pos="914400" algn="l"/>
                <a:tab pos="1371600" algn="l"/>
                <a:tab pos="1828800" algn="l"/>
                <a:tab pos="2286000" algn="l"/>
              </a:tabLst>
            </a:pPr>
            <a:r>
              <a:rPr lang="en-US" sz="2000" dirty="0">
                <a:solidFill>
                  <a:srgbClr val="0070C0"/>
                </a:solidFill>
              </a:rPr>
              <a:t>				of the breath of life (soul) </a:t>
            </a:r>
          </a:p>
          <a:p>
            <a:pPr>
              <a:tabLst>
                <a:tab pos="457200" algn="l"/>
                <a:tab pos="914400" algn="l"/>
                <a:tab pos="1371600" algn="l"/>
                <a:tab pos="1828800" algn="l"/>
                <a:tab pos="2286000" algn="l"/>
              </a:tabLst>
            </a:pPr>
            <a:r>
              <a:rPr lang="en-US" sz="2000" dirty="0">
                <a:solidFill>
                  <a:srgbClr val="0070C0"/>
                </a:solidFill>
              </a:rPr>
              <a:t>					and [the immortal] spirit, </a:t>
            </a:r>
          </a:p>
          <a:p>
            <a:pPr>
              <a:tabLst>
                <a:tab pos="457200" algn="l"/>
                <a:tab pos="914400" algn="l"/>
                <a:tab pos="1371600" algn="l"/>
                <a:tab pos="1828800" algn="l"/>
                <a:tab pos="2286000" algn="l"/>
              </a:tabLst>
            </a:pPr>
            <a:r>
              <a:rPr lang="en-US" sz="2000" dirty="0">
                <a:solidFill>
                  <a:srgbClr val="0070C0"/>
                </a:solidFill>
              </a:rPr>
              <a:t>						and of joints and marrow</a:t>
            </a:r>
          </a:p>
          <a:p>
            <a:pPr>
              <a:tabLst>
                <a:tab pos="457200" algn="l"/>
                <a:tab pos="914400" algn="l"/>
                <a:tab pos="1371600" algn="l"/>
                <a:tab pos="1828800" algn="l"/>
                <a:tab pos="2286000" algn="l"/>
                <a:tab pos="2743200" algn="l"/>
                <a:tab pos="3200400" algn="l"/>
              </a:tabLst>
            </a:pPr>
            <a:r>
              <a:rPr lang="en-US" sz="2000" dirty="0">
                <a:solidFill>
                  <a:srgbClr val="0070C0"/>
                </a:solidFill>
              </a:rPr>
              <a:t>							[of the deepest parts of our nature], </a:t>
            </a:r>
          </a:p>
          <a:p>
            <a:pPr>
              <a:tabLst>
                <a:tab pos="457200" algn="l"/>
                <a:tab pos="914400" algn="l"/>
                <a:tab pos="1371600" algn="l"/>
                <a:tab pos="1828800" algn="l"/>
                <a:tab pos="2286000" algn="l"/>
                <a:tab pos="2743200" algn="l"/>
                <a:tab pos="3200400" algn="l"/>
                <a:tab pos="3657600" algn="l"/>
                <a:tab pos="4114800" algn="l"/>
                <a:tab pos="4572000" algn="l"/>
              </a:tabLst>
            </a:pPr>
            <a:r>
              <a:rPr lang="en-US" sz="2000" dirty="0">
                <a:solidFill>
                  <a:srgbClr val="0070C0"/>
                </a:solidFill>
              </a:rPr>
              <a:t>			exposing </a:t>
            </a:r>
          </a:p>
          <a:p>
            <a:pPr>
              <a:tabLst>
                <a:tab pos="457200" algn="l"/>
                <a:tab pos="914400" algn="l"/>
                <a:tab pos="1371600" algn="l"/>
                <a:tab pos="1828800" algn="l"/>
                <a:tab pos="2286000" algn="l"/>
                <a:tab pos="2743200" algn="l"/>
                <a:tab pos="3200400" algn="l"/>
                <a:tab pos="3657600" algn="l"/>
                <a:tab pos="4114800" algn="l"/>
                <a:tab pos="4572000" algn="l"/>
              </a:tabLst>
            </a:pPr>
            <a:r>
              <a:rPr lang="en-US" sz="2000" dirty="0">
                <a:solidFill>
                  <a:srgbClr val="0070C0"/>
                </a:solidFill>
              </a:rPr>
              <a:t>				and sifting </a:t>
            </a:r>
          </a:p>
          <a:p>
            <a:pPr>
              <a:tabLst>
                <a:tab pos="457200" algn="l"/>
                <a:tab pos="914400" algn="l"/>
                <a:tab pos="1371600" algn="l"/>
                <a:tab pos="1828800" algn="l"/>
                <a:tab pos="2286000" algn="l"/>
                <a:tab pos="2743200" algn="l"/>
                <a:tab pos="3200400" algn="l"/>
                <a:tab pos="3657600" algn="l"/>
                <a:tab pos="4114800" algn="l"/>
                <a:tab pos="4572000" algn="l"/>
              </a:tabLst>
            </a:pPr>
            <a:r>
              <a:rPr lang="en-US" sz="2000" dirty="0">
                <a:solidFill>
                  <a:srgbClr val="0070C0"/>
                </a:solidFill>
              </a:rPr>
              <a:t>					and analyzing </a:t>
            </a:r>
          </a:p>
          <a:p>
            <a:pPr>
              <a:tabLst>
                <a:tab pos="457200" algn="l"/>
                <a:tab pos="914400" algn="l"/>
                <a:tab pos="1371600" algn="l"/>
                <a:tab pos="1828800" algn="l"/>
                <a:tab pos="2286000" algn="l"/>
                <a:tab pos="2743200" algn="l"/>
                <a:tab pos="3200400" algn="l"/>
                <a:tab pos="3657600" algn="l"/>
                <a:tab pos="4114800" algn="l"/>
                <a:tab pos="4572000" algn="l"/>
              </a:tabLst>
            </a:pPr>
            <a:r>
              <a:rPr lang="en-US" sz="2000" dirty="0">
                <a:solidFill>
                  <a:srgbClr val="0070C0"/>
                </a:solidFill>
              </a:rPr>
              <a:t>						and judging </a:t>
            </a:r>
          </a:p>
          <a:p>
            <a:pPr>
              <a:tabLst>
                <a:tab pos="457200" algn="l"/>
                <a:tab pos="914400" algn="l"/>
                <a:tab pos="1371600" algn="l"/>
                <a:tab pos="1828800" algn="l"/>
                <a:tab pos="2286000" algn="l"/>
                <a:tab pos="2743200" algn="l"/>
                <a:tab pos="3200400" algn="l"/>
                <a:tab pos="3657600" algn="l"/>
                <a:tab pos="4114800" algn="l"/>
                <a:tab pos="4572000" algn="l"/>
              </a:tabLst>
            </a:pPr>
            <a:r>
              <a:rPr lang="en-US" sz="2000" dirty="0">
                <a:solidFill>
                  <a:srgbClr val="0070C0"/>
                </a:solidFill>
              </a:rPr>
              <a:t>							the very thoughts </a:t>
            </a:r>
          </a:p>
          <a:p>
            <a:pPr>
              <a:tabLst>
                <a:tab pos="457200" algn="l"/>
                <a:tab pos="914400" algn="l"/>
                <a:tab pos="1371600" algn="l"/>
                <a:tab pos="1828800" algn="l"/>
                <a:tab pos="2286000" algn="l"/>
                <a:tab pos="2743200" algn="l"/>
                <a:tab pos="3200400" algn="l"/>
                <a:tab pos="3657600" algn="l"/>
                <a:tab pos="4114800" algn="l"/>
                <a:tab pos="4572000" algn="l"/>
              </a:tabLst>
            </a:pPr>
            <a:r>
              <a:rPr lang="en-US" sz="2000" dirty="0">
                <a:solidFill>
                  <a:srgbClr val="0070C0"/>
                </a:solidFill>
              </a:rPr>
              <a:t>								and </a:t>
            </a:r>
            <a:r>
              <a:rPr lang="en-US" sz="2000" dirty="0">
                <a:solidFill>
                  <a:srgbClr val="FF0000"/>
                </a:solidFill>
              </a:rPr>
              <a:t>purposes</a:t>
            </a:r>
            <a:r>
              <a:rPr lang="en-US" sz="2000" dirty="0">
                <a:solidFill>
                  <a:srgbClr val="0070C0"/>
                </a:solidFill>
              </a:rPr>
              <a:t> of the heart.  </a:t>
            </a:r>
          </a:p>
          <a:p>
            <a:pPr>
              <a:tabLst>
                <a:tab pos="457200" algn="l"/>
                <a:tab pos="914400" algn="l"/>
                <a:tab pos="1371600" algn="l"/>
                <a:tab pos="1828800" algn="l"/>
                <a:tab pos="2286000" algn="l"/>
              </a:tabLst>
            </a:pPr>
            <a:r>
              <a:rPr lang="en-US" sz="2000" dirty="0"/>
              <a:t>										          Beth Moore</a:t>
            </a:r>
          </a:p>
        </p:txBody>
      </p:sp>
    </p:spTree>
    <p:extLst>
      <p:ext uri="{BB962C8B-B14F-4D97-AF65-F5344CB8AC3E}">
        <p14:creationId xmlns:p14="http://schemas.microsoft.com/office/powerpoint/2010/main" val="3820473494"/>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Relating to God</a:t>
            </a:r>
          </a:p>
        </p:txBody>
      </p:sp>
      <p:sp>
        <p:nvSpPr>
          <p:cNvPr id="7" name="Rectangle 6"/>
          <p:cNvSpPr/>
          <p:nvPr/>
        </p:nvSpPr>
        <p:spPr>
          <a:xfrm>
            <a:off x="166683" y="1706095"/>
            <a:ext cx="4341817"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Infiniteness</a:t>
            </a:r>
          </a:p>
          <a:p>
            <a:pPr marL="342900" lvl="0" indent="-342900">
              <a:buFont typeface="Arial" charset="0"/>
              <a:buChar char="•"/>
            </a:pPr>
            <a:r>
              <a:rPr lang="en-US" sz="2000" dirty="0">
                <a:solidFill>
                  <a:schemeClr val="tx1"/>
                </a:solidFill>
              </a:rPr>
              <a:t>Recognition</a:t>
            </a:r>
          </a:p>
          <a:p>
            <a:pPr marL="342900" lvl="0" indent="-342900">
              <a:buFont typeface="Arial" charset="0"/>
              <a:buChar char="•"/>
            </a:pPr>
            <a:r>
              <a:rPr lang="en-US" sz="2000" dirty="0">
                <a:solidFill>
                  <a:schemeClr val="tx1"/>
                </a:solidFill>
              </a:rPr>
              <a:t>Alignment</a:t>
            </a:r>
          </a:p>
          <a:p>
            <a:pPr marL="342900" lvl="0" indent="-342900">
              <a:buFont typeface="Arial" charset="0"/>
              <a:buChar char="•"/>
            </a:pPr>
            <a:r>
              <a:rPr lang="en-US" sz="2000" dirty="0">
                <a:solidFill>
                  <a:srgbClr val="0432FF"/>
                </a:solidFill>
              </a:rPr>
              <a:t>Glorifying</a:t>
            </a:r>
          </a:p>
          <a:p>
            <a:pPr marL="342900" lvl="0" indent="-342900">
              <a:buFont typeface="Arial" charset="0"/>
              <a:buChar char="•"/>
            </a:pPr>
            <a:r>
              <a:rPr lang="en-US" sz="2000" dirty="0">
                <a:solidFill>
                  <a:schemeClr val="bg1">
                    <a:lumMod val="75000"/>
                  </a:schemeClr>
                </a:solidFill>
              </a:rPr>
              <a:t>Pleasing</a:t>
            </a:r>
          </a:p>
          <a:p>
            <a:pPr marL="342900" lvl="0" indent="-342900">
              <a:buFont typeface="Arial" charset="0"/>
              <a:buChar char="•"/>
            </a:pPr>
            <a:r>
              <a:rPr lang="en-US" sz="2000" dirty="0">
                <a:solidFill>
                  <a:schemeClr val="bg1">
                    <a:lumMod val="75000"/>
                  </a:schemeClr>
                </a:solidFill>
              </a:rPr>
              <a:t>Enjoyment/Fulfillment</a:t>
            </a:r>
          </a:p>
          <a:p>
            <a:pPr marL="342900" lvl="0" indent="-342900">
              <a:buFont typeface="Arial" charset="0"/>
              <a:buChar char="•"/>
            </a:pPr>
            <a:r>
              <a:rPr lang="en-US" sz="2000" dirty="0">
                <a:solidFill>
                  <a:schemeClr val="bg1">
                    <a:lumMod val="75000"/>
                  </a:schemeClr>
                </a:solidFill>
              </a:rPr>
              <a:t>Creativity</a:t>
            </a:r>
          </a:p>
          <a:p>
            <a:pPr marL="342900" lvl="0" indent="-342900">
              <a:buFont typeface="Arial" charset="0"/>
              <a:buChar char="•"/>
            </a:pPr>
            <a:r>
              <a:rPr lang="en-US" sz="2000" dirty="0">
                <a:solidFill>
                  <a:schemeClr val="bg1">
                    <a:lumMod val="75000"/>
                  </a:schemeClr>
                </a:solidFill>
              </a:rPr>
              <a:t>God’s Plan</a:t>
            </a:r>
          </a:p>
          <a:p>
            <a:pPr marL="342900" lvl="0" indent="-342900">
              <a:buFont typeface="Arial" charset="0"/>
              <a:buChar char="•"/>
            </a:pPr>
            <a:r>
              <a:rPr lang="en-US" sz="2000" dirty="0">
                <a:solidFill>
                  <a:schemeClr val="bg1">
                    <a:lumMod val="75000"/>
                  </a:schemeClr>
                </a:solidFill>
              </a:rPr>
              <a:t>Understanding</a:t>
            </a:r>
          </a:p>
        </p:txBody>
      </p:sp>
    </p:spTree>
    <p:extLst>
      <p:ext uri="{BB962C8B-B14F-4D97-AF65-F5344CB8AC3E}">
        <p14:creationId xmlns:p14="http://schemas.microsoft.com/office/powerpoint/2010/main" val="82387568"/>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Glorifying</a:t>
            </a:r>
            <a:endParaRPr lang="en-US" sz="2000" dirty="0">
              <a:solidFill>
                <a:srgbClr val="002060"/>
              </a:solidFill>
            </a:endParaRPr>
          </a:p>
        </p:txBody>
      </p:sp>
      <p:sp>
        <p:nvSpPr>
          <p:cNvPr id="10" name="Rectangle 9"/>
          <p:cNvSpPr/>
          <p:nvPr/>
        </p:nvSpPr>
        <p:spPr>
          <a:xfrm>
            <a:off x="166689" y="1222171"/>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And as long as man has walked on this Earth, </a:t>
            </a:r>
          </a:p>
          <a:p>
            <a:pPr>
              <a:tabLst>
                <a:tab pos="457200" algn="l"/>
                <a:tab pos="914400" algn="l"/>
                <a:tab pos="1371600" algn="l"/>
                <a:tab pos="1828800" algn="l"/>
              </a:tabLst>
            </a:pPr>
            <a:r>
              <a:rPr lang="en-US" sz="2000" dirty="0"/>
              <a:t>	there has been God.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And man's </a:t>
            </a:r>
            <a:r>
              <a:rPr lang="en-US" sz="2000" dirty="0">
                <a:solidFill>
                  <a:srgbClr val="FF0000"/>
                </a:solidFill>
              </a:rPr>
              <a:t>purpose </a:t>
            </a:r>
          </a:p>
          <a:p>
            <a:pPr>
              <a:tabLst>
                <a:tab pos="457200" algn="l"/>
                <a:tab pos="914400" algn="l"/>
                <a:tab pos="1371600" algn="l"/>
                <a:tab pos="1828800" algn="l"/>
              </a:tabLst>
            </a:pPr>
            <a:r>
              <a:rPr lang="en-US" sz="2000" dirty="0"/>
              <a:t>	is for the glorification of God. </a:t>
            </a:r>
          </a:p>
          <a:p>
            <a:pPr>
              <a:tabLst>
                <a:tab pos="457200" algn="l"/>
                <a:tab pos="914400" algn="l"/>
                <a:tab pos="1371600" algn="l"/>
                <a:tab pos="1828800" algn="l"/>
              </a:tabLst>
            </a:pPr>
            <a:r>
              <a:rPr lang="en-US" sz="2000" dirty="0"/>
              <a:t>									   Jamey Johnson </a:t>
            </a:r>
          </a:p>
        </p:txBody>
      </p:sp>
      <p:sp>
        <p:nvSpPr>
          <p:cNvPr id="6" name="Rectangle 5"/>
          <p:cNvSpPr/>
          <p:nvPr/>
        </p:nvSpPr>
        <p:spPr>
          <a:xfrm>
            <a:off x="162717" y="5495414"/>
            <a:ext cx="8824911" cy="1231106"/>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chemeClr val="tx1"/>
                </a:solidFill>
              </a:rPr>
              <a:t>Man’s chief end is to glorify God, </a:t>
            </a:r>
          </a:p>
          <a:p>
            <a:pPr>
              <a:tabLst>
                <a:tab pos="457200" algn="l"/>
                <a:tab pos="914400" algn="l"/>
                <a:tab pos="1371600" algn="l"/>
                <a:tab pos="1828800" algn="l"/>
                <a:tab pos="2286000" algn="l"/>
                <a:tab pos="2743200" algn="l"/>
              </a:tabLst>
            </a:pPr>
            <a:r>
              <a:rPr lang="en-US" sz="2000" dirty="0">
                <a:solidFill>
                  <a:schemeClr val="tx1"/>
                </a:solidFill>
              </a:rPr>
              <a:t>	and to enjoy Him forever.  </a:t>
            </a:r>
          </a:p>
          <a:p>
            <a:pPr>
              <a:tabLst>
                <a:tab pos="457200" algn="l"/>
                <a:tab pos="914400" algn="l"/>
                <a:tab pos="1371600" algn="l"/>
                <a:tab pos="1828800" algn="l"/>
                <a:tab pos="2286000" algn="l"/>
                <a:tab pos="2743200" algn="l"/>
              </a:tabLst>
            </a:pPr>
            <a:endParaRPr lang="en-US" sz="800" dirty="0">
              <a:solidFill>
                <a:schemeClr val="tx1"/>
              </a:solidFill>
            </a:endParaRPr>
          </a:p>
          <a:p>
            <a:pPr>
              <a:tabLst>
                <a:tab pos="457200" algn="l"/>
                <a:tab pos="914400" algn="l"/>
                <a:tab pos="1371600" algn="l"/>
                <a:tab pos="1828800" algn="l"/>
                <a:tab pos="2286000" algn="l"/>
                <a:tab pos="2743200" algn="l"/>
              </a:tabLst>
            </a:pPr>
            <a:r>
              <a:rPr lang="en-US" sz="2000" dirty="0"/>
              <a:t>								  Westminster Shorter Catechism </a:t>
            </a:r>
          </a:p>
        </p:txBody>
      </p:sp>
      <p:sp>
        <p:nvSpPr>
          <p:cNvPr id="8" name="Rectangle 7"/>
          <p:cNvSpPr/>
          <p:nvPr/>
        </p:nvSpPr>
        <p:spPr>
          <a:xfrm>
            <a:off x="162716" y="3375194"/>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The people (especially the Pharisees) </a:t>
            </a:r>
          </a:p>
          <a:p>
            <a:pPr>
              <a:tabLst>
                <a:tab pos="457200" algn="l"/>
                <a:tab pos="914400" algn="l"/>
                <a:tab pos="1371600" algn="l"/>
                <a:tab pos="1828800" algn="l"/>
              </a:tabLst>
            </a:pPr>
            <a:r>
              <a:rPr lang="en-US" sz="2000" dirty="0"/>
              <a:t>	missed the </a:t>
            </a:r>
            <a:r>
              <a:rPr lang="en-US" sz="2000" dirty="0">
                <a:solidFill>
                  <a:srgbClr val="FF0000"/>
                </a:solidFill>
              </a:rPr>
              <a:t>purpose</a:t>
            </a:r>
            <a:r>
              <a:rPr lang="en-US" sz="2000" dirty="0"/>
              <a:t> of the Kingdom; </a:t>
            </a:r>
          </a:p>
          <a:p>
            <a:pPr>
              <a:tabLst>
                <a:tab pos="457200" algn="l"/>
                <a:tab pos="914400" algn="l"/>
                <a:tab pos="1371600" algn="l"/>
                <a:tab pos="1828800" algn="l"/>
              </a:tabLst>
            </a:pPr>
            <a:r>
              <a:rPr lang="en-US" sz="2000" dirty="0"/>
              <a:t>		it was not for the glory of God’s people </a:t>
            </a:r>
          </a:p>
          <a:p>
            <a:pPr>
              <a:tabLst>
                <a:tab pos="457200" algn="l"/>
                <a:tab pos="914400" algn="l"/>
                <a:tab pos="1371600" algn="l"/>
                <a:tab pos="1828800" algn="l"/>
              </a:tabLst>
            </a:pPr>
            <a:r>
              <a:rPr lang="en-US" sz="2000" dirty="0"/>
              <a:t>			(like a physical kingdom on earth, ruling the world), </a:t>
            </a:r>
          </a:p>
          <a:p>
            <a:pPr>
              <a:tabLst>
                <a:tab pos="457200" algn="l"/>
                <a:tab pos="914400" algn="l"/>
                <a:tab pos="1371600" algn="l"/>
                <a:tab pos="1828800" algn="l"/>
              </a:tabLst>
            </a:pPr>
            <a:r>
              <a:rPr lang="en-US" sz="2000" dirty="0"/>
              <a:t>				but for the glory of God (the spiritual kingdom).</a:t>
            </a:r>
          </a:p>
        </p:txBody>
      </p:sp>
    </p:spTree>
    <p:extLst>
      <p:ext uri="{BB962C8B-B14F-4D97-AF65-F5344CB8AC3E}">
        <p14:creationId xmlns:p14="http://schemas.microsoft.com/office/powerpoint/2010/main" val="137880305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674325"/>
            <a:ext cx="8547100" cy="1430584"/>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The two most important days in your life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are the day you are born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the day you find out why.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attributed to Mark Twain (disputed)</a:t>
            </a:r>
          </a:p>
        </p:txBody>
      </p:sp>
    </p:spTree>
    <p:extLst>
      <p:ext uri="{BB962C8B-B14F-4D97-AF65-F5344CB8AC3E}">
        <p14:creationId xmlns:p14="http://schemas.microsoft.com/office/powerpoint/2010/main" val="113266074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Glorifying</a:t>
            </a:r>
            <a:endParaRPr lang="en-US" sz="2000" dirty="0">
              <a:solidFill>
                <a:srgbClr val="002060"/>
              </a:solidFill>
            </a:endParaRPr>
          </a:p>
        </p:txBody>
      </p:sp>
      <p:sp>
        <p:nvSpPr>
          <p:cNvPr id="10" name="Rectangle 9"/>
          <p:cNvSpPr/>
          <p:nvPr/>
        </p:nvSpPr>
        <p:spPr>
          <a:xfrm>
            <a:off x="166689" y="1222171"/>
            <a:ext cx="8824911" cy="498598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t>A God of fire </a:t>
            </a:r>
          </a:p>
          <a:p>
            <a:pPr>
              <a:tabLst>
                <a:tab pos="457200" algn="l"/>
                <a:tab pos="914400" algn="l"/>
                <a:tab pos="1371600" algn="l"/>
              </a:tabLst>
            </a:pPr>
            <a:r>
              <a:rPr lang="en-US" sz="2000" dirty="0"/>
              <a:t>	is the only one there is. </a:t>
            </a:r>
          </a:p>
          <a:p>
            <a:pPr>
              <a:tabLst>
                <a:tab pos="457200" algn="l"/>
                <a:tab pos="914400" algn="l"/>
                <a:tab pos="1371600" algn="l"/>
              </a:tabLst>
            </a:pPr>
            <a:endParaRPr lang="en-US" sz="800" dirty="0"/>
          </a:p>
          <a:p>
            <a:pPr>
              <a:tabLst>
                <a:tab pos="457200" algn="l"/>
                <a:tab pos="914400" algn="l"/>
                <a:tab pos="1371600" algn="l"/>
              </a:tabLst>
            </a:pPr>
            <a:r>
              <a:rPr lang="en-US" sz="2000" dirty="0"/>
              <a:t>Our God is not like an iceberg </a:t>
            </a:r>
          </a:p>
          <a:p>
            <a:pPr>
              <a:tabLst>
                <a:tab pos="457200" algn="l"/>
                <a:tab pos="914400" algn="l"/>
                <a:tab pos="1371600" algn="l"/>
              </a:tabLst>
            </a:pPr>
            <a:r>
              <a:rPr lang="en-US" sz="2000" dirty="0"/>
              <a:t>	but like a forest fire. </a:t>
            </a:r>
          </a:p>
          <a:p>
            <a:pPr>
              <a:tabLst>
                <a:tab pos="457200" algn="l"/>
                <a:tab pos="914400" algn="l"/>
                <a:tab pos="1371600" algn="l"/>
              </a:tabLst>
            </a:pPr>
            <a:endParaRPr lang="en-US" sz="800" dirty="0"/>
          </a:p>
          <a:p>
            <a:pPr>
              <a:tabLst>
                <a:tab pos="457200" algn="l"/>
                <a:tab pos="914400" algn="l"/>
                <a:tab pos="1371600" algn="l"/>
              </a:tabLst>
            </a:pPr>
            <a:r>
              <a:rPr lang="en-US" sz="2000" dirty="0"/>
              <a:t>He is never compared to the moon </a:t>
            </a:r>
          </a:p>
          <a:p>
            <a:pPr>
              <a:tabLst>
                <a:tab pos="457200" algn="l"/>
                <a:tab pos="914400" algn="l"/>
                <a:tab pos="1371600" algn="l"/>
              </a:tabLst>
            </a:pPr>
            <a:r>
              <a:rPr lang="en-US" sz="2000" dirty="0"/>
              <a:t>	with its cool glow </a:t>
            </a:r>
          </a:p>
          <a:p>
            <a:pPr>
              <a:tabLst>
                <a:tab pos="457200" algn="l"/>
                <a:tab pos="914400" algn="l"/>
                <a:tab pos="1371600" algn="l"/>
              </a:tabLst>
            </a:pPr>
            <a:r>
              <a:rPr lang="en-US" sz="2000" dirty="0"/>
              <a:t>		but rather to the sun, </a:t>
            </a:r>
          </a:p>
          <a:p>
            <a:pPr>
              <a:tabLst>
                <a:tab pos="457200" algn="l"/>
                <a:tab pos="914400" algn="l"/>
                <a:tab pos="1371600" algn="l"/>
              </a:tabLst>
            </a:pPr>
            <a:r>
              <a:rPr lang="en-US" sz="2000" dirty="0"/>
              <a:t>			radiating warmth. </a:t>
            </a:r>
          </a:p>
          <a:p>
            <a:pPr>
              <a:tabLst>
                <a:tab pos="457200" algn="l"/>
                <a:tab pos="914400" algn="l"/>
                <a:tab pos="1371600" algn="l"/>
              </a:tabLst>
            </a:pPr>
            <a:endParaRPr lang="en-US" sz="800" dirty="0"/>
          </a:p>
          <a:p>
            <a:pPr>
              <a:tabLst>
                <a:tab pos="457200" algn="l"/>
                <a:tab pos="914400" algn="l"/>
                <a:tab pos="1371600" algn="l"/>
              </a:tabLst>
            </a:pPr>
            <a:r>
              <a:rPr lang="en-US" sz="2000" dirty="0"/>
              <a:t>He dwells in the light </a:t>
            </a:r>
          </a:p>
          <a:p>
            <a:pPr>
              <a:tabLst>
                <a:tab pos="457200" algn="l"/>
                <a:tab pos="914400" algn="l"/>
                <a:tab pos="1371600" algn="l"/>
              </a:tabLst>
            </a:pPr>
            <a:r>
              <a:rPr lang="en-US" sz="2000" dirty="0"/>
              <a:t>	of the rising sun. </a:t>
            </a:r>
          </a:p>
          <a:p>
            <a:pPr>
              <a:tabLst>
                <a:tab pos="457200" algn="l"/>
                <a:tab pos="914400" algn="l"/>
                <a:tab pos="1371600" algn="l"/>
              </a:tabLst>
            </a:pPr>
            <a:endParaRPr lang="en-US" sz="800" dirty="0"/>
          </a:p>
          <a:p>
            <a:pPr>
              <a:tabLst>
                <a:tab pos="457200" algn="l"/>
                <a:tab pos="914400" algn="l"/>
                <a:tab pos="1371600" algn="l"/>
              </a:tabLst>
            </a:pPr>
            <a:r>
              <a:rPr lang="en-US" sz="2000" dirty="0"/>
              <a:t>Whatever he does shines brightly </a:t>
            </a:r>
          </a:p>
          <a:p>
            <a:pPr>
              <a:tabLst>
                <a:tab pos="457200" algn="l"/>
                <a:tab pos="914400" algn="l"/>
                <a:tab pos="1371600" algn="l"/>
              </a:tabLst>
            </a:pPr>
            <a:r>
              <a:rPr lang="en-US" sz="2000" dirty="0"/>
              <a:t>	and is carried out with burning desire </a:t>
            </a:r>
          </a:p>
          <a:p>
            <a:pPr>
              <a:tabLst>
                <a:tab pos="457200" algn="l"/>
                <a:tab pos="914400" algn="l"/>
                <a:tab pos="1371600" algn="l"/>
              </a:tabLst>
            </a:pPr>
            <a:r>
              <a:rPr lang="en-US" sz="2000" dirty="0"/>
              <a:t>		and a blazing </a:t>
            </a:r>
            <a:r>
              <a:rPr lang="en-US" sz="2000" dirty="0">
                <a:solidFill>
                  <a:srgbClr val="FF0000"/>
                </a:solidFill>
              </a:rPr>
              <a:t>purpose</a:t>
            </a:r>
            <a:r>
              <a:rPr lang="en-US" sz="2000" dirty="0"/>
              <a:t>. </a:t>
            </a:r>
          </a:p>
          <a:p>
            <a:pPr>
              <a:tabLst>
                <a:tab pos="457200" algn="l"/>
                <a:tab pos="914400" algn="l"/>
                <a:tab pos="1371600" algn="l"/>
              </a:tabLst>
            </a:pPr>
            <a:r>
              <a:rPr lang="en-US" sz="2000" dirty="0"/>
              <a:t>								             Reinhard </a:t>
            </a:r>
            <a:r>
              <a:rPr lang="en-US" sz="2000" dirty="0" err="1"/>
              <a:t>Bonnke</a:t>
            </a:r>
            <a:r>
              <a:rPr lang="en-US" sz="2000" dirty="0"/>
              <a:t> </a:t>
            </a:r>
          </a:p>
        </p:txBody>
      </p:sp>
    </p:spTree>
    <p:extLst>
      <p:ext uri="{BB962C8B-B14F-4D97-AF65-F5344CB8AC3E}">
        <p14:creationId xmlns:p14="http://schemas.microsoft.com/office/powerpoint/2010/main" val="1533767723"/>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Glorifying</a:t>
            </a:r>
            <a:endParaRPr lang="en-US" sz="2000" dirty="0">
              <a:solidFill>
                <a:srgbClr val="002060"/>
              </a:solidFill>
            </a:endParaRPr>
          </a:p>
        </p:txBody>
      </p:sp>
      <p:sp>
        <p:nvSpPr>
          <p:cNvPr id="10" name="Rectangle 9"/>
          <p:cNvSpPr/>
          <p:nvPr/>
        </p:nvSpPr>
        <p:spPr>
          <a:xfrm>
            <a:off x="166689" y="1222171"/>
            <a:ext cx="8824911" cy="54784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When anything in creation fulfills its purpose,</a:t>
            </a:r>
          </a:p>
          <a:p>
            <a:pPr>
              <a:tabLst>
                <a:tab pos="457200" algn="l"/>
                <a:tab pos="914400" algn="l"/>
                <a:tab pos="1371600" algn="l"/>
                <a:tab pos="1828800" algn="l"/>
                <a:tab pos="2286000" algn="l"/>
              </a:tabLst>
            </a:pPr>
            <a:r>
              <a:rPr lang="en-US" sz="2000" dirty="0"/>
              <a:t>	it brings glory to God. </a:t>
            </a:r>
          </a:p>
          <a:p>
            <a:pPr>
              <a:tabLst>
                <a:tab pos="457200" algn="l"/>
                <a:tab pos="914400" algn="l"/>
                <a:tab pos="1371600" algn="l"/>
                <a:tab pos="1828800" algn="l"/>
                <a:tab pos="2286000" algn="l"/>
              </a:tabLst>
            </a:pPr>
            <a:endParaRPr lang="en-US" sz="1200" dirty="0"/>
          </a:p>
          <a:p>
            <a:pPr>
              <a:tabLst>
                <a:tab pos="457200" algn="l"/>
                <a:tab pos="914400" algn="l"/>
                <a:tab pos="1371600" algn="l"/>
                <a:tab pos="1828800" algn="l"/>
                <a:tab pos="2286000" algn="l"/>
              </a:tabLst>
            </a:pPr>
            <a:r>
              <a:rPr lang="en-US" sz="2000" dirty="0"/>
              <a:t>1)	You bring God glory </a:t>
            </a:r>
          </a:p>
          <a:p>
            <a:pPr>
              <a:tabLst>
                <a:tab pos="457200" algn="l"/>
                <a:tab pos="914400" algn="l"/>
                <a:tab pos="1371600" algn="l"/>
                <a:tab pos="1828800" algn="l"/>
                <a:tab pos="2286000" algn="l"/>
              </a:tabLst>
            </a:pPr>
            <a:r>
              <a:rPr lang="en-US" sz="2000" dirty="0"/>
              <a:t>		by getting to know and love him.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	This </a:t>
            </a:r>
            <a:r>
              <a:rPr lang="en-US" sz="2000" u="sng" dirty="0"/>
              <a:t>first</a:t>
            </a:r>
            <a:r>
              <a:rPr lang="en-US" sz="2000" dirty="0"/>
              <a:t> purpose of your life</a:t>
            </a:r>
          </a:p>
          <a:p>
            <a:pPr>
              <a:tabLst>
                <a:tab pos="457200" algn="l"/>
                <a:tab pos="914400" algn="l"/>
                <a:tab pos="1371600" algn="l"/>
                <a:tab pos="1828800" algn="l"/>
                <a:tab pos="2286000" algn="l"/>
              </a:tabLst>
            </a:pPr>
            <a:r>
              <a:rPr lang="en-US" sz="2000" dirty="0"/>
              <a:t>		is called worship. </a:t>
            </a:r>
          </a:p>
          <a:p>
            <a:pPr>
              <a:tabLst>
                <a:tab pos="457200" algn="l"/>
                <a:tab pos="914400" algn="l"/>
                <a:tab pos="1371600" algn="l"/>
                <a:tab pos="1828800" algn="l"/>
                <a:tab pos="2286000" algn="l"/>
              </a:tabLst>
            </a:pPr>
            <a:r>
              <a:rPr lang="en-US" sz="2000" dirty="0"/>
              <a:t>			It is your number one responsibility on earth. </a:t>
            </a:r>
          </a:p>
          <a:p>
            <a:pPr>
              <a:tabLst>
                <a:tab pos="457200" algn="l"/>
                <a:tab pos="914400" algn="l"/>
                <a:tab pos="1371600" algn="l"/>
                <a:tab pos="1828800" algn="l"/>
                <a:tab pos="2286000" algn="l"/>
              </a:tabLst>
            </a:pPr>
            <a:endParaRPr lang="en-US" sz="1200" dirty="0"/>
          </a:p>
          <a:p>
            <a:pPr>
              <a:tabLst>
                <a:tab pos="457200" algn="l"/>
                <a:tab pos="914400" algn="l"/>
                <a:tab pos="1371600" algn="l"/>
                <a:tab pos="1828800" algn="l"/>
                <a:tab pos="2286000" algn="l"/>
              </a:tabLst>
            </a:pPr>
            <a:r>
              <a:rPr lang="en-US" sz="2000" dirty="0"/>
              <a:t>2)	You bring God glory </a:t>
            </a:r>
          </a:p>
          <a:p>
            <a:pPr>
              <a:tabLst>
                <a:tab pos="457200" algn="l"/>
                <a:tab pos="914400" algn="l"/>
                <a:tab pos="1371600" algn="l"/>
                <a:tab pos="1828800" algn="l"/>
                <a:tab pos="2286000" algn="l"/>
              </a:tabLst>
            </a:pPr>
            <a:r>
              <a:rPr lang="en-US" sz="2000" dirty="0"/>
              <a:t>		by learning to love other people in God’s family.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	This </a:t>
            </a:r>
            <a:r>
              <a:rPr lang="en-US" sz="2000" u="sng" dirty="0"/>
              <a:t>second</a:t>
            </a:r>
            <a:r>
              <a:rPr lang="en-US" sz="2000" dirty="0"/>
              <a:t> purpose </a:t>
            </a:r>
          </a:p>
          <a:p>
            <a:pPr>
              <a:tabLst>
                <a:tab pos="457200" algn="l"/>
                <a:tab pos="914400" algn="l"/>
                <a:tab pos="1371600" algn="l"/>
                <a:tab pos="1828800" algn="l"/>
                <a:tab pos="2286000" algn="l"/>
              </a:tabLst>
            </a:pPr>
            <a:r>
              <a:rPr lang="en-US" sz="2000" dirty="0"/>
              <a:t>		is called fellowship, </a:t>
            </a:r>
          </a:p>
          <a:p>
            <a:pPr>
              <a:tabLst>
                <a:tab pos="457200" algn="l"/>
                <a:tab pos="914400" algn="l"/>
                <a:tab pos="1371600" algn="l"/>
                <a:tab pos="1828800" algn="l"/>
                <a:tab pos="2286000" algn="l"/>
              </a:tabLst>
            </a:pPr>
            <a:r>
              <a:rPr lang="en-US" sz="2000" dirty="0"/>
              <a:t>			and it is preparation for eternity </a:t>
            </a:r>
          </a:p>
          <a:p>
            <a:pPr>
              <a:tabLst>
                <a:tab pos="457200" algn="l"/>
                <a:tab pos="914400" algn="l"/>
                <a:tab pos="1371600" algn="l"/>
                <a:tab pos="1828800" algn="l"/>
                <a:tab pos="2286000" algn="l"/>
              </a:tabLst>
            </a:pPr>
            <a:r>
              <a:rPr lang="en-US" sz="2000" dirty="0"/>
              <a:t>				where those who have accepted God’s Son, Jesus,</a:t>
            </a:r>
          </a:p>
          <a:p>
            <a:pPr>
              <a:tabLst>
                <a:tab pos="457200" algn="l"/>
                <a:tab pos="914400" algn="l"/>
                <a:tab pos="1371600" algn="l"/>
                <a:tab pos="1828800" algn="l"/>
                <a:tab pos="2286000" algn="l"/>
              </a:tabLst>
            </a:pPr>
            <a:r>
              <a:rPr lang="en-US" sz="2000" dirty="0"/>
              <a:t>					will fellowship together forever. </a:t>
            </a:r>
          </a:p>
          <a:p>
            <a:pPr>
              <a:tabLst>
                <a:tab pos="457200" algn="l"/>
                <a:tab pos="914400" algn="l"/>
                <a:tab pos="1371600" algn="l"/>
                <a:tab pos="1828800" algn="l"/>
                <a:tab pos="2286000" algn="l"/>
              </a:tabLst>
            </a:pPr>
            <a:r>
              <a:rPr lang="en-US" sz="2000" dirty="0"/>
              <a:t>										          Rick Warren</a:t>
            </a:r>
          </a:p>
        </p:txBody>
      </p:sp>
    </p:spTree>
    <p:extLst>
      <p:ext uri="{BB962C8B-B14F-4D97-AF65-F5344CB8AC3E}">
        <p14:creationId xmlns:p14="http://schemas.microsoft.com/office/powerpoint/2010/main" val="1332600684"/>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Glorifying</a:t>
            </a:r>
            <a:endParaRPr lang="en-US" sz="2000" dirty="0">
              <a:solidFill>
                <a:srgbClr val="002060"/>
              </a:solidFill>
            </a:endParaRPr>
          </a:p>
        </p:txBody>
      </p:sp>
      <p:sp>
        <p:nvSpPr>
          <p:cNvPr id="10" name="Rectangle 9"/>
          <p:cNvSpPr/>
          <p:nvPr/>
        </p:nvSpPr>
        <p:spPr>
          <a:xfrm>
            <a:off x="166689" y="1222171"/>
            <a:ext cx="8824911" cy="2708434"/>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3)	You bring God glory </a:t>
            </a:r>
          </a:p>
          <a:p>
            <a:pPr>
              <a:tabLst>
                <a:tab pos="457200" algn="l"/>
                <a:tab pos="914400" algn="l"/>
                <a:tab pos="1371600" algn="l"/>
                <a:tab pos="1828800" algn="l"/>
                <a:tab pos="2286000" algn="l"/>
              </a:tabLst>
            </a:pPr>
            <a:r>
              <a:rPr lang="en-US" sz="2000" dirty="0"/>
              <a:t>		by becoming like Christ. </a:t>
            </a:r>
          </a:p>
          <a:p>
            <a:pPr>
              <a:tabLst>
                <a:tab pos="457200" algn="l"/>
                <a:tab pos="914400" algn="l"/>
                <a:tab pos="1371600" algn="l"/>
                <a:tab pos="1828800" algn="l"/>
                <a:tab pos="2286000" algn="l"/>
              </a:tabLst>
            </a:pPr>
            <a:endParaRPr lang="en-US" sz="1200" dirty="0"/>
          </a:p>
          <a:p>
            <a:pPr>
              <a:tabLst>
                <a:tab pos="457200" algn="l"/>
                <a:tab pos="914400" algn="l"/>
                <a:tab pos="1371600" algn="l"/>
                <a:tab pos="1828800" algn="l"/>
                <a:tab pos="2286000" algn="l"/>
              </a:tabLst>
            </a:pPr>
            <a:r>
              <a:rPr lang="en-US" sz="2000" dirty="0"/>
              <a:t>4)	You bring God glory </a:t>
            </a:r>
          </a:p>
          <a:p>
            <a:pPr>
              <a:tabLst>
                <a:tab pos="457200" algn="l"/>
                <a:tab pos="914400" algn="l"/>
                <a:tab pos="1371600" algn="l"/>
                <a:tab pos="1828800" algn="l"/>
                <a:tab pos="2286000" algn="l"/>
              </a:tabLst>
            </a:pPr>
            <a:r>
              <a:rPr lang="en-US" sz="2000" dirty="0"/>
              <a:t>		by serving others. </a:t>
            </a:r>
          </a:p>
          <a:p>
            <a:pPr>
              <a:tabLst>
                <a:tab pos="457200" algn="l"/>
                <a:tab pos="914400" algn="l"/>
                <a:tab pos="1371600" algn="l"/>
                <a:tab pos="1828800" algn="l"/>
                <a:tab pos="2286000" algn="l"/>
              </a:tabLst>
            </a:pPr>
            <a:endParaRPr lang="en-US" sz="1200" dirty="0"/>
          </a:p>
          <a:p>
            <a:pPr>
              <a:tabLst>
                <a:tab pos="457200" algn="l"/>
                <a:tab pos="914400" algn="l"/>
                <a:tab pos="1371600" algn="l"/>
                <a:tab pos="1828800" algn="l"/>
                <a:tab pos="2286000" algn="l"/>
              </a:tabLst>
            </a:pPr>
            <a:r>
              <a:rPr lang="en-US" sz="2000" dirty="0"/>
              <a:t>5)	You bring God glory </a:t>
            </a:r>
          </a:p>
          <a:p>
            <a:pPr>
              <a:tabLst>
                <a:tab pos="457200" algn="l"/>
                <a:tab pos="914400" algn="l"/>
                <a:tab pos="1371600" algn="l"/>
                <a:tab pos="1828800" algn="l"/>
                <a:tab pos="2286000" algn="l"/>
              </a:tabLst>
            </a:pPr>
            <a:r>
              <a:rPr lang="en-US" sz="2000" dirty="0"/>
              <a:t>		by telling others about him. </a:t>
            </a:r>
          </a:p>
          <a:p>
            <a:pPr>
              <a:tabLst>
                <a:tab pos="457200" algn="l"/>
                <a:tab pos="914400" algn="l"/>
                <a:tab pos="1371600" algn="l"/>
                <a:tab pos="1828800" algn="l"/>
                <a:tab pos="2286000" algn="l"/>
              </a:tabLst>
            </a:pPr>
            <a:r>
              <a:rPr lang="en-US" sz="2000" dirty="0"/>
              <a:t>										          Rick Warren</a:t>
            </a:r>
          </a:p>
        </p:txBody>
      </p:sp>
    </p:spTree>
    <p:extLst>
      <p:ext uri="{BB962C8B-B14F-4D97-AF65-F5344CB8AC3E}">
        <p14:creationId xmlns:p14="http://schemas.microsoft.com/office/powerpoint/2010/main" val="457126736"/>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Relating to God</a:t>
            </a:r>
          </a:p>
        </p:txBody>
      </p:sp>
      <p:sp>
        <p:nvSpPr>
          <p:cNvPr id="7" name="Rectangle 6"/>
          <p:cNvSpPr/>
          <p:nvPr/>
        </p:nvSpPr>
        <p:spPr>
          <a:xfrm>
            <a:off x="166683" y="1706095"/>
            <a:ext cx="4341817"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Infiniteness</a:t>
            </a:r>
          </a:p>
          <a:p>
            <a:pPr marL="342900" lvl="0" indent="-342900">
              <a:buFont typeface="Arial" charset="0"/>
              <a:buChar char="•"/>
            </a:pPr>
            <a:r>
              <a:rPr lang="en-US" sz="2000" dirty="0">
                <a:solidFill>
                  <a:schemeClr val="tx1"/>
                </a:solidFill>
              </a:rPr>
              <a:t>Recognition</a:t>
            </a:r>
          </a:p>
          <a:p>
            <a:pPr marL="342900" lvl="0" indent="-342900">
              <a:buFont typeface="Arial" charset="0"/>
              <a:buChar char="•"/>
            </a:pPr>
            <a:r>
              <a:rPr lang="en-US" sz="2000" dirty="0">
                <a:solidFill>
                  <a:schemeClr val="tx1"/>
                </a:solidFill>
              </a:rPr>
              <a:t>Alignment</a:t>
            </a:r>
          </a:p>
          <a:p>
            <a:pPr marL="342900" lvl="0" indent="-342900">
              <a:buFont typeface="Arial" charset="0"/>
              <a:buChar char="•"/>
            </a:pPr>
            <a:r>
              <a:rPr lang="en-US" sz="2000" dirty="0">
                <a:solidFill>
                  <a:schemeClr val="tx1"/>
                </a:solidFill>
              </a:rPr>
              <a:t>Glorifying</a:t>
            </a:r>
          </a:p>
          <a:p>
            <a:pPr marL="342900" lvl="0" indent="-342900">
              <a:buFont typeface="Arial" charset="0"/>
              <a:buChar char="•"/>
            </a:pPr>
            <a:r>
              <a:rPr lang="en-US" sz="2000" dirty="0">
                <a:solidFill>
                  <a:srgbClr val="0432FF"/>
                </a:solidFill>
              </a:rPr>
              <a:t>Pleasing</a:t>
            </a:r>
          </a:p>
          <a:p>
            <a:pPr marL="342900" lvl="0" indent="-342900">
              <a:buFont typeface="Arial" charset="0"/>
              <a:buChar char="•"/>
            </a:pPr>
            <a:r>
              <a:rPr lang="en-US" sz="2000" dirty="0">
                <a:solidFill>
                  <a:schemeClr val="bg1">
                    <a:lumMod val="75000"/>
                  </a:schemeClr>
                </a:solidFill>
              </a:rPr>
              <a:t>Enjoyment/Fulfillment</a:t>
            </a:r>
          </a:p>
          <a:p>
            <a:pPr marL="342900" lvl="0" indent="-342900">
              <a:buFont typeface="Arial" charset="0"/>
              <a:buChar char="•"/>
            </a:pPr>
            <a:r>
              <a:rPr lang="en-US" sz="2000" dirty="0">
                <a:solidFill>
                  <a:schemeClr val="bg1">
                    <a:lumMod val="75000"/>
                  </a:schemeClr>
                </a:solidFill>
              </a:rPr>
              <a:t>Creativity</a:t>
            </a:r>
          </a:p>
          <a:p>
            <a:pPr marL="342900" lvl="0" indent="-342900">
              <a:buFont typeface="Arial" charset="0"/>
              <a:buChar char="•"/>
            </a:pPr>
            <a:r>
              <a:rPr lang="en-US" sz="2000" dirty="0">
                <a:solidFill>
                  <a:schemeClr val="bg1">
                    <a:lumMod val="75000"/>
                  </a:schemeClr>
                </a:solidFill>
              </a:rPr>
              <a:t>God’s Plan</a:t>
            </a:r>
          </a:p>
          <a:p>
            <a:pPr marL="342900" lvl="0" indent="-342900">
              <a:buFont typeface="Arial" charset="0"/>
              <a:buChar char="•"/>
            </a:pPr>
            <a:r>
              <a:rPr lang="en-US" sz="2000" dirty="0">
                <a:solidFill>
                  <a:schemeClr val="bg1">
                    <a:lumMod val="75000"/>
                  </a:schemeClr>
                </a:solidFill>
              </a:rPr>
              <a:t>Understanding</a:t>
            </a:r>
          </a:p>
        </p:txBody>
      </p:sp>
    </p:spTree>
    <p:extLst>
      <p:ext uri="{BB962C8B-B14F-4D97-AF65-F5344CB8AC3E}">
        <p14:creationId xmlns:p14="http://schemas.microsoft.com/office/powerpoint/2010/main" val="4257092490"/>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Pleasing</a:t>
            </a:r>
            <a:endParaRPr lang="en-US" sz="2000" dirty="0">
              <a:solidFill>
                <a:srgbClr val="002060"/>
              </a:solidFill>
            </a:endParaRPr>
          </a:p>
        </p:txBody>
      </p:sp>
      <p:sp>
        <p:nvSpPr>
          <p:cNvPr id="10" name="Rectangle 9"/>
          <p:cNvSpPr/>
          <p:nvPr/>
        </p:nvSpPr>
        <p:spPr>
          <a:xfrm>
            <a:off x="166689" y="1222171"/>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solidFill>
                  <a:srgbClr val="005493"/>
                </a:solidFill>
              </a:rPr>
              <a:t>So we make it our </a:t>
            </a:r>
            <a:r>
              <a:rPr lang="en-US" sz="2000" dirty="0">
                <a:solidFill>
                  <a:srgbClr val="FF0000"/>
                </a:solidFill>
              </a:rPr>
              <a:t>goal</a:t>
            </a:r>
            <a:r>
              <a:rPr lang="en-US" sz="2000" dirty="0">
                <a:solidFill>
                  <a:schemeClr val="tx1"/>
                </a:solidFill>
              </a:rPr>
              <a:t> [purpose]</a:t>
            </a:r>
          </a:p>
          <a:p>
            <a:pPr>
              <a:tabLst>
                <a:tab pos="457200" algn="l"/>
                <a:tab pos="914400" algn="l"/>
                <a:tab pos="1371600" algn="l"/>
              </a:tabLst>
            </a:pPr>
            <a:r>
              <a:rPr lang="en-US" sz="2000" dirty="0">
                <a:solidFill>
                  <a:srgbClr val="005493"/>
                </a:solidFill>
              </a:rPr>
              <a:t>	to </a:t>
            </a:r>
            <a:r>
              <a:rPr lang="en-US" sz="2000" dirty="0">
                <a:solidFill>
                  <a:srgbClr val="FF0000"/>
                </a:solidFill>
              </a:rPr>
              <a:t>please</a:t>
            </a:r>
            <a:r>
              <a:rPr lang="en-US" sz="2000" dirty="0">
                <a:solidFill>
                  <a:srgbClr val="005493"/>
                </a:solidFill>
              </a:rPr>
              <a:t> him, </a:t>
            </a:r>
          </a:p>
          <a:p>
            <a:pPr>
              <a:tabLst>
                <a:tab pos="457200" algn="l"/>
                <a:tab pos="914400" algn="l"/>
                <a:tab pos="1371600" algn="l"/>
              </a:tabLst>
            </a:pPr>
            <a:r>
              <a:rPr lang="en-US" sz="2000" dirty="0">
                <a:solidFill>
                  <a:srgbClr val="005493"/>
                </a:solidFill>
              </a:rPr>
              <a:t>		whether we are at home in the body </a:t>
            </a:r>
          </a:p>
          <a:p>
            <a:pPr>
              <a:tabLst>
                <a:tab pos="457200" algn="l"/>
                <a:tab pos="914400" algn="l"/>
                <a:tab pos="1371600" algn="l"/>
              </a:tabLst>
            </a:pPr>
            <a:r>
              <a:rPr lang="en-US" sz="2000" dirty="0">
                <a:solidFill>
                  <a:srgbClr val="005493"/>
                </a:solidFill>
              </a:rPr>
              <a:t>			or away from it.</a:t>
            </a:r>
          </a:p>
          <a:p>
            <a:pPr>
              <a:tabLst>
                <a:tab pos="457200" algn="l"/>
                <a:tab pos="914400" algn="l"/>
                <a:tab pos="1371600" algn="l"/>
              </a:tabLst>
            </a:pPr>
            <a:r>
              <a:rPr lang="en-US" sz="2000" dirty="0">
                <a:solidFill>
                  <a:srgbClr val="005493"/>
                </a:solidFill>
              </a:rPr>
              <a:t>									 2 Corinthians 5:9 </a:t>
            </a:r>
          </a:p>
        </p:txBody>
      </p:sp>
      <p:sp>
        <p:nvSpPr>
          <p:cNvPr id="5" name="Rectangle 4">
            <a:extLst>
              <a:ext uri="{FF2B5EF4-FFF2-40B4-BE49-F238E27FC236}">
                <a16:creationId xmlns:a16="http://schemas.microsoft.com/office/drawing/2014/main" id="{5AA5AF7E-68E2-C446-B79C-F9FB01CAEF37}"/>
              </a:ext>
            </a:extLst>
          </p:cNvPr>
          <p:cNvSpPr/>
          <p:nvPr/>
        </p:nvSpPr>
        <p:spPr>
          <a:xfrm>
            <a:off x="166688" y="4130471"/>
            <a:ext cx="8824911" cy="25853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solidFill>
                  <a:schemeClr val="tx1"/>
                </a:solidFill>
              </a:rPr>
              <a:t>God is not a genie in a bottle, </a:t>
            </a:r>
          </a:p>
          <a:p>
            <a:pPr>
              <a:tabLst>
                <a:tab pos="457200" algn="l"/>
                <a:tab pos="914400" algn="l"/>
                <a:tab pos="1371600" algn="l"/>
              </a:tabLst>
            </a:pPr>
            <a:r>
              <a:rPr lang="en-US" sz="2000" dirty="0">
                <a:solidFill>
                  <a:schemeClr val="tx1"/>
                </a:solidFill>
              </a:rPr>
              <a:t>	and our wish is not His command. </a:t>
            </a:r>
          </a:p>
          <a:p>
            <a:pPr>
              <a:tabLst>
                <a:tab pos="457200" algn="l"/>
                <a:tab pos="914400" algn="l"/>
                <a:tab pos="1371600" algn="l"/>
              </a:tabLst>
            </a:pPr>
            <a:endParaRPr lang="en-US" sz="800" dirty="0">
              <a:solidFill>
                <a:schemeClr val="tx1"/>
              </a:solidFill>
            </a:endParaRPr>
          </a:p>
          <a:p>
            <a:pPr>
              <a:tabLst>
                <a:tab pos="457200" algn="l"/>
                <a:tab pos="914400" algn="l"/>
                <a:tab pos="1371600" algn="l"/>
              </a:tabLst>
            </a:pPr>
            <a:r>
              <a:rPr lang="en-US" sz="2000" dirty="0">
                <a:solidFill>
                  <a:schemeClr val="tx1"/>
                </a:solidFill>
              </a:rPr>
              <a:t>Quite the opposite. </a:t>
            </a:r>
          </a:p>
          <a:p>
            <a:pPr>
              <a:tabLst>
                <a:tab pos="457200" algn="l"/>
                <a:tab pos="914400" algn="l"/>
                <a:tab pos="1371600" algn="l"/>
              </a:tabLst>
            </a:pPr>
            <a:r>
              <a:rPr lang="en-US" sz="2000" dirty="0">
                <a:solidFill>
                  <a:schemeClr val="tx1"/>
                </a:solidFill>
              </a:rPr>
              <a:t>	As we grow in grace, </a:t>
            </a:r>
          </a:p>
          <a:p>
            <a:pPr>
              <a:tabLst>
                <a:tab pos="457200" algn="l"/>
                <a:tab pos="914400" algn="l"/>
                <a:tab pos="1371600" algn="l"/>
              </a:tabLst>
            </a:pPr>
            <a:r>
              <a:rPr lang="en-US" sz="2000" dirty="0">
                <a:solidFill>
                  <a:schemeClr val="tx1"/>
                </a:solidFill>
              </a:rPr>
              <a:t>		His command becomes our only wish. </a:t>
            </a:r>
          </a:p>
          <a:p>
            <a:pPr>
              <a:tabLst>
                <a:tab pos="457200" algn="l"/>
                <a:tab pos="914400" algn="l"/>
                <a:tab pos="1371600" algn="l"/>
              </a:tabLst>
            </a:pPr>
            <a:r>
              <a:rPr lang="en-US" sz="2000" dirty="0">
                <a:solidFill>
                  <a:schemeClr val="tx1"/>
                </a:solidFill>
              </a:rPr>
              <a:t>									    Mark </a:t>
            </a:r>
            <a:r>
              <a:rPr lang="en-US" sz="2000" dirty="0" err="1">
                <a:solidFill>
                  <a:schemeClr val="tx1"/>
                </a:solidFill>
              </a:rPr>
              <a:t>Batterson</a:t>
            </a:r>
            <a:endParaRPr lang="en-US" sz="2000" dirty="0">
              <a:solidFill>
                <a:schemeClr val="tx1"/>
              </a:solidFill>
            </a:endParaRPr>
          </a:p>
          <a:p>
            <a:pPr>
              <a:tabLst>
                <a:tab pos="457200" algn="l"/>
                <a:tab pos="914400" algn="l"/>
                <a:tab pos="1371600" algn="l"/>
              </a:tabLst>
            </a:pPr>
            <a:endParaRPr lang="en-US" sz="800" dirty="0">
              <a:solidFill>
                <a:schemeClr val="tx1"/>
              </a:solidFill>
            </a:endParaRPr>
          </a:p>
          <a:p>
            <a:pPr>
              <a:tabLst>
                <a:tab pos="457200" algn="l"/>
                <a:tab pos="914400" algn="l"/>
                <a:tab pos="1371600" algn="l"/>
              </a:tabLst>
            </a:pPr>
            <a:r>
              <a:rPr lang="en-US" sz="2000" dirty="0">
                <a:solidFill>
                  <a:schemeClr val="tx1"/>
                </a:solidFill>
              </a:rPr>
              <a:t>[Remember David’s wish for a drink of water…]</a:t>
            </a:r>
          </a:p>
        </p:txBody>
      </p:sp>
    </p:spTree>
    <p:extLst>
      <p:ext uri="{BB962C8B-B14F-4D97-AF65-F5344CB8AC3E}">
        <p14:creationId xmlns:p14="http://schemas.microsoft.com/office/powerpoint/2010/main" val="1457554769"/>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Pleasing</a:t>
            </a:r>
            <a:endParaRPr lang="en-US" sz="2000" dirty="0">
              <a:solidFill>
                <a:srgbClr val="002060"/>
              </a:solidFill>
            </a:endParaRPr>
          </a:p>
        </p:txBody>
      </p:sp>
      <p:sp>
        <p:nvSpPr>
          <p:cNvPr id="10" name="Rectangle 9"/>
          <p:cNvSpPr/>
          <p:nvPr/>
        </p:nvSpPr>
        <p:spPr>
          <a:xfrm>
            <a:off x="166689" y="1222171"/>
            <a:ext cx="8824911" cy="246221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solidFill>
                  <a:srgbClr val="005493"/>
                </a:solidFill>
              </a:rPr>
              <a:t>For you were once darkness, </a:t>
            </a:r>
          </a:p>
          <a:p>
            <a:pPr>
              <a:tabLst>
                <a:tab pos="457200" algn="l"/>
                <a:tab pos="914400" algn="l"/>
                <a:tab pos="1371600" algn="l"/>
              </a:tabLst>
            </a:pPr>
            <a:r>
              <a:rPr lang="en-US" sz="2000" dirty="0">
                <a:solidFill>
                  <a:srgbClr val="005493"/>
                </a:solidFill>
              </a:rPr>
              <a:t>	but now you are light in the Lord. </a:t>
            </a:r>
          </a:p>
          <a:p>
            <a:pPr>
              <a:tabLst>
                <a:tab pos="457200" algn="l"/>
                <a:tab pos="914400" algn="l"/>
                <a:tab pos="1371600" algn="l"/>
              </a:tabLst>
            </a:pPr>
            <a:endParaRPr lang="en-US" sz="800" dirty="0">
              <a:solidFill>
                <a:srgbClr val="005493"/>
              </a:solidFill>
            </a:endParaRPr>
          </a:p>
          <a:p>
            <a:pPr>
              <a:tabLst>
                <a:tab pos="457200" algn="l"/>
                <a:tab pos="914400" algn="l"/>
                <a:tab pos="1371600" algn="l"/>
              </a:tabLst>
            </a:pPr>
            <a:r>
              <a:rPr lang="en-US" sz="2000" dirty="0">
                <a:solidFill>
                  <a:srgbClr val="005493"/>
                </a:solidFill>
              </a:rPr>
              <a:t>Live as children of light </a:t>
            </a:r>
          </a:p>
          <a:p>
            <a:pPr>
              <a:tabLst>
                <a:tab pos="457200" algn="l"/>
                <a:tab pos="914400" algn="l"/>
                <a:tab pos="1371600" algn="l"/>
              </a:tabLst>
            </a:pPr>
            <a:r>
              <a:rPr lang="en-US" sz="2000" dirty="0">
                <a:solidFill>
                  <a:srgbClr val="005493"/>
                </a:solidFill>
              </a:rPr>
              <a:t>	(for the fruit of the light </a:t>
            </a:r>
          </a:p>
          <a:p>
            <a:pPr>
              <a:tabLst>
                <a:tab pos="457200" algn="l"/>
                <a:tab pos="914400" algn="l"/>
                <a:tab pos="1371600" algn="l"/>
              </a:tabLst>
            </a:pPr>
            <a:r>
              <a:rPr lang="en-US" sz="2000" dirty="0">
                <a:solidFill>
                  <a:srgbClr val="005493"/>
                </a:solidFill>
              </a:rPr>
              <a:t>		consists in all goodness, righteousness and truth) </a:t>
            </a:r>
          </a:p>
          <a:p>
            <a:pPr>
              <a:tabLst>
                <a:tab pos="457200" algn="l"/>
                <a:tab pos="914400" algn="l"/>
                <a:tab pos="1371600" algn="l"/>
              </a:tabLst>
            </a:pPr>
            <a:r>
              <a:rPr lang="en-US" sz="2000" dirty="0">
                <a:solidFill>
                  <a:srgbClr val="005493"/>
                </a:solidFill>
              </a:rPr>
              <a:t>			and </a:t>
            </a:r>
            <a:r>
              <a:rPr lang="en-US" sz="2000" u="sng" dirty="0">
                <a:solidFill>
                  <a:srgbClr val="005493"/>
                </a:solidFill>
              </a:rPr>
              <a:t>find out </a:t>
            </a:r>
            <a:r>
              <a:rPr lang="en-US" sz="2000" dirty="0">
                <a:solidFill>
                  <a:srgbClr val="005493"/>
                </a:solidFill>
              </a:rPr>
              <a:t>what </a:t>
            </a:r>
            <a:r>
              <a:rPr lang="en-US" sz="2000" dirty="0">
                <a:solidFill>
                  <a:srgbClr val="FF0000"/>
                </a:solidFill>
              </a:rPr>
              <a:t>pleases</a:t>
            </a:r>
            <a:r>
              <a:rPr lang="en-US" sz="2000" dirty="0">
                <a:solidFill>
                  <a:srgbClr val="005493"/>
                </a:solidFill>
              </a:rPr>
              <a:t> the Lord.</a:t>
            </a:r>
          </a:p>
          <a:p>
            <a:pPr>
              <a:tabLst>
                <a:tab pos="457200" algn="l"/>
                <a:tab pos="914400" algn="l"/>
                <a:tab pos="1371600" algn="l"/>
              </a:tabLst>
            </a:pPr>
            <a:r>
              <a:rPr lang="en-US" sz="2000" dirty="0">
                <a:solidFill>
                  <a:srgbClr val="005493"/>
                </a:solidFill>
              </a:rPr>
              <a:t>									Ephesians 5:8-10</a:t>
            </a:r>
          </a:p>
        </p:txBody>
      </p:sp>
      <p:sp>
        <p:nvSpPr>
          <p:cNvPr id="6" name="Rectangle 5"/>
          <p:cNvSpPr/>
          <p:nvPr/>
        </p:nvSpPr>
        <p:spPr>
          <a:xfrm>
            <a:off x="162717" y="5495414"/>
            <a:ext cx="8824911" cy="1107996"/>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chemeClr val="tx1"/>
                </a:solidFill>
              </a:rPr>
              <a:t>We must try to please God,</a:t>
            </a:r>
          </a:p>
          <a:p>
            <a:pPr>
              <a:tabLst>
                <a:tab pos="457200" algn="l"/>
                <a:tab pos="914400" algn="l"/>
                <a:tab pos="1371600" algn="l"/>
                <a:tab pos="1828800" algn="l"/>
                <a:tab pos="2286000" algn="l"/>
                <a:tab pos="2743200" algn="l"/>
              </a:tabLst>
            </a:pPr>
            <a:r>
              <a:rPr lang="en-US" sz="2000" dirty="0">
                <a:solidFill>
                  <a:schemeClr val="tx1"/>
                </a:solidFill>
              </a:rPr>
              <a:t>	as we try to please those</a:t>
            </a:r>
          </a:p>
          <a:p>
            <a:pPr>
              <a:tabLst>
                <a:tab pos="457200" algn="l"/>
                <a:tab pos="914400" algn="l"/>
                <a:tab pos="1371600" algn="l"/>
                <a:tab pos="1828800" algn="l"/>
                <a:tab pos="2286000" algn="l"/>
                <a:tab pos="2743200" algn="l"/>
              </a:tabLst>
            </a:pPr>
            <a:r>
              <a:rPr lang="en-US" sz="2000" dirty="0">
                <a:solidFill>
                  <a:schemeClr val="tx1"/>
                </a:solidFill>
              </a:rPr>
              <a:t>		we have close relationships with.</a:t>
            </a:r>
            <a:endParaRPr lang="en-US" sz="2000" dirty="0"/>
          </a:p>
        </p:txBody>
      </p:sp>
    </p:spTree>
    <p:extLst>
      <p:ext uri="{BB962C8B-B14F-4D97-AF65-F5344CB8AC3E}">
        <p14:creationId xmlns:p14="http://schemas.microsoft.com/office/powerpoint/2010/main" val="2057064546"/>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Pleasing</a:t>
            </a:r>
            <a:endParaRPr lang="en-US" sz="2000" dirty="0">
              <a:solidFill>
                <a:srgbClr val="002060"/>
              </a:solidFill>
            </a:endParaRPr>
          </a:p>
        </p:txBody>
      </p:sp>
      <p:sp>
        <p:nvSpPr>
          <p:cNvPr id="10" name="Rectangle 9"/>
          <p:cNvSpPr/>
          <p:nvPr/>
        </p:nvSpPr>
        <p:spPr>
          <a:xfrm>
            <a:off x="166689" y="1222171"/>
            <a:ext cx="8824911" cy="54784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solidFill>
                  <a:srgbClr val="005493"/>
                </a:solidFill>
              </a:rPr>
              <a:t>Moses said to the Lord, “You have been telling me, ‘Lead these people,’ but you have not let me know whom you will send with me. You have said, ‘I know you by name and you have found favor with me.’  If you are </a:t>
            </a:r>
            <a:r>
              <a:rPr lang="en-US" sz="2000" dirty="0">
                <a:solidFill>
                  <a:srgbClr val="FF0000"/>
                </a:solidFill>
              </a:rPr>
              <a:t>pleased</a:t>
            </a:r>
            <a:r>
              <a:rPr lang="en-US" sz="2000" dirty="0">
                <a:solidFill>
                  <a:srgbClr val="005493"/>
                </a:solidFill>
              </a:rPr>
              <a:t> with me, teach me your ways so I may know you and continue to find favor with you. Remember that this nation is your people.”</a:t>
            </a:r>
          </a:p>
          <a:p>
            <a:pPr>
              <a:tabLst>
                <a:tab pos="457200" algn="l"/>
                <a:tab pos="914400" algn="l"/>
                <a:tab pos="1371600" algn="l"/>
              </a:tabLst>
            </a:pPr>
            <a:endParaRPr lang="en-US" sz="800" dirty="0">
              <a:solidFill>
                <a:srgbClr val="005493"/>
              </a:solidFill>
            </a:endParaRPr>
          </a:p>
          <a:p>
            <a:pPr>
              <a:tabLst>
                <a:tab pos="457200" algn="l"/>
                <a:tab pos="914400" algn="l"/>
                <a:tab pos="1371600" algn="l"/>
              </a:tabLst>
            </a:pPr>
            <a:r>
              <a:rPr lang="en-US" sz="2000" dirty="0">
                <a:solidFill>
                  <a:srgbClr val="005493"/>
                </a:solidFill>
              </a:rPr>
              <a:t>The Lord replied, </a:t>
            </a:r>
          </a:p>
          <a:p>
            <a:pPr>
              <a:tabLst>
                <a:tab pos="457200" algn="l"/>
                <a:tab pos="914400" algn="l"/>
                <a:tab pos="1371600" algn="l"/>
              </a:tabLst>
            </a:pPr>
            <a:r>
              <a:rPr lang="en-US" sz="2000" dirty="0">
                <a:solidFill>
                  <a:srgbClr val="005493"/>
                </a:solidFill>
              </a:rPr>
              <a:t>	“My Presence will go with you, and I will give you rest.”</a:t>
            </a:r>
          </a:p>
          <a:p>
            <a:pPr>
              <a:tabLst>
                <a:tab pos="457200" algn="l"/>
                <a:tab pos="914400" algn="l"/>
                <a:tab pos="1371600" algn="l"/>
              </a:tabLst>
            </a:pPr>
            <a:endParaRPr lang="en-US" sz="800" dirty="0">
              <a:solidFill>
                <a:srgbClr val="005493"/>
              </a:solidFill>
            </a:endParaRPr>
          </a:p>
          <a:p>
            <a:pPr>
              <a:tabLst>
                <a:tab pos="457200" algn="l"/>
                <a:tab pos="914400" algn="l"/>
                <a:tab pos="1371600" algn="l"/>
              </a:tabLst>
            </a:pPr>
            <a:r>
              <a:rPr lang="en-US" sz="2000" dirty="0">
                <a:solidFill>
                  <a:srgbClr val="005493"/>
                </a:solidFill>
              </a:rPr>
              <a:t>Then Moses said to him, “If your Presence does not go with us, do not send us up from here.  How will anyone know that you are </a:t>
            </a:r>
            <a:r>
              <a:rPr lang="en-US" sz="2000" dirty="0">
                <a:solidFill>
                  <a:srgbClr val="FF0000"/>
                </a:solidFill>
              </a:rPr>
              <a:t>pleased</a:t>
            </a:r>
            <a:r>
              <a:rPr lang="en-US" sz="2000" dirty="0">
                <a:solidFill>
                  <a:srgbClr val="005493"/>
                </a:solidFill>
              </a:rPr>
              <a:t> with me and with your people unless you go with us? What else will distinguish me and your people from all the other people on the face of the earth?”</a:t>
            </a:r>
          </a:p>
          <a:p>
            <a:pPr>
              <a:tabLst>
                <a:tab pos="457200" algn="l"/>
                <a:tab pos="914400" algn="l"/>
                <a:tab pos="1371600" algn="l"/>
              </a:tabLst>
            </a:pPr>
            <a:endParaRPr lang="en-US" sz="800" dirty="0">
              <a:solidFill>
                <a:srgbClr val="005493"/>
              </a:solidFill>
            </a:endParaRPr>
          </a:p>
          <a:p>
            <a:pPr>
              <a:tabLst>
                <a:tab pos="457200" algn="l"/>
                <a:tab pos="914400" algn="l"/>
                <a:tab pos="1371600" algn="l"/>
              </a:tabLst>
            </a:pPr>
            <a:r>
              <a:rPr lang="en-US" sz="2000" dirty="0">
                <a:solidFill>
                  <a:srgbClr val="005493"/>
                </a:solidFill>
              </a:rPr>
              <a:t>And the Lord said to Moses, “I will do the very thing you have asked, because I am </a:t>
            </a:r>
            <a:r>
              <a:rPr lang="en-US" sz="2000" dirty="0">
                <a:solidFill>
                  <a:srgbClr val="FF0000"/>
                </a:solidFill>
              </a:rPr>
              <a:t>pleased</a:t>
            </a:r>
            <a:r>
              <a:rPr lang="en-US" sz="2000" dirty="0">
                <a:solidFill>
                  <a:srgbClr val="005493"/>
                </a:solidFill>
              </a:rPr>
              <a:t> with you and I know you by name.”</a:t>
            </a:r>
          </a:p>
          <a:p>
            <a:pPr>
              <a:tabLst>
                <a:tab pos="457200" algn="l"/>
                <a:tab pos="914400" algn="l"/>
                <a:tab pos="1371600" algn="l"/>
              </a:tabLst>
            </a:pPr>
            <a:r>
              <a:rPr lang="en-US" sz="2000" dirty="0">
                <a:solidFill>
                  <a:srgbClr val="005493"/>
                </a:solidFill>
              </a:rPr>
              <a:t>									  Exodus 33:12-17</a:t>
            </a:r>
          </a:p>
        </p:txBody>
      </p:sp>
    </p:spTree>
    <p:extLst>
      <p:ext uri="{BB962C8B-B14F-4D97-AF65-F5344CB8AC3E}">
        <p14:creationId xmlns:p14="http://schemas.microsoft.com/office/powerpoint/2010/main" val="1561542722"/>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Pleasing</a:t>
            </a:r>
            <a:endParaRPr lang="en-US" sz="2000" dirty="0">
              <a:solidFill>
                <a:srgbClr val="002060"/>
              </a:solidFill>
            </a:endParaRPr>
          </a:p>
        </p:txBody>
      </p:sp>
      <p:sp>
        <p:nvSpPr>
          <p:cNvPr id="10" name="Rectangle 9"/>
          <p:cNvSpPr/>
          <p:nvPr/>
        </p:nvSpPr>
        <p:spPr>
          <a:xfrm>
            <a:off x="166689" y="1222171"/>
            <a:ext cx="8824911" cy="406265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solidFill>
                  <a:schemeClr val="tx1"/>
                </a:solidFill>
              </a:rPr>
              <a:t>A few centuries ago </a:t>
            </a:r>
          </a:p>
          <a:p>
            <a:pPr>
              <a:tabLst>
                <a:tab pos="457200" algn="l"/>
                <a:tab pos="914400" algn="l"/>
                <a:tab pos="1371600" algn="l"/>
              </a:tabLst>
            </a:pPr>
            <a:r>
              <a:rPr lang="en-US" sz="2000" dirty="0">
                <a:solidFill>
                  <a:schemeClr val="tx1"/>
                </a:solidFill>
              </a:rPr>
              <a:t>	there was a litmus test within the church </a:t>
            </a:r>
          </a:p>
          <a:p>
            <a:pPr>
              <a:tabLst>
                <a:tab pos="457200" algn="l"/>
                <a:tab pos="914400" algn="l"/>
                <a:tab pos="1371600" algn="l"/>
              </a:tabLst>
            </a:pPr>
            <a:r>
              <a:rPr lang="en-US" sz="2000" dirty="0">
                <a:solidFill>
                  <a:schemeClr val="tx1"/>
                </a:solidFill>
              </a:rPr>
              <a:t>		to determine whether or not </a:t>
            </a:r>
          </a:p>
          <a:p>
            <a:pPr>
              <a:tabLst>
                <a:tab pos="457200" algn="l"/>
                <a:tab pos="914400" algn="l"/>
                <a:tab pos="1371600" algn="l"/>
              </a:tabLst>
            </a:pPr>
            <a:r>
              <a:rPr lang="en-US" sz="2000" dirty="0">
                <a:solidFill>
                  <a:schemeClr val="tx1"/>
                </a:solidFill>
              </a:rPr>
              <a:t>			something was sinful: </a:t>
            </a:r>
          </a:p>
          <a:p>
            <a:pPr>
              <a:tabLst>
                <a:tab pos="457200" algn="l"/>
                <a:tab pos="914400" algn="l"/>
                <a:tab pos="1371600" algn="l"/>
              </a:tabLst>
            </a:pPr>
            <a:endParaRPr lang="en-US" sz="800" dirty="0">
              <a:solidFill>
                <a:schemeClr val="tx1"/>
              </a:solidFill>
            </a:endParaRPr>
          </a:p>
          <a:p>
            <a:pPr>
              <a:tabLst>
                <a:tab pos="457200" algn="l"/>
                <a:tab pos="914400" algn="l"/>
                <a:tab pos="1371600" algn="l"/>
              </a:tabLst>
            </a:pPr>
            <a:r>
              <a:rPr lang="en-US" sz="2000" dirty="0">
                <a:solidFill>
                  <a:schemeClr val="tx1"/>
                </a:solidFill>
              </a:rPr>
              <a:t>“Did you take pleasure in it?” </a:t>
            </a:r>
          </a:p>
          <a:p>
            <a:pPr>
              <a:tabLst>
                <a:tab pos="457200" algn="l"/>
                <a:tab pos="914400" algn="l"/>
                <a:tab pos="1371600" algn="l"/>
              </a:tabLst>
            </a:pPr>
            <a:endParaRPr lang="en-US" sz="800" dirty="0">
              <a:solidFill>
                <a:schemeClr val="tx1"/>
              </a:solidFill>
            </a:endParaRPr>
          </a:p>
          <a:p>
            <a:pPr>
              <a:tabLst>
                <a:tab pos="457200" algn="l"/>
                <a:tab pos="914400" algn="l"/>
                <a:tab pos="1371600" algn="l"/>
              </a:tabLst>
            </a:pPr>
            <a:r>
              <a:rPr lang="en-US" sz="2000" dirty="0">
                <a:solidFill>
                  <a:schemeClr val="tx1"/>
                </a:solidFill>
              </a:rPr>
              <a:t>If you did, </a:t>
            </a:r>
          </a:p>
          <a:p>
            <a:pPr>
              <a:tabLst>
                <a:tab pos="457200" algn="l"/>
                <a:tab pos="914400" algn="l"/>
                <a:tab pos="1371600" algn="l"/>
              </a:tabLst>
            </a:pPr>
            <a:r>
              <a:rPr lang="en-US" sz="2000" dirty="0">
                <a:solidFill>
                  <a:schemeClr val="tx1"/>
                </a:solidFill>
              </a:rPr>
              <a:t>	it was a sin. </a:t>
            </a:r>
          </a:p>
          <a:p>
            <a:pPr>
              <a:tabLst>
                <a:tab pos="457200" algn="l"/>
                <a:tab pos="914400" algn="l"/>
                <a:tab pos="1371600" algn="l"/>
              </a:tabLst>
            </a:pPr>
            <a:endParaRPr lang="en-US" sz="800" dirty="0">
              <a:solidFill>
                <a:schemeClr val="tx1"/>
              </a:solidFill>
            </a:endParaRPr>
          </a:p>
          <a:p>
            <a:pPr>
              <a:tabLst>
                <a:tab pos="457200" algn="l"/>
                <a:tab pos="914400" algn="l"/>
                <a:tab pos="1371600" algn="l"/>
              </a:tabLst>
            </a:pPr>
            <a:r>
              <a:rPr lang="en-US" sz="2000" dirty="0">
                <a:solidFill>
                  <a:schemeClr val="tx1"/>
                </a:solidFill>
              </a:rPr>
              <a:t>What a terrible test. </a:t>
            </a:r>
          </a:p>
          <a:p>
            <a:pPr>
              <a:tabLst>
                <a:tab pos="457200" algn="l"/>
                <a:tab pos="914400" algn="l"/>
                <a:tab pos="1371600" algn="l"/>
              </a:tabLst>
            </a:pPr>
            <a:endParaRPr lang="en-US" sz="800" dirty="0">
              <a:solidFill>
                <a:schemeClr val="tx1"/>
              </a:solidFill>
            </a:endParaRPr>
          </a:p>
          <a:p>
            <a:pPr>
              <a:tabLst>
                <a:tab pos="457200" algn="l"/>
                <a:tab pos="914400" algn="l"/>
                <a:tab pos="1371600" algn="l"/>
              </a:tabLst>
            </a:pPr>
            <a:r>
              <a:rPr lang="en-US" sz="2000" u="sng" dirty="0">
                <a:solidFill>
                  <a:schemeClr val="tx1"/>
                </a:solidFill>
              </a:rPr>
              <a:t>God Himself would fail that test </a:t>
            </a:r>
          </a:p>
          <a:p>
            <a:pPr>
              <a:tabLst>
                <a:tab pos="457200" algn="l"/>
                <a:tab pos="914400" algn="l"/>
                <a:tab pos="1371600" algn="l"/>
              </a:tabLst>
            </a:pPr>
            <a:r>
              <a:rPr lang="en-US" sz="2000" dirty="0">
                <a:solidFill>
                  <a:schemeClr val="tx1"/>
                </a:solidFill>
              </a:rPr>
              <a:t>	</a:t>
            </a:r>
            <a:r>
              <a:rPr lang="en-US" sz="2000" u="sng" dirty="0">
                <a:solidFill>
                  <a:schemeClr val="tx1"/>
                </a:solidFill>
              </a:rPr>
              <a:t>in the first chapter of Genesis. </a:t>
            </a:r>
          </a:p>
          <a:p>
            <a:pPr>
              <a:tabLst>
                <a:tab pos="457200" algn="l"/>
                <a:tab pos="914400" algn="l"/>
                <a:tab pos="1371600" algn="l"/>
              </a:tabLst>
            </a:pPr>
            <a:r>
              <a:rPr lang="en-US" sz="2000" dirty="0">
                <a:solidFill>
                  <a:schemeClr val="tx1"/>
                </a:solidFill>
              </a:rPr>
              <a:t>									    Mark </a:t>
            </a:r>
            <a:r>
              <a:rPr lang="en-US" sz="2000" dirty="0" err="1">
                <a:solidFill>
                  <a:schemeClr val="tx1"/>
                </a:solidFill>
              </a:rPr>
              <a:t>Batterson</a:t>
            </a:r>
            <a:endParaRPr lang="en-US" sz="2000" dirty="0">
              <a:solidFill>
                <a:schemeClr val="tx1"/>
              </a:solidFill>
            </a:endParaRPr>
          </a:p>
        </p:txBody>
      </p:sp>
      <p:sp>
        <p:nvSpPr>
          <p:cNvPr id="5" name="Rectangle 4">
            <a:extLst>
              <a:ext uri="{FF2B5EF4-FFF2-40B4-BE49-F238E27FC236}">
                <a16:creationId xmlns:a16="http://schemas.microsoft.com/office/drawing/2014/main" id="{FF08A38A-964E-9A44-8F23-2AC1330E0755}"/>
              </a:ext>
            </a:extLst>
          </p:cNvPr>
          <p:cNvSpPr/>
          <p:nvPr/>
        </p:nvSpPr>
        <p:spPr>
          <a:xfrm>
            <a:off x="166688" y="5908471"/>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solidFill>
                  <a:schemeClr val="tx1"/>
                </a:solidFill>
              </a:rPr>
              <a:t>Consider how many times God claimed that the world He was creating</a:t>
            </a:r>
          </a:p>
          <a:p>
            <a:pPr>
              <a:tabLst>
                <a:tab pos="457200" algn="l"/>
                <a:tab pos="914400" algn="l"/>
                <a:tab pos="1371600" algn="l"/>
              </a:tabLst>
            </a:pPr>
            <a:r>
              <a:rPr lang="en-US" sz="2000" dirty="0">
                <a:solidFill>
                  <a:schemeClr val="tx1"/>
                </a:solidFill>
              </a:rPr>
              <a:t>	was “Good”.</a:t>
            </a:r>
          </a:p>
        </p:txBody>
      </p:sp>
    </p:spTree>
    <p:extLst>
      <p:ext uri="{BB962C8B-B14F-4D97-AF65-F5344CB8AC3E}">
        <p14:creationId xmlns:p14="http://schemas.microsoft.com/office/powerpoint/2010/main" val="2606748752"/>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Pleasing</a:t>
            </a:r>
            <a:endParaRPr lang="en-US" sz="2000" dirty="0">
              <a:solidFill>
                <a:srgbClr val="002060"/>
              </a:solidFill>
            </a:endParaRPr>
          </a:p>
        </p:txBody>
      </p:sp>
      <p:sp>
        <p:nvSpPr>
          <p:cNvPr id="10" name="Rectangle 9"/>
          <p:cNvSpPr/>
          <p:nvPr/>
        </p:nvSpPr>
        <p:spPr>
          <a:xfrm>
            <a:off x="166689" y="1222171"/>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solidFill>
                  <a:schemeClr val="tx1"/>
                </a:solidFill>
              </a:rPr>
              <a:t>In John Piper’s words, </a:t>
            </a:r>
          </a:p>
          <a:p>
            <a:pPr>
              <a:tabLst>
                <a:tab pos="457200" algn="l"/>
                <a:tab pos="914400" algn="l"/>
                <a:tab pos="1371600" algn="l"/>
              </a:tabLst>
            </a:pPr>
            <a:r>
              <a:rPr lang="en-US" sz="2000" dirty="0">
                <a:solidFill>
                  <a:schemeClr val="tx1"/>
                </a:solidFill>
              </a:rPr>
              <a:t>	“God is most glorified in us </a:t>
            </a:r>
          </a:p>
          <a:p>
            <a:pPr>
              <a:tabLst>
                <a:tab pos="457200" algn="l"/>
                <a:tab pos="914400" algn="l"/>
                <a:tab pos="1371600" algn="l"/>
              </a:tabLst>
            </a:pPr>
            <a:r>
              <a:rPr lang="en-US" sz="2000" dirty="0">
                <a:solidFill>
                  <a:schemeClr val="tx1"/>
                </a:solidFill>
              </a:rPr>
              <a:t>		when we are most satisfied in Him.” </a:t>
            </a:r>
          </a:p>
          <a:p>
            <a:pPr>
              <a:tabLst>
                <a:tab pos="457200" algn="l"/>
                <a:tab pos="914400" algn="l"/>
                <a:tab pos="1371600" algn="l"/>
              </a:tabLst>
            </a:pPr>
            <a:r>
              <a:rPr lang="en-US" sz="2000" dirty="0">
                <a:solidFill>
                  <a:schemeClr val="tx1"/>
                </a:solidFill>
              </a:rPr>
              <a:t>									    Mark </a:t>
            </a:r>
            <a:r>
              <a:rPr lang="en-US" sz="2000" dirty="0" err="1">
                <a:solidFill>
                  <a:schemeClr val="tx1"/>
                </a:solidFill>
              </a:rPr>
              <a:t>Batterson</a:t>
            </a:r>
            <a:endParaRPr lang="en-US" sz="2000" dirty="0">
              <a:solidFill>
                <a:schemeClr val="tx1"/>
              </a:solidFill>
            </a:endParaRPr>
          </a:p>
        </p:txBody>
      </p:sp>
    </p:spTree>
    <p:extLst>
      <p:ext uri="{BB962C8B-B14F-4D97-AF65-F5344CB8AC3E}">
        <p14:creationId xmlns:p14="http://schemas.microsoft.com/office/powerpoint/2010/main" val="457013043"/>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Relating to God</a:t>
            </a:r>
          </a:p>
        </p:txBody>
      </p:sp>
      <p:sp>
        <p:nvSpPr>
          <p:cNvPr id="7" name="Rectangle 6"/>
          <p:cNvSpPr/>
          <p:nvPr/>
        </p:nvSpPr>
        <p:spPr>
          <a:xfrm>
            <a:off x="166683" y="1706095"/>
            <a:ext cx="8824914"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Infiniteness – Reaching to Understand the Greatness of God </a:t>
            </a:r>
          </a:p>
          <a:p>
            <a:pPr marL="342900" lvl="0" indent="-342900">
              <a:buFont typeface="Arial" charset="0"/>
              <a:buChar char="•"/>
            </a:pPr>
            <a:r>
              <a:rPr lang="en-US" sz="2000" dirty="0">
                <a:solidFill>
                  <a:schemeClr val="tx1"/>
                </a:solidFill>
              </a:rPr>
              <a:t>Recognition – Recognizing that God has a Purpose for our Lives</a:t>
            </a:r>
          </a:p>
          <a:p>
            <a:pPr marL="342900" lvl="0" indent="-342900">
              <a:buFont typeface="Arial" charset="0"/>
              <a:buChar char="•"/>
            </a:pPr>
            <a:r>
              <a:rPr lang="en-US" sz="2000" dirty="0">
                <a:solidFill>
                  <a:schemeClr val="tx1"/>
                </a:solidFill>
              </a:rPr>
              <a:t>Alignment – Our Purpose must be aligned with God’s</a:t>
            </a:r>
          </a:p>
          <a:p>
            <a:pPr marL="342900" lvl="0" indent="-342900">
              <a:buFont typeface="Arial" charset="0"/>
              <a:buChar char="•"/>
            </a:pPr>
            <a:r>
              <a:rPr lang="en-US" sz="2000" dirty="0">
                <a:solidFill>
                  <a:schemeClr val="tx1"/>
                </a:solidFill>
              </a:rPr>
              <a:t>Glorifying – We must Glorify / Magnify God and His Goodness</a:t>
            </a:r>
          </a:p>
          <a:p>
            <a:pPr marL="342900" lvl="0" indent="-342900">
              <a:buFont typeface="Arial" charset="0"/>
              <a:buChar char="•"/>
            </a:pPr>
            <a:r>
              <a:rPr lang="en-US" sz="2000" dirty="0">
                <a:solidFill>
                  <a:schemeClr val="tx1"/>
                </a:solidFill>
              </a:rPr>
              <a:t>Pleasing – Pleasing God should be a natural urge if We love Him</a:t>
            </a:r>
          </a:p>
          <a:p>
            <a:pPr marL="342900" lvl="0" indent="-342900">
              <a:buFont typeface="Arial" charset="0"/>
              <a:buChar char="•"/>
            </a:pPr>
            <a:r>
              <a:rPr lang="en-US" sz="2000" dirty="0">
                <a:solidFill>
                  <a:schemeClr val="bg1">
                    <a:lumMod val="75000"/>
                  </a:schemeClr>
                </a:solidFill>
              </a:rPr>
              <a:t>Enjoyment/Fulfillment</a:t>
            </a:r>
          </a:p>
          <a:p>
            <a:pPr marL="342900" lvl="0" indent="-342900">
              <a:buFont typeface="Arial" charset="0"/>
              <a:buChar char="•"/>
            </a:pPr>
            <a:r>
              <a:rPr lang="en-US" sz="2000" dirty="0">
                <a:solidFill>
                  <a:schemeClr val="bg1">
                    <a:lumMod val="75000"/>
                  </a:schemeClr>
                </a:solidFill>
              </a:rPr>
              <a:t>Creativity</a:t>
            </a:r>
          </a:p>
          <a:p>
            <a:pPr marL="342900" lvl="0" indent="-342900">
              <a:buFont typeface="Arial" charset="0"/>
              <a:buChar char="•"/>
            </a:pPr>
            <a:r>
              <a:rPr lang="en-US" sz="2000" dirty="0">
                <a:solidFill>
                  <a:schemeClr val="bg1">
                    <a:lumMod val="75000"/>
                  </a:schemeClr>
                </a:solidFill>
              </a:rPr>
              <a:t>God’s Plan</a:t>
            </a:r>
          </a:p>
          <a:p>
            <a:pPr marL="342900" lvl="0" indent="-342900">
              <a:buFont typeface="Arial" charset="0"/>
              <a:buChar char="•"/>
            </a:pPr>
            <a:r>
              <a:rPr lang="en-US" sz="2000" dirty="0">
                <a:solidFill>
                  <a:schemeClr val="bg1">
                    <a:lumMod val="75000"/>
                  </a:schemeClr>
                </a:solidFill>
              </a:rPr>
              <a:t>Understanding</a:t>
            </a:r>
          </a:p>
        </p:txBody>
      </p:sp>
    </p:spTree>
    <p:extLst>
      <p:ext uri="{BB962C8B-B14F-4D97-AF65-F5344CB8AC3E}">
        <p14:creationId xmlns:p14="http://schemas.microsoft.com/office/powerpoint/2010/main" val="6199537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a:solidFill>
                  <a:srgbClr val="002060"/>
                </a:solidFill>
                <a:ea typeface="ヒラギノ明朝 ProN W3" charset="0"/>
                <a:cs typeface="ヒラギノ明朝 ProN W3" charset="0"/>
                <a:sym typeface="Arial" charset="0"/>
              </a:rPr>
              <a:t>Quote</a:t>
            </a:r>
            <a:endParaRPr lang="en-US" sz="2800" b="1">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190500" y="958821"/>
            <a:ext cx="8763000" cy="5357813"/>
          </a:xfrm>
          <a:solidFill>
            <a:srgbClr val="FFFF99">
              <a:alpha val="49803"/>
            </a:srgbClr>
          </a:solidFill>
          <a:ln w="28448" cap="flat">
            <a:solidFill>
              <a:srgbClr val="FF0000"/>
            </a:solidFill>
            <a:miter lim="800000"/>
            <a:headEnd/>
            <a:tailEnd/>
          </a:ln>
        </p:spPr>
        <p:txBody>
          <a:bodyPr wrap="square"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For food in a world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where many walk in hunger,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For faith in a world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where many walk in fear,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For friends in a world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where many walk alone,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We give you thanks,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Oh Lord.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Amen.</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Prayer from the movie Seven Days in Utopia,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based on the book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i="1" dirty="0">
                <a:ea typeface="ヒラギノ明朝 ProN W3" charset="0"/>
                <a:cs typeface="ヒラギノ明朝 ProN W3" charset="0"/>
              </a:rPr>
              <a:t>			Golf's Sacred Journey: Seven Days at the Links of Utopia</a:t>
            </a:r>
            <a:r>
              <a:rPr lang="en-US" sz="2000" b="1" dirty="0">
                <a:ea typeface="ヒラギノ明朝 ProN W3" charset="0"/>
                <a:cs typeface="ヒラギノ明朝 ProN W3" charset="0"/>
              </a:rPr>
              <a: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by Dr. David Lamar Cook</a:t>
            </a:r>
          </a:p>
        </p:txBody>
      </p:sp>
    </p:spTree>
    <p:extLst>
      <p:ext uri="{BB962C8B-B14F-4D97-AF65-F5344CB8AC3E}">
        <p14:creationId xmlns:p14="http://schemas.microsoft.com/office/powerpoint/2010/main" val="59001972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762310"/>
            <a:ext cx="8547100" cy="5425524"/>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The philosopher John Cottingham, rejecting the view that religious faith is an inference from the balance of good over evil in the world, says something moving: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The most profoundly spiritual and passionately religious people in the world’s history, the people who produced Moses and the prophets and Jesus and Paul, were a people whose history was conspicuous by the most terrible suffering, the cataclysmic traumas of slavery, wanderings in the desert, a homeland marked by the ever-present threat of war and annihilation, brutal captivity, exile, ruthless suppression and control by a series of imperial subjugators.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This is the people who reflected endlessly on </a:t>
            </a:r>
            <a:r>
              <a:rPr lang="en-US" sz="2000" b="1" i="1" dirty="0" err="1">
                <a:ea typeface="ヒラギノ明朝 ProN W3" charset="0"/>
                <a:cs typeface="ヒラギノ明朝 ProN W3" charset="0"/>
              </a:rPr>
              <a:t>chesed</a:t>
            </a:r>
            <a:r>
              <a:rPr lang="en-US" sz="2000" b="1" dirty="0">
                <a:ea typeface="ヒラギノ明朝 ProN W3" charset="0"/>
                <a:cs typeface="ヒラギノ明朝 ProN W3" charset="0"/>
              </a:rPr>
              <a:t>, the loving kindness of God, who produced the immortal lines… ‘surely thy goodness and loving kindness shall follow me all the days of my life’.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The Great Partnership, Jonathan Sacks</a:t>
            </a:r>
          </a:p>
        </p:txBody>
      </p:sp>
    </p:spTree>
    <p:extLst>
      <p:ext uri="{BB962C8B-B14F-4D97-AF65-F5344CB8AC3E}">
        <p14:creationId xmlns:p14="http://schemas.microsoft.com/office/powerpoint/2010/main" val="2249106553"/>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Relating to God</a:t>
            </a:r>
          </a:p>
        </p:txBody>
      </p:sp>
      <p:sp>
        <p:nvSpPr>
          <p:cNvPr id="7" name="Rectangle 6"/>
          <p:cNvSpPr/>
          <p:nvPr/>
        </p:nvSpPr>
        <p:spPr>
          <a:xfrm>
            <a:off x="166683" y="1706095"/>
            <a:ext cx="4341817"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Infiniteness</a:t>
            </a:r>
          </a:p>
          <a:p>
            <a:pPr marL="342900" lvl="0" indent="-342900">
              <a:buFont typeface="Arial" charset="0"/>
              <a:buChar char="•"/>
            </a:pPr>
            <a:r>
              <a:rPr lang="en-US" sz="2000" dirty="0">
                <a:solidFill>
                  <a:schemeClr val="tx1"/>
                </a:solidFill>
              </a:rPr>
              <a:t>Recognition</a:t>
            </a:r>
          </a:p>
          <a:p>
            <a:pPr marL="342900" lvl="0" indent="-342900">
              <a:buFont typeface="Arial" charset="0"/>
              <a:buChar char="•"/>
            </a:pPr>
            <a:r>
              <a:rPr lang="en-US" sz="2000" dirty="0">
                <a:solidFill>
                  <a:schemeClr val="tx1"/>
                </a:solidFill>
              </a:rPr>
              <a:t>Alignment</a:t>
            </a:r>
          </a:p>
          <a:p>
            <a:pPr marL="342900" lvl="0" indent="-342900">
              <a:buFont typeface="Arial" charset="0"/>
              <a:buChar char="•"/>
            </a:pPr>
            <a:r>
              <a:rPr lang="en-US" sz="2000" dirty="0">
                <a:solidFill>
                  <a:schemeClr val="tx1"/>
                </a:solidFill>
              </a:rPr>
              <a:t>Glorifying</a:t>
            </a:r>
          </a:p>
          <a:p>
            <a:pPr marL="342900" lvl="0" indent="-342900">
              <a:buFont typeface="Arial" charset="0"/>
              <a:buChar char="•"/>
            </a:pPr>
            <a:r>
              <a:rPr lang="en-US" sz="2000" dirty="0">
                <a:solidFill>
                  <a:schemeClr val="tx1"/>
                </a:solidFill>
              </a:rPr>
              <a:t>Pleasing</a:t>
            </a:r>
          </a:p>
          <a:p>
            <a:pPr marL="342900" lvl="0" indent="-342900">
              <a:buFont typeface="Arial" charset="0"/>
              <a:buChar char="•"/>
            </a:pPr>
            <a:r>
              <a:rPr lang="en-US" sz="2000" dirty="0">
                <a:solidFill>
                  <a:srgbClr val="0432FF"/>
                </a:solidFill>
              </a:rPr>
              <a:t>Enjoyment/Fulfillment</a:t>
            </a:r>
          </a:p>
          <a:p>
            <a:pPr marL="342900" lvl="0" indent="-342900">
              <a:buFont typeface="Arial" charset="0"/>
              <a:buChar char="•"/>
            </a:pPr>
            <a:r>
              <a:rPr lang="en-US" sz="2000" dirty="0">
                <a:solidFill>
                  <a:schemeClr val="bg1">
                    <a:lumMod val="75000"/>
                  </a:schemeClr>
                </a:solidFill>
              </a:rPr>
              <a:t>Creativity</a:t>
            </a:r>
          </a:p>
          <a:p>
            <a:pPr marL="342900" lvl="0" indent="-342900">
              <a:buFont typeface="Arial" charset="0"/>
              <a:buChar char="•"/>
            </a:pPr>
            <a:r>
              <a:rPr lang="en-US" sz="2000" dirty="0">
                <a:solidFill>
                  <a:schemeClr val="bg1">
                    <a:lumMod val="75000"/>
                  </a:schemeClr>
                </a:solidFill>
              </a:rPr>
              <a:t>God’s Plan</a:t>
            </a:r>
          </a:p>
          <a:p>
            <a:pPr marL="342900" lvl="0" indent="-342900">
              <a:buFont typeface="Arial" charset="0"/>
              <a:buChar char="•"/>
            </a:pPr>
            <a:r>
              <a:rPr lang="en-US" sz="2000" dirty="0">
                <a:solidFill>
                  <a:schemeClr val="bg1">
                    <a:lumMod val="75000"/>
                  </a:schemeClr>
                </a:solidFill>
              </a:rPr>
              <a:t>Understanding</a:t>
            </a:r>
          </a:p>
        </p:txBody>
      </p:sp>
    </p:spTree>
    <p:extLst>
      <p:ext uri="{BB962C8B-B14F-4D97-AF65-F5344CB8AC3E}">
        <p14:creationId xmlns:p14="http://schemas.microsoft.com/office/powerpoint/2010/main" val="4002489959"/>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Enjoyment/Fulfillment</a:t>
            </a:r>
            <a:endParaRPr lang="en-US" sz="2000" dirty="0">
              <a:solidFill>
                <a:srgbClr val="002060"/>
              </a:solidFill>
            </a:endParaRPr>
          </a:p>
        </p:txBody>
      </p:sp>
      <p:sp>
        <p:nvSpPr>
          <p:cNvPr id="9" name="Rectangle 8"/>
          <p:cNvSpPr/>
          <p:nvPr/>
        </p:nvSpPr>
        <p:spPr>
          <a:xfrm>
            <a:off x="162716" y="1222171"/>
            <a:ext cx="8824911" cy="393954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To be sure, </a:t>
            </a:r>
          </a:p>
          <a:p>
            <a:pPr>
              <a:tabLst>
                <a:tab pos="457200" algn="l"/>
                <a:tab pos="914400" algn="l"/>
                <a:tab pos="1371600" algn="l"/>
                <a:tab pos="1828800" algn="l"/>
                <a:tab pos="2286000" algn="l"/>
                <a:tab pos="2743200" algn="l"/>
              </a:tabLst>
            </a:pPr>
            <a:r>
              <a:rPr lang="en-US" sz="2000" dirty="0"/>
              <a:t>	</a:t>
            </a:r>
            <a:r>
              <a:rPr lang="en-US" sz="2000" dirty="0">
                <a:solidFill>
                  <a:srgbClr val="FF0000"/>
                </a:solidFill>
              </a:rPr>
              <a:t>calling</a:t>
            </a:r>
            <a:r>
              <a:rPr lang="en-US" sz="2000" dirty="0"/>
              <a:t> is not what it is commonly thought to be.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It has to be dug out </a:t>
            </a:r>
          </a:p>
          <a:p>
            <a:pPr>
              <a:tabLst>
                <a:tab pos="457200" algn="l"/>
                <a:tab pos="914400" algn="l"/>
                <a:tab pos="1371600" algn="l"/>
                <a:tab pos="1828800" algn="l"/>
                <a:tab pos="2286000" algn="l"/>
                <a:tab pos="2743200" algn="l"/>
              </a:tabLst>
            </a:pPr>
            <a:r>
              <a:rPr lang="en-US" sz="2000" dirty="0"/>
              <a:t>	from under the rubble of ignorance and confusion.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And, uncomfortably, </a:t>
            </a:r>
          </a:p>
          <a:p>
            <a:pPr>
              <a:tabLst>
                <a:tab pos="457200" algn="l"/>
                <a:tab pos="914400" algn="l"/>
                <a:tab pos="1371600" algn="l"/>
                <a:tab pos="1828800" algn="l"/>
                <a:tab pos="2286000" algn="l"/>
                <a:tab pos="2743200" algn="l"/>
              </a:tabLst>
            </a:pPr>
            <a:r>
              <a:rPr lang="en-US" sz="2000" dirty="0"/>
              <a:t>	it often flies in the face of our human inclination.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But nothing short of God’s </a:t>
            </a:r>
            <a:r>
              <a:rPr lang="en-US" sz="2000" dirty="0">
                <a:solidFill>
                  <a:srgbClr val="FF0000"/>
                </a:solidFill>
              </a:rPr>
              <a:t>call </a:t>
            </a:r>
          </a:p>
          <a:p>
            <a:pPr>
              <a:tabLst>
                <a:tab pos="457200" algn="l"/>
                <a:tab pos="914400" algn="l"/>
                <a:tab pos="1371600" algn="l"/>
                <a:tab pos="1828800" algn="l"/>
                <a:tab pos="2286000" algn="l"/>
                <a:tab pos="2743200" algn="l"/>
              </a:tabLst>
            </a:pPr>
            <a:r>
              <a:rPr lang="en-US" sz="2000" dirty="0"/>
              <a:t>	can ground and fulfill </a:t>
            </a:r>
          </a:p>
          <a:p>
            <a:pPr>
              <a:tabLst>
                <a:tab pos="457200" algn="l"/>
                <a:tab pos="914400" algn="l"/>
                <a:tab pos="1371600" algn="l"/>
                <a:tab pos="1828800" algn="l"/>
                <a:tab pos="2286000" algn="l"/>
                <a:tab pos="2743200" algn="l"/>
              </a:tabLst>
            </a:pPr>
            <a:r>
              <a:rPr lang="en-US" sz="2000" dirty="0"/>
              <a:t>		the truest human desire </a:t>
            </a:r>
          </a:p>
          <a:p>
            <a:pPr>
              <a:tabLst>
                <a:tab pos="457200" algn="l"/>
                <a:tab pos="914400" algn="l"/>
                <a:tab pos="1371600" algn="l"/>
                <a:tab pos="1828800" algn="l"/>
                <a:tab pos="2286000" algn="l"/>
                <a:tab pos="2743200" algn="l"/>
              </a:tabLst>
            </a:pPr>
            <a:r>
              <a:rPr lang="en-US" sz="2000" dirty="0"/>
              <a:t>			for </a:t>
            </a:r>
            <a:r>
              <a:rPr lang="en-US" sz="2000" dirty="0">
                <a:solidFill>
                  <a:srgbClr val="FF0000"/>
                </a:solidFill>
              </a:rPr>
              <a:t>purpose</a:t>
            </a:r>
            <a:r>
              <a:rPr lang="en-US" sz="2000" dirty="0"/>
              <a:t>.  </a:t>
            </a:r>
          </a:p>
          <a:p>
            <a:pPr>
              <a:tabLst>
                <a:tab pos="457200" algn="l"/>
                <a:tab pos="914400" algn="l"/>
                <a:tab pos="1371600" algn="l"/>
                <a:tab pos="1828800" algn="l"/>
                <a:tab pos="2286000" algn="l"/>
                <a:tab pos="2743200" algn="l"/>
              </a:tabLst>
            </a:pPr>
            <a:r>
              <a:rPr lang="en-US" sz="2000" dirty="0"/>
              <a:t>										          </a:t>
            </a:r>
            <a:r>
              <a:rPr lang="en-US" sz="2000" dirty="0" err="1"/>
              <a:t>Os</a:t>
            </a:r>
            <a:r>
              <a:rPr lang="en-US" sz="2000" dirty="0"/>
              <a:t> </a:t>
            </a:r>
            <a:r>
              <a:rPr lang="en-US" sz="2000" dirty="0" err="1"/>
              <a:t>Guiness</a:t>
            </a:r>
            <a:endParaRPr lang="en-US" sz="2000" dirty="0"/>
          </a:p>
        </p:txBody>
      </p:sp>
    </p:spTree>
    <p:extLst>
      <p:ext uri="{BB962C8B-B14F-4D97-AF65-F5344CB8AC3E}">
        <p14:creationId xmlns:p14="http://schemas.microsoft.com/office/powerpoint/2010/main" val="2271353000"/>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Enjoyment/Fulfillment</a:t>
            </a:r>
            <a:endParaRPr lang="en-US" sz="2000" dirty="0">
              <a:solidFill>
                <a:srgbClr val="002060"/>
              </a:solidFill>
            </a:endParaRPr>
          </a:p>
        </p:txBody>
      </p:sp>
      <p:sp>
        <p:nvSpPr>
          <p:cNvPr id="10" name="Rectangle 9"/>
          <p:cNvSpPr/>
          <p:nvPr/>
        </p:nvSpPr>
        <p:spPr>
          <a:xfrm>
            <a:off x="166689" y="1222171"/>
            <a:ext cx="8824911" cy="276998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I am a most noteworthy sinner, </a:t>
            </a:r>
          </a:p>
          <a:p>
            <a:pPr>
              <a:tabLst>
                <a:tab pos="457200" algn="l"/>
                <a:tab pos="914400" algn="l"/>
                <a:tab pos="1371600" algn="l"/>
                <a:tab pos="1828800" algn="l"/>
                <a:tab pos="2286000" algn="l"/>
              </a:tabLst>
            </a:pPr>
            <a:r>
              <a:rPr lang="en-US" sz="2000" dirty="0"/>
              <a:t>	but I have cried out to the Lord </a:t>
            </a:r>
          </a:p>
          <a:p>
            <a:pPr>
              <a:tabLst>
                <a:tab pos="457200" algn="l"/>
                <a:tab pos="914400" algn="l"/>
                <a:tab pos="1371600" algn="l"/>
                <a:tab pos="1828800" algn="l"/>
                <a:tab pos="2286000" algn="l"/>
              </a:tabLst>
            </a:pPr>
            <a:r>
              <a:rPr lang="en-US" sz="2000" dirty="0"/>
              <a:t>		for grace and mercy, </a:t>
            </a:r>
          </a:p>
          <a:p>
            <a:pPr>
              <a:tabLst>
                <a:tab pos="457200" algn="l"/>
                <a:tab pos="914400" algn="l"/>
                <a:tab pos="1371600" algn="l"/>
                <a:tab pos="1828800" algn="l"/>
                <a:tab pos="2286000" algn="l"/>
              </a:tabLst>
            </a:pPr>
            <a:r>
              <a:rPr lang="en-US" sz="2000" dirty="0"/>
              <a:t>			and they have covered me completely.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I have found the sweetest consolation </a:t>
            </a:r>
          </a:p>
          <a:p>
            <a:pPr>
              <a:tabLst>
                <a:tab pos="457200" algn="l"/>
                <a:tab pos="914400" algn="l"/>
                <a:tab pos="1371600" algn="l"/>
                <a:tab pos="1828800" algn="l"/>
                <a:tab pos="2286000" algn="l"/>
              </a:tabLst>
            </a:pPr>
            <a:r>
              <a:rPr lang="en-US" sz="2000" dirty="0"/>
              <a:t>	since I made it my whole </a:t>
            </a:r>
            <a:r>
              <a:rPr lang="en-US" sz="2000" dirty="0">
                <a:solidFill>
                  <a:srgbClr val="FF0000"/>
                </a:solidFill>
              </a:rPr>
              <a:t>purpose </a:t>
            </a:r>
          </a:p>
          <a:p>
            <a:pPr>
              <a:tabLst>
                <a:tab pos="457200" algn="l"/>
                <a:tab pos="914400" algn="l"/>
                <a:tab pos="1371600" algn="l"/>
                <a:tab pos="1828800" algn="l"/>
                <a:tab pos="2286000" algn="l"/>
              </a:tabLst>
            </a:pPr>
            <a:r>
              <a:rPr lang="en-US" sz="2000" dirty="0"/>
              <a:t>		to enjoy His marvelous Presence. </a:t>
            </a:r>
          </a:p>
          <a:p>
            <a:pPr>
              <a:tabLst>
                <a:tab pos="457200" algn="l"/>
                <a:tab pos="914400" algn="l"/>
                <a:tab pos="1371600" algn="l"/>
                <a:tab pos="1828800" algn="l"/>
                <a:tab pos="2286000" algn="l"/>
              </a:tabLst>
            </a:pPr>
            <a:r>
              <a:rPr lang="en-US" sz="2000" dirty="0"/>
              <a:t>									     Christopher Columbus </a:t>
            </a:r>
          </a:p>
        </p:txBody>
      </p:sp>
      <p:sp>
        <p:nvSpPr>
          <p:cNvPr id="6" name="Rectangle 5"/>
          <p:cNvSpPr/>
          <p:nvPr/>
        </p:nvSpPr>
        <p:spPr>
          <a:xfrm>
            <a:off x="162717" y="5495414"/>
            <a:ext cx="8824911" cy="1231106"/>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chemeClr val="tx1"/>
                </a:solidFill>
              </a:rPr>
              <a:t>Man’s chief end is to glorify God, </a:t>
            </a:r>
          </a:p>
          <a:p>
            <a:pPr>
              <a:tabLst>
                <a:tab pos="457200" algn="l"/>
                <a:tab pos="914400" algn="l"/>
                <a:tab pos="1371600" algn="l"/>
                <a:tab pos="1828800" algn="l"/>
                <a:tab pos="2286000" algn="l"/>
                <a:tab pos="2743200" algn="l"/>
              </a:tabLst>
            </a:pPr>
            <a:r>
              <a:rPr lang="en-US" sz="2000" dirty="0">
                <a:solidFill>
                  <a:schemeClr val="tx1"/>
                </a:solidFill>
              </a:rPr>
              <a:t>	and to enjoy Him forever.  </a:t>
            </a:r>
          </a:p>
          <a:p>
            <a:pPr>
              <a:tabLst>
                <a:tab pos="457200" algn="l"/>
                <a:tab pos="914400" algn="l"/>
                <a:tab pos="1371600" algn="l"/>
                <a:tab pos="1828800" algn="l"/>
                <a:tab pos="2286000" algn="l"/>
                <a:tab pos="2743200" algn="l"/>
              </a:tabLst>
            </a:pPr>
            <a:endParaRPr lang="en-US" sz="800" dirty="0">
              <a:solidFill>
                <a:schemeClr val="tx1"/>
              </a:solidFill>
            </a:endParaRPr>
          </a:p>
          <a:p>
            <a:pPr>
              <a:tabLst>
                <a:tab pos="457200" algn="l"/>
                <a:tab pos="914400" algn="l"/>
                <a:tab pos="1371600" algn="l"/>
                <a:tab pos="1828800" algn="l"/>
                <a:tab pos="2286000" algn="l"/>
                <a:tab pos="2743200" algn="l"/>
              </a:tabLst>
            </a:pPr>
            <a:r>
              <a:rPr lang="en-US" sz="2000" dirty="0"/>
              <a:t>								  Westminster Shorter Catechism </a:t>
            </a:r>
          </a:p>
        </p:txBody>
      </p:sp>
    </p:spTree>
    <p:extLst>
      <p:ext uri="{BB962C8B-B14F-4D97-AF65-F5344CB8AC3E}">
        <p14:creationId xmlns:p14="http://schemas.microsoft.com/office/powerpoint/2010/main" val="3449435770"/>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Enjoyment/Fulfillment</a:t>
            </a:r>
            <a:endParaRPr lang="en-US" sz="2000" dirty="0">
              <a:solidFill>
                <a:srgbClr val="002060"/>
              </a:solidFill>
            </a:endParaRPr>
          </a:p>
        </p:txBody>
      </p:sp>
      <p:sp>
        <p:nvSpPr>
          <p:cNvPr id="10" name="Rectangle 9"/>
          <p:cNvSpPr/>
          <p:nvPr/>
        </p:nvSpPr>
        <p:spPr>
          <a:xfrm>
            <a:off x="166689" y="1222171"/>
            <a:ext cx="8824911" cy="43088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If you don't wake up and have your own thing, </a:t>
            </a:r>
          </a:p>
          <a:p>
            <a:pPr>
              <a:tabLst>
                <a:tab pos="457200" algn="l"/>
                <a:tab pos="914400" algn="l"/>
                <a:tab pos="1371600" algn="l"/>
                <a:tab pos="1828800" algn="l"/>
                <a:tab pos="2286000" algn="l"/>
              </a:tabLst>
            </a:pPr>
            <a:r>
              <a:rPr lang="en-US" sz="2000" dirty="0"/>
              <a:t>	whether it's writing </a:t>
            </a:r>
          </a:p>
          <a:p>
            <a:pPr>
              <a:tabLst>
                <a:tab pos="457200" algn="l"/>
                <a:tab pos="914400" algn="l"/>
                <a:tab pos="1371600" algn="l"/>
                <a:tab pos="1828800" algn="l"/>
                <a:tab pos="2286000" algn="l"/>
              </a:tabLst>
            </a:pPr>
            <a:r>
              <a:rPr lang="en-US" sz="2000" dirty="0"/>
              <a:t>		or reading</a:t>
            </a:r>
          </a:p>
          <a:p>
            <a:pPr>
              <a:tabLst>
                <a:tab pos="457200" algn="l"/>
                <a:tab pos="914400" algn="l"/>
                <a:tab pos="1371600" algn="l"/>
                <a:tab pos="1828800" algn="l"/>
                <a:tab pos="2286000" algn="l"/>
              </a:tabLst>
            </a:pPr>
            <a:r>
              <a:rPr lang="en-US" sz="2000" dirty="0"/>
              <a:t>			or traveling </a:t>
            </a:r>
          </a:p>
          <a:p>
            <a:pPr>
              <a:tabLst>
                <a:tab pos="457200" algn="l"/>
                <a:tab pos="914400" algn="l"/>
                <a:tab pos="1371600" algn="l"/>
                <a:tab pos="1828800" algn="l"/>
                <a:tab pos="2286000" algn="l"/>
              </a:tabLst>
            </a:pPr>
            <a:r>
              <a:rPr lang="en-US" sz="2000" dirty="0"/>
              <a:t>				or acting </a:t>
            </a:r>
          </a:p>
          <a:p>
            <a:pPr>
              <a:tabLst>
                <a:tab pos="457200" algn="l"/>
                <a:tab pos="914400" algn="l"/>
                <a:tab pos="1371600" algn="l"/>
                <a:tab pos="1828800" algn="l"/>
                <a:tab pos="2286000" algn="l"/>
              </a:tabLst>
            </a:pPr>
            <a:r>
              <a:rPr lang="en-US" sz="2000" dirty="0"/>
              <a:t>					or dancing </a:t>
            </a:r>
          </a:p>
          <a:p>
            <a:pPr>
              <a:tabLst>
                <a:tab pos="457200" algn="l"/>
                <a:tab pos="914400" algn="l"/>
                <a:tab pos="1371600" algn="l"/>
                <a:tab pos="1828800" algn="l"/>
                <a:tab pos="2286000" algn="l"/>
              </a:tabLst>
            </a:pPr>
            <a:r>
              <a:rPr lang="en-US" sz="2000" dirty="0"/>
              <a:t>						or singing </a:t>
            </a:r>
          </a:p>
          <a:p>
            <a:pPr>
              <a:tabLst>
                <a:tab pos="457200" algn="l"/>
                <a:tab pos="914400" algn="l"/>
                <a:tab pos="1371600" algn="l"/>
                <a:tab pos="1828800" algn="l"/>
                <a:tab pos="2286000" algn="l"/>
                <a:tab pos="2743200" algn="l"/>
                <a:tab pos="3200400" algn="l"/>
              </a:tabLst>
            </a:pPr>
            <a:r>
              <a:rPr lang="en-US" sz="2000" dirty="0"/>
              <a:t>							or being a mother or a father, </a:t>
            </a:r>
          </a:p>
          <a:p>
            <a:pPr>
              <a:tabLst>
                <a:tab pos="457200" algn="l"/>
                <a:tab pos="914400" algn="l"/>
                <a:tab pos="1371600" algn="l"/>
                <a:tab pos="1828800" algn="l"/>
                <a:tab pos="2286000" algn="l"/>
                <a:tab pos="2743200" algn="l"/>
                <a:tab pos="3200400" algn="l"/>
              </a:tabLst>
            </a:pPr>
            <a:r>
              <a:rPr lang="en-US" sz="2000" dirty="0"/>
              <a:t>	something that drives you, </a:t>
            </a:r>
          </a:p>
          <a:p>
            <a:pPr>
              <a:tabLst>
                <a:tab pos="457200" algn="l"/>
                <a:tab pos="914400" algn="l"/>
                <a:tab pos="1371600" algn="l"/>
                <a:tab pos="1828800" algn="l"/>
                <a:tab pos="2286000" algn="l"/>
                <a:tab pos="2743200" algn="l"/>
                <a:tab pos="3200400" algn="l"/>
              </a:tabLst>
            </a:pPr>
            <a:r>
              <a:rPr lang="en-US" sz="2000" dirty="0"/>
              <a:t>		then it's all worth nothing. </a:t>
            </a:r>
          </a:p>
          <a:p>
            <a:pPr>
              <a:tabLst>
                <a:tab pos="457200" algn="l"/>
                <a:tab pos="914400" algn="l"/>
                <a:tab pos="1371600" algn="l"/>
                <a:tab pos="1828800" algn="l"/>
                <a:tab pos="2286000" algn="l"/>
                <a:tab pos="2743200" algn="l"/>
                <a:tab pos="3200400" algn="l"/>
              </a:tabLst>
            </a:pPr>
            <a:endParaRPr lang="en-US" sz="800" u="sng" dirty="0"/>
          </a:p>
          <a:p>
            <a:pPr>
              <a:tabLst>
                <a:tab pos="457200" algn="l"/>
                <a:tab pos="914400" algn="l"/>
                <a:tab pos="1371600" algn="l"/>
                <a:tab pos="1828800" algn="l"/>
                <a:tab pos="2286000" algn="l"/>
                <a:tab pos="2743200" algn="l"/>
                <a:tab pos="3200400" algn="l"/>
              </a:tabLst>
            </a:pPr>
            <a:r>
              <a:rPr lang="en-US" sz="2000" u="sng" dirty="0"/>
              <a:t>One of the key elements in happiness</a:t>
            </a:r>
          </a:p>
          <a:p>
            <a:pPr>
              <a:tabLst>
                <a:tab pos="457200" algn="l"/>
                <a:tab pos="914400" algn="l"/>
                <a:tab pos="1371600" algn="l"/>
                <a:tab pos="1828800" algn="l"/>
                <a:tab pos="2286000" algn="l"/>
                <a:tab pos="2743200" algn="l"/>
                <a:tab pos="3200400" algn="l"/>
              </a:tabLst>
            </a:pPr>
            <a:r>
              <a:rPr lang="en-US" sz="2000" dirty="0"/>
              <a:t>	</a:t>
            </a:r>
            <a:r>
              <a:rPr lang="en-US" sz="2000" u="sng" dirty="0"/>
              <a:t>is </a:t>
            </a:r>
            <a:r>
              <a:rPr lang="en-US" sz="2000" u="sng" dirty="0">
                <a:solidFill>
                  <a:srgbClr val="FF0000"/>
                </a:solidFill>
              </a:rPr>
              <a:t>purpose</a:t>
            </a:r>
            <a:r>
              <a:rPr lang="en-US" sz="2000" dirty="0"/>
              <a:t>.</a:t>
            </a:r>
          </a:p>
          <a:p>
            <a:pPr>
              <a:tabLst>
                <a:tab pos="457200" algn="l"/>
                <a:tab pos="914400" algn="l"/>
                <a:tab pos="1371600" algn="l"/>
                <a:tab pos="1828800" algn="l"/>
                <a:tab pos="2286000" algn="l"/>
                <a:tab pos="2743200" algn="l"/>
                <a:tab pos="3200400" algn="l"/>
              </a:tabLst>
            </a:pPr>
            <a:r>
              <a:rPr lang="en-US" sz="2000" dirty="0"/>
              <a:t>												unknown </a:t>
            </a:r>
          </a:p>
        </p:txBody>
      </p:sp>
    </p:spTree>
    <p:extLst>
      <p:ext uri="{BB962C8B-B14F-4D97-AF65-F5344CB8AC3E}">
        <p14:creationId xmlns:p14="http://schemas.microsoft.com/office/powerpoint/2010/main" val="191497085"/>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Enjoyment/Fulfillment</a:t>
            </a:r>
            <a:endParaRPr lang="en-US" sz="2000" dirty="0">
              <a:solidFill>
                <a:srgbClr val="002060"/>
              </a:solidFill>
            </a:endParaRPr>
          </a:p>
        </p:txBody>
      </p:sp>
      <p:sp>
        <p:nvSpPr>
          <p:cNvPr id="10" name="Rectangle 9"/>
          <p:cNvSpPr/>
          <p:nvPr/>
        </p:nvSpPr>
        <p:spPr>
          <a:xfrm>
            <a:off x="166689" y="1222171"/>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A man is only joyful </a:t>
            </a:r>
          </a:p>
          <a:p>
            <a:pPr>
              <a:tabLst>
                <a:tab pos="457200" algn="l"/>
                <a:tab pos="914400" algn="l"/>
                <a:tab pos="1371600" algn="l"/>
                <a:tab pos="1828800" algn="l"/>
                <a:tab pos="2286000" algn="l"/>
              </a:tabLst>
            </a:pPr>
            <a:r>
              <a:rPr lang="en-US" sz="2000" dirty="0"/>
              <a:t>	when he fulfills </a:t>
            </a:r>
          </a:p>
          <a:p>
            <a:pPr>
              <a:tabLst>
                <a:tab pos="457200" algn="l"/>
                <a:tab pos="914400" algn="l"/>
                <a:tab pos="1371600" algn="l"/>
                <a:tab pos="1828800" algn="l"/>
                <a:tab pos="2286000" algn="l"/>
              </a:tabLst>
            </a:pPr>
            <a:r>
              <a:rPr lang="en-US" sz="2000" dirty="0"/>
              <a:t>		the design of God’s creation of him, </a:t>
            </a:r>
          </a:p>
          <a:p>
            <a:pPr>
              <a:tabLst>
                <a:tab pos="457200" algn="l"/>
                <a:tab pos="914400" algn="l"/>
                <a:tab pos="1371600" algn="l"/>
                <a:tab pos="1828800" algn="l"/>
                <a:tab pos="2286000" algn="l"/>
              </a:tabLst>
            </a:pPr>
            <a:r>
              <a:rPr lang="en-US" sz="2000" dirty="0"/>
              <a:t>			and that is a joy </a:t>
            </a:r>
          </a:p>
          <a:p>
            <a:pPr>
              <a:tabLst>
                <a:tab pos="457200" algn="l"/>
                <a:tab pos="914400" algn="l"/>
                <a:tab pos="1371600" algn="l"/>
                <a:tab pos="1828800" algn="l"/>
                <a:tab pos="2286000" algn="l"/>
              </a:tabLst>
            </a:pPr>
            <a:r>
              <a:rPr lang="en-US" sz="2000" dirty="0"/>
              <a:t>				that can never be quenched.  </a:t>
            </a:r>
          </a:p>
          <a:p>
            <a:pPr>
              <a:tabLst>
                <a:tab pos="457200" algn="l"/>
                <a:tab pos="914400" algn="l"/>
                <a:tab pos="1371600" algn="l"/>
                <a:tab pos="1828800" algn="l"/>
                <a:tab pos="2286000" algn="l"/>
              </a:tabLst>
            </a:pPr>
            <a:r>
              <a:rPr lang="en-US" sz="2000" dirty="0"/>
              <a:t>										Oswald Chambers</a:t>
            </a:r>
          </a:p>
        </p:txBody>
      </p:sp>
    </p:spTree>
    <p:extLst>
      <p:ext uri="{BB962C8B-B14F-4D97-AF65-F5344CB8AC3E}">
        <p14:creationId xmlns:p14="http://schemas.microsoft.com/office/powerpoint/2010/main" val="3603137845"/>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Relating to God</a:t>
            </a:r>
          </a:p>
        </p:txBody>
      </p:sp>
      <p:sp>
        <p:nvSpPr>
          <p:cNvPr id="7" name="Rectangle 6"/>
          <p:cNvSpPr/>
          <p:nvPr/>
        </p:nvSpPr>
        <p:spPr>
          <a:xfrm>
            <a:off x="166683" y="1706095"/>
            <a:ext cx="8824914"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Infiniteness – Reaching to Understand the Greatness of God </a:t>
            </a:r>
          </a:p>
          <a:p>
            <a:pPr marL="342900" lvl="0" indent="-342900">
              <a:buFont typeface="Arial" charset="0"/>
              <a:buChar char="•"/>
            </a:pPr>
            <a:r>
              <a:rPr lang="en-US" sz="2000" dirty="0">
                <a:solidFill>
                  <a:schemeClr val="tx1"/>
                </a:solidFill>
              </a:rPr>
              <a:t>Recognition – Recognizing that God has a Purpose for our Lives</a:t>
            </a:r>
          </a:p>
          <a:p>
            <a:pPr marL="342900" lvl="0" indent="-342900">
              <a:buFont typeface="Arial" charset="0"/>
              <a:buChar char="•"/>
            </a:pPr>
            <a:r>
              <a:rPr lang="en-US" sz="2000" dirty="0">
                <a:solidFill>
                  <a:schemeClr val="tx1"/>
                </a:solidFill>
              </a:rPr>
              <a:t>Alignment – Our Purpose must be aligned with God’s</a:t>
            </a:r>
          </a:p>
          <a:p>
            <a:pPr marL="342900" lvl="0" indent="-342900">
              <a:buFont typeface="Arial" charset="0"/>
              <a:buChar char="•"/>
            </a:pPr>
            <a:r>
              <a:rPr lang="en-US" sz="2000" dirty="0">
                <a:solidFill>
                  <a:schemeClr val="tx1"/>
                </a:solidFill>
              </a:rPr>
              <a:t>Glorifying – We must Glorify / Magnify God and His Goodness</a:t>
            </a:r>
          </a:p>
          <a:p>
            <a:pPr marL="342900" lvl="0" indent="-342900">
              <a:buFont typeface="Arial" charset="0"/>
              <a:buChar char="•"/>
            </a:pPr>
            <a:r>
              <a:rPr lang="en-US" sz="2000" dirty="0">
                <a:solidFill>
                  <a:schemeClr val="tx1"/>
                </a:solidFill>
              </a:rPr>
              <a:t>Pleasing – Pleasing God should be a natural urge if we love Him</a:t>
            </a:r>
          </a:p>
          <a:p>
            <a:pPr marL="342900" lvl="0" indent="-342900">
              <a:buFont typeface="Arial" charset="0"/>
              <a:buChar char="•"/>
            </a:pPr>
            <a:r>
              <a:rPr lang="en-US" sz="2000" dirty="0">
                <a:solidFill>
                  <a:schemeClr val="tx1"/>
                </a:solidFill>
              </a:rPr>
              <a:t>Enjoyment/Fulfillment – We must enjoy (be pleased with) God</a:t>
            </a:r>
          </a:p>
          <a:p>
            <a:pPr marL="342900" lvl="0" indent="-342900">
              <a:buFont typeface="Arial" charset="0"/>
              <a:buChar char="•"/>
            </a:pPr>
            <a:r>
              <a:rPr lang="en-US" sz="2000" dirty="0">
                <a:solidFill>
                  <a:srgbClr val="3327C6"/>
                </a:solidFill>
              </a:rPr>
              <a:t>Creativity</a:t>
            </a:r>
          </a:p>
          <a:p>
            <a:pPr marL="342900" lvl="0" indent="-342900">
              <a:buFont typeface="Arial" charset="0"/>
              <a:buChar char="•"/>
            </a:pPr>
            <a:r>
              <a:rPr lang="en-US" sz="2000" dirty="0">
                <a:solidFill>
                  <a:schemeClr val="bg1">
                    <a:lumMod val="75000"/>
                  </a:schemeClr>
                </a:solidFill>
              </a:rPr>
              <a:t>God’s Plan</a:t>
            </a:r>
          </a:p>
          <a:p>
            <a:pPr marL="342900" lvl="0" indent="-342900">
              <a:buFont typeface="Arial" charset="0"/>
              <a:buChar char="•"/>
            </a:pPr>
            <a:r>
              <a:rPr lang="en-US" sz="2000" dirty="0">
                <a:solidFill>
                  <a:schemeClr val="bg1">
                    <a:lumMod val="75000"/>
                  </a:schemeClr>
                </a:solidFill>
              </a:rPr>
              <a:t>Understanding</a:t>
            </a:r>
          </a:p>
        </p:txBody>
      </p:sp>
    </p:spTree>
    <p:extLst>
      <p:ext uri="{BB962C8B-B14F-4D97-AF65-F5344CB8AC3E}">
        <p14:creationId xmlns:p14="http://schemas.microsoft.com/office/powerpoint/2010/main" val="990302501"/>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Creativity</a:t>
            </a:r>
            <a:endParaRPr lang="en-US" sz="2000" dirty="0">
              <a:solidFill>
                <a:srgbClr val="002060"/>
              </a:solidFill>
            </a:endParaRPr>
          </a:p>
        </p:txBody>
      </p:sp>
      <p:sp>
        <p:nvSpPr>
          <p:cNvPr id="10" name="Rectangle 9"/>
          <p:cNvSpPr/>
          <p:nvPr/>
        </p:nvSpPr>
        <p:spPr>
          <a:xfrm>
            <a:off x="166689" y="1222171"/>
            <a:ext cx="8824911" cy="36933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God is a creator, </a:t>
            </a:r>
          </a:p>
          <a:p>
            <a:pPr>
              <a:tabLst>
                <a:tab pos="457200" algn="l"/>
                <a:tab pos="914400" algn="l"/>
                <a:tab pos="1371600" algn="l"/>
                <a:tab pos="1828800" algn="l"/>
                <a:tab pos="2286000" algn="l"/>
              </a:tabLst>
            </a:pPr>
            <a:r>
              <a:rPr lang="en-US" sz="2000" dirty="0"/>
              <a:t>	and he created us to be creators. </a:t>
            </a:r>
          </a:p>
          <a:p>
            <a:pPr>
              <a:tabLst>
                <a:tab pos="457200" algn="l"/>
                <a:tab pos="914400" algn="l"/>
                <a:tab pos="1371600" algn="l"/>
                <a:tab pos="1828800" algn="l"/>
                <a:tab pos="2286000" algn="l"/>
              </a:tabLst>
            </a:pPr>
            <a:endParaRPr lang="en-US" sz="2000" dirty="0"/>
          </a:p>
          <a:p>
            <a:pPr>
              <a:tabLst>
                <a:tab pos="457200" algn="l"/>
                <a:tab pos="914400" algn="l"/>
                <a:tab pos="1371600" algn="l"/>
                <a:tab pos="1828800" algn="l"/>
                <a:tab pos="2286000" algn="l"/>
              </a:tabLst>
            </a:pPr>
            <a:r>
              <a:rPr lang="en-US" sz="2000" dirty="0"/>
              <a:t>In Heaven God will unleash our creativity, </a:t>
            </a:r>
          </a:p>
          <a:p>
            <a:pPr>
              <a:tabLst>
                <a:tab pos="457200" algn="l"/>
                <a:tab pos="914400" algn="l"/>
                <a:tab pos="1371600" algn="l"/>
                <a:tab pos="1828800" algn="l"/>
                <a:tab pos="2286000" algn="l"/>
              </a:tabLst>
            </a:pPr>
            <a:r>
              <a:rPr lang="en-US" sz="2000" dirty="0"/>
              <a:t>	not confine it.  </a:t>
            </a:r>
          </a:p>
          <a:p>
            <a:pPr>
              <a:tabLst>
                <a:tab pos="457200" algn="l"/>
                <a:tab pos="914400" algn="l"/>
                <a:tab pos="1371600" algn="l"/>
                <a:tab pos="1828800" algn="l"/>
                <a:tab pos="2286000" algn="l"/>
              </a:tabLst>
            </a:pPr>
            <a:endParaRPr lang="en-US" sz="2000" dirty="0"/>
          </a:p>
          <a:p>
            <a:pPr>
              <a:tabLst>
                <a:tab pos="457200" algn="l"/>
                <a:tab pos="914400" algn="l"/>
                <a:tab pos="1371600" algn="l"/>
                <a:tab pos="1828800" algn="l"/>
                <a:tab pos="2286000" algn="l"/>
              </a:tabLst>
            </a:pPr>
            <a:r>
              <a:rPr lang="en-US" sz="2000" dirty="0"/>
              <a:t>The God who gave people creativity </a:t>
            </a:r>
          </a:p>
          <a:p>
            <a:pPr>
              <a:tabLst>
                <a:tab pos="457200" algn="l"/>
                <a:tab pos="914400" algn="l"/>
                <a:tab pos="1371600" algn="l"/>
                <a:tab pos="1828800" algn="l"/>
                <a:tab pos="2286000" algn="l"/>
              </a:tabLst>
            </a:pPr>
            <a:r>
              <a:rPr lang="en-US" sz="2000" dirty="0"/>
              <a:t>	surely won’t take it back, will he?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solidFill>
                  <a:srgbClr val="005493"/>
                </a:solidFill>
              </a:rPr>
              <a:t>	The gifts and calling of God </a:t>
            </a:r>
          </a:p>
          <a:p>
            <a:pPr>
              <a:tabLst>
                <a:tab pos="457200" algn="l"/>
                <a:tab pos="914400" algn="l"/>
                <a:tab pos="1371600" algn="l"/>
                <a:tab pos="1828800" algn="l"/>
                <a:tab pos="2286000" algn="l"/>
              </a:tabLst>
            </a:pPr>
            <a:r>
              <a:rPr lang="en-US" sz="2000" dirty="0">
                <a:solidFill>
                  <a:srgbClr val="005493"/>
                </a:solidFill>
              </a:rPr>
              <a:t>		are irrevocable (Romans 11: 29). </a:t>
            </a:r>
          </a:p>
          <a:p>
            <a:pPr>
              <a:tabLst>
                <a:tab pos="457200" algn="l"/>
                <a:tab pos="914400" algn="l"/>
                <a:tab pos="1371600" algn="l"/>
                <a:tab pos="1828800" algn="l"/>
                <a:tab pos="2286000" algn="l"/>
              </a:tabLst>
            </a:pPr>
            <a:r>
              <a:rPr lang="en-US" sz="2000" dirty="0"/>
              <a:t>										       Randy Alcorn</a:t>
            </a:r>
          </a:p>
        </p:txBody>
      </p:sp>
      <p:sp>
        <p:nvSpPr>
          <p:cNvPr id="6" name="Rectangle 5"/>
          <p:cNvSpPr/>
          <p:nvPr/>
        </p:nvSpPr>
        <p:spPr>
          <a:xfrm>
            <a:off x="166688" y="6041514"/>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 pos="2743200" algn="l"/>
              </a:tabLst>
            </a:pPr>
            <a:r>
              <a:rPr lang="en-US" sz="2000" dirty="0">
                <a:solidFill>
                  <a:schemeClr val="tx1"/>
                </a:solidFill>
              </a:rPr>
              <a:t>The first we know of God is that He is </a:t>
            </a:r>
            <a:r>
              <a:rPr lang="en-US" sz="2000">
                <a:solidFill>
                  <a:schemeClr val="tx1"/>
                </a:solidFill>
              </a:rPr>
              <a:t>a Creator.</a:t>
            </a:r>
            <a:endParaRPr lang="en-US" sz="2000" dirty="0"/>
          </a:p>
        </p:txBody>
      </p:sp>
    </p:spTree>
    <p:extLst>
      <p:ext uri="{BB962C8B-B14F-4D97-AF65-F5344CB8AC3E}">
        <p14:creationId xmlns:p14="http://schemas.microsoft.com/office/powerpoint/2010/main" val="2769936547"/>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Creativity</a:t>
            </a:r>
            <a:endParaRPr lang="en-US" sz="2000" dirty="0">
              <a:solidFill>
                <a:srgbClr val="002060"/>
              </a:solidFill>
            </a:endParaRPr>
          </a:p>
        </p:txBody>
      </p:sp>
      <p:sp>
        <p:nvSpPr>
          <p:cNvPr id="10" name="Rectangle 9"/>
          <p:cNvSpPr/>
          <p:nvPr/>
        </p:nvSpPr>
        <p:spPr>
          <a:xfrm>
            <a:off x="166689" y="1222171"/>
            <a:ext cx="8824911" cy="455509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When we are self-conscious, </a:t>
            </a:r>
          </a:p>
          <a:p>
            <a:pPr>
              <a:tabLst>
                <a:tab pos="457200" algn="l"/>
                <a:tab pos="914400" algn="l"/>
                <a:tab pos="1371600" algn="l"/>
                <a:tab pos="1828800" algn="l"/>
                <a:tab pos="2286000" algn="l"/>
              </a:tabLst>
            </a:pPr>
            <a:r>
              <a:rPr lang="en-US" sz="2000" dirty="0"/>
              <a:t>	we cannot be wholly aware; </a:t>
            </a:r>
          </a:p>
          <a:p>
            <a:pPr>
              <a:tabLst>
                <a:tab pos="457200" algn="l"/>
                <a:tab pos="914400" algn="l"/>
                <a:tab pos="1371600" algn="l"/>
                <a:tab pos="1828800" algn="l"/>
                <a:tab pos="2286000" algn="l"/>
              </a:tabLst>
            </a:pPr>
            <a:r>
              <a:rPr lang="en-US" sz="2000" dirty="0"/>
              <a:t>		we must throw ourselves out first.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This throwing ourselves away</a:t>
            </a:r>
          </a:p>
          <a:p>
            <a:pPr>
              <a:tabLst>
                <a:tab pos="457200" algn="l"/>
                <a:tab pos="914400" algn="l"/>
                <a:tab pos="1371600" algn="l"/>
                <a:tab pos="1828800" algn="l"/>
                <a:tab pos="2286000" algn="l"/>
              </a:tabLst>
            </a:pPr>
            <a:r>
              <a:rPr lang="en-US" sz="2000" dirty="0"/>
              <a:t>	is the act of </a:t>
            </a:r>
            <a:r>
              <a:rPr lang="en-US" sz="2000" dirty="0">
                <a:solidFill>
                  <a:srgbClr val="FF0000"/>
                </a:solidFill>
              </a:rPr>
              <a:t>creativity</a:t>
            </a:r>
            <a:r>
              <a:rPr lang="en-US" sz="2000" dirty="0"/>
              <a:t>.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So, when we wholly concentrate, </a:t>
            </a:r>
          </a:p>
          <a:p>
            <a:pPr>
              <a:tabLst>
                <a:tab pos="457200" algn="l"/>
                <a:tab pos="914400" algn="l"/>
                <a:tab pos="1371600" algn="l"/>
                <a:tab pos="1828800" algn="l"/>
                <a:tab pos="2286000" algn="l"/>
              </a:tabLst>
            </a:pPr>
            <a:r>
              <a:rPr lang="en-US" sz="2000" dirty="0"/>
              <a:t>	like a child in play, </a:t>
            </a:r>
          </a:p>
          <a:p>
            <a:pPr>
              <a:tabLst>
                <a:tab pos="457200" algn="l"/>
                <a:tab pos="914400" algn="l"/>
                <a:tab pos="1371600" algn="l"/>
                <a:tab pos="1828800" algn="l"/>
                <a:tab pos="2286000" algn="l"/>
              </a:tabLst>
            </a:pPr>
            <a:r>
              <a:rPr lang="en-US" sz="2000" dirty="0"/>
              <a:t>		or an artist at work, </a:t>
            </a:r>
          </a:p>
          <a:p>
            <a:pPr>
              <a:tabLst>
                <a:tab pos="457200" algn="l"/>
                <a:tab pos="914400" algn="l"/>
                <a:tab pos="1371600" algn="l"/>
                <a:tab pos="1828800" algn="l"/>
                <a:tab pos="2286000" algn="l"/>
              </a:tabLst>
            </a:pPr>
            <a:r>
              <a:rPr lang="en-US" sz="2000" dirty="0"/>
              <a:t>			then we share in the act of </a:t>
            </a:r>
            <a:r>
              <a:rPr lang="en-US" sz="2000" dirty="0">
                <a:solidFill>
                  <a:srgbClr val="FF0000"/>
                </a:solidFill>
              </a:rPr>
              <a:t>creating</a:t>
            </a:r>
            <a:r>
              <a:rPr lang="en-US" sz="2000" dirty="0"/>
              <a:t>.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We not only escape time, </a:t>
            </a:r>
          </a:p>
          <a:p>
            <a:pPr>
              <a:tabLst>
                <a:tab pos="457200" algn="l"/>
                <a:tab pos="914400" algn="l"/>
                <a:tab pos="1371600" algn="l"/>
                <a:tab pos="1828800" algn="l"/>
                <a:tab pos="2286000" algn="l"/>
              </a:tabLst>
            </a:pPr>
            <a:r>
              <a:rPr lang="en-US" sz="2000" dirty="0"/>
              <a:t>	we also escape </a:t>
            </a:r>
          </a:p>
          <a:p>
            <a:pPr>
              <a:tabLst>
                <a:tab pos="457200" algn="l"/>
                <a:tab pos="914400" algn="l"/>
                <a:tab pos="1371600" algn="l"/>
                <a:tab pos="1828800" algn="l"/>
                <a:tab pos="2286000" algn="l"/>
              </a:tabLst>
            </a:pPr>
            <a:r>
              <a:rPr lang="en-US" sz="2000" dirty="0"/>
              <a:t>		our self-conscious selves. </a:t>
            </a:r>
          </a:p>
          <a:p>
            <a:pPr>
              <a:tabLst>
                <a:tab pos="457200" algn="l"/>
                <a:tab pos="914400" algn="l"/>
                <a:tab pos="1371600" algn="l"/>
                <a:tab pos="1828800" algn="l"/>
                <a:tab pos="2286000" algn="l"/>
              </a:tabLst>
            </a:pPr>
            <a:r>
              <a:rPr lang="en-US" sz="2000" dirty="0"/>
              <a:t>									           Madeleine </a:t>
            </a:r>
            <a:r>
              <a:rPr lang="en-US" sz="2000" dirty="0" err="1"/>
              <a:t>L'Engle</a:t>
            </a:r>
            <a:endParaRPr lang="en-US" sz="2000" dirty="0"/>
          </a:p>
        </p:txBody>
      </p:sp>
      <p:sp>
        <p:nvSpPr>
          <p:cNvPr id="6" name="Rectangle 5"/>
          <p:cNvSpPr/>
          <p:nvPr/>
        </p:nvSpPr>
        <p:spPr>
          <a:xfrm>
            <a:off x="166688" y="6041514"/>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 pos="2743200" algn="l"/>
              </a:tabLst>
            </a:pPr>
            <a:r>
              <a:rPr lang="en-US" sz="2000" dirty="0">
                <a:solidFill>
                  <a:schemeClr val="tx1"/>
                </a:solidFill>
              </a:rPr>
              <a:t>Creativity is a natural flow of the Spirit of God</a:t>
            </a:r>
            <a:endParaRPr lang="en-US" sz="2000" dirty="0"/>
          </a:p>
        </p:txBody>
      </p:sp>
    </p:spTree>
    <p:extLst>
      <p:ext uri="{BB962C8B-B14F-4D97-AF65-F5344CB8AC3E}">
        <p14:creationId xmlns:p14="http://schemas.microsoft.com/office/powerpoint/2010/main" val="1266245104"/>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Creativity</a:t>
            </a:r>
            <a:endParaRPr lang="en-US" sz="2000" dirty="0">
              <a:solidFill>
                <a:srgbClr val="002060"/>
              </a:solidFill>
            </a:endParaRPr>
          </a:p>
        </p:txBody>
      </p:sp>
      <p:sp>
        <p:nvSpPr>
          <p:cNvPr id="10" name="Rectangle 9"/>
          <p:cNvSpPr/>
          <p:nvPr/>
        </p:nvSpPr>
        <p:spPr>
          <a:xfrm>
            <a:off x="166689" y="1222171"/>
            <a:ext cx="8824911" cy="357020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Very few of us understand [God], </a:t>
            </a:r>
          </a:p>
          <a:p>
            <a:pPr>
              <a:tabLst>
                <a:tab pos="457200" algn="l"/>
                <a:tab pos="914400" algn="l"/>
                <a:tab pos="1371600" algn="l"/>
                <a:tab pos="1828800" algn="l"/>
                <a:tab pos="2286000" algn="l"/>
              </a:tabLst>
            </a:pPr>
            <a:r>
              <a:rPr lang="en-US" sz="2000" dirty="0"/>
              <a:t>	except to acknowledge </a:t>
            </a:r>
          </a:p>
          <a:p>
            <a:pPr>
              <a:tabLst>
                <a:tab pos="457200" algn="l"/>
                <a:tab pos="914400" algn="l"/>
                <a:tab pos="1371600" algn="l"/>
                <a:tab pos="1828800" algn="l"/>
                <a:tab pos="2286000" algn="l"/>
              </a:tabLst>
            </a:pPr>
            <a:r>
              <a:rPr lang="en-US" sz="2000" dirty="0"/>
              <a:t>		that without his power and grace </a:t>
            </a:r>
          </a:p>
          <a:p>
            <a:pPr>
              <a:tabLst>
                <a:tab pos="457200" algn="l"/>
                <a:tab pos="914400" algn="l"/>
                <a:tab pos="1371600" algn="l"/>
                <a:tab pos="1828800" algn="l"/>
                <a:tab pos="2286000" algn="l"/>
              </a:tabLst>
            </a:pPr>
            <a:r>
              <a:rPr lang="en-US" sz="2000" dirty="0"/>
              <a:t>			nothing would be written, painted, or composed at all. </a:t>
            </a:r>
          </a:p>
          <a:p>
            <a:pPr>
              <a:tabLst>
                <a:tab pos="457200" algn="l"/>
                <a:tab pos="914400" algn="l"/>
                <a:tab pos="1371600" algn="l"/>
                <a:tab pos="1828800" algn="l"/>
                <a:tab pos="2286000" algn="l"/>
              </a:tabLst>
            </a:pPr>
            <a:endParaRPr lang="en-US" sz="2000" dirty="0"/>
          </a:p>
          <a:p>
            <a:pPr>
              <a:tabLst>
                <a:tab pos="457200" algn="l"/>
                <a:tab pos="914400" algn="l"/>
                <a:tab pos="1371600" algn="l"/>
                <a:tab pos="1828800" algn="l"/>
                <a:tab pos="2286000" algn="l"/>
              </a:tabLst>
            </a:pPr>
            <a:r>
              <a:rPr lang="en-US" sz="2000" dirty="0"/>
              <a:t>To say anything beyond this </a:t>
            </a:r>
          </a:p>
          <a:p>
            <a:pPr>
              <a:tabLst>
                <a:tab pos="457200" algn="l"/>
                <a:tab pos="914400" algn="l"/>
                <a:tab pos="1371600" algn="l"/>
                <a:tab pos="1828800" algn="l"/>
                <a:tab pos="2286000" algn="l"/>
              </a:tabLst>
            </a:pPr>
            <a:r>
              <a:rPr lang="en-US" sz="2000" dirty="0"/>
              <a:t>	about the </a:t>
            </a:r>
            <a:r>
              <a:rPr lang="en-US" sz="2000" dirty="0">
                <a:solidFill>
                  <a:srgbClr val="FF0000"/>
                </a:solidFill>
              </a:rPr>
              <a:t>creative</a:t>
            </a:r>
            <a:r>
              <a:rPr lang="en-US" sz="2000" dirty="0"/>
              <a:t> process </a:t>
            </a:r>
          </a:p>
          <a:p>
            <a:pPr>
              <a:tabLst>
                <a:tab pos="457200" algn="l"/>
                <a:tab pos="914400" algn="l"/>
                <a:tab pos="1371600" algn="l"/>
                <a:tab pos="1828800" algn="l"/>
                <a:tab pos="2286000" algn="l"/>
              </a:tabLst>
            </a:pPr>
            <a:r>
              <a:rPr lang="en-US" sz="2000" dirty="0"/>
              <a:t>		is like pulling all the petals off a flower </a:t>
            </a:r>
          </a:p>
          <a:p>
            <a:pPr>
              <a:tabLst>
                <a:tab pos="457200" algn="l"/>
                <a:tab pos="914400" algn="l"/>
                <a:tab pos="1371600" algn="l"/>
                <a:tab pos="1828800" algn="l"/>
                <a:tab pos="2286000" algn="l"/>
              </a:tabLst>
            </a:pPr>
            <a:r>
              <a:rPr lang="en-US" sz="2000" dirty="0"/>
              <a:t>			in order to analyze it, </a:t>
            </a:r>
          </a:p>
          <a:p>
            <a:pPr>
              <a:tabLst>
                <a:tab pos="457200" algn="l"/>
                <a:tab pos="914400" algn="l"/>
                <a:tab pos="1371600" algn="l"/>
                <a:tab pos="1828800" algn="l"/>
                <a:tab pos="2286000" algn="l"/>
              </a:tabLst>
            </a:pPr>
            <a:r>
              <a:rPr lang="en-US" sz="2000" dirty="0"/>
              <a:t>				and ending up having destroyed the flower. </a:t>
            </a:r>
          </a:p>
          <a:p>
            <a:pPr>
              <a:tabLst>
                <a:tab pos="457200" algn="l"/>
                <a:tab pos="914400" algn="l"/>
                <a:tab pos="1371600" algn="l"/>
                <a:tab pos="1828800" algn="l"/>
                <a:tab pos="2286000" algn="l"/>
              </a:tabLst>
            </a:pPr>
            <a:r>
              <a:rPr lang="en-US" sz="2000" dirty="0"/>
              <a:t>									           Madeleine </a:t>
            </a:r>
            <a:r>
              <a:rPr lang="en-US" sz="2000" dirty="0" err="1"/>
              <a:t>L'Engle</a:t>
            </a:r>
            <a:endParaRPr lang="en-US" sz="2000" dirty="0"/>
          </a:p>
        </p:txBody>
      </p:sp>
    </p:spTree>
    <p:extLst>
      <p:ext uri="{BB962C8B-B14F-4D97-AF65-F5344CB8AC3E}">
        <p14:creationId xmlns:p14="http://schemas.microsoft.com/office/powerpoint/2010/main" val="31884385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Creativity</a:t>
            </a:r>
            <a:endParaRPr lang="en-US" sz="2000" dirty="0">
              <a:solidFill>
                <a:srgbClr val="002060"/>
              </a:solidFill>
            </a:endParaRPr>
          </a:p>
        </p:txBody>
      </p:sp>
      <p:sp>
        <p:nvSpPr>
          <p:cNvPr id="10" name="Rectangle 9"/>
          <p:cNvSpPr/>
          <p:nvPr/>
        </p:nvSpPr>
        <p:spPr>
          <a:xfrm>
            <a:off x="166689" y="1222171"/>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One of my core convictions</a:t>
            </a:r>
          </a:p>
          <a:p>
            <a:pPr>
              <a:tabLst>
                <a:tab pos="457200" algn="l"/>
                <a:tab pos="914400" algn="l"/>
                <a:tab pos="1371600" algn="l"/>
                <a:tab pos="1828800" algn="l"/>
                <a:tab pos="2286000" algn="l"/>
                <a:tab pos="2743200" algn="l"/>
              </a:tabLst>
            </a:pPr>
            <a:r>
              <a:rPr lang="en-US" sz="2000" dirty="0"/>
              <a:t>	is that the church </a:t>
            </a:r>
          </a:p>
          <a:p>
            <a:pPr>
              <a:tabLst>
                <a:tab pos="457200" algn="l"/>
                <a:tab pos="914400" algn="l"/>
                <a:tab pos="1371600" algn="l"/>
                <a:tab pos="1828800" algn="l"/>
                <a:tab pos="2286000" algn="l"/>
                <a:tab pos="2743200" algn="l"/>
              </a:tabLst>
            </a:pPr>
            <a:r>
              <a:rPr lang="en-US" sz="2000" dirty="0"/>
              <a:t>		ought to be </a:t>
            </a:r>
          </a:p>
          <a:p>
            <a:pPr>
              <a:tabLst>
                <a:tab pos="457200" algn="l"/>
                <a:tab pos="914400" algn="l"/>
                <a:tab pos="1371600" algn="l"/>
                <a:tab pos="1828800" algn="l"/>
                <a:tab pos="2286000" algn="l"/>
                <a:tab pos="2743200" algn="l"/>
              </a:tabLst>
            </a:pPr>
            <a:r>
              <a:rPr lang="en-US" sz="2000" dirty="0"/>
              <a:t>			the most </a:t>
            </a:r>
            <a:r>
              <a:rPr lang="en-US" sz="2000" dirty="0">
                <a:solidFill>
                  <a:srgbClr val="FF0000"/>
                </a:solidFill>
              </a:rPr>
              <a:t>creative </a:t>
            </a:r>
            <a:r>
              <a:rPr lang="en-US" sz="2000" dirty="0"/>
              <a:t>place on the planet. </a:t>
            </a:r>
          </a:p>
          <a:p>
            <a:pPr>
              <a:tabLst>
                <a:tab pos="457200" algn="l"/>
                <a:tab pos="914400" algn="l"/>
                <a:tab pos="1371600" algn="l"/>
                <a:tab pos="1828800" algn="l"/>
                <a:tab pos="2286000" algn="l"/>
                <a:tab pos="2743200" algn="l"/>
              </a:tabLst>
            </a:pPr>
            <a:r>
              <a:rPr lang="en-US" sz="2000" dirty="0"/>
              <a:t>										    Mark </a:t>
            </a:r>
            <a:r>
              <a:rPr lang="en-US" sz="2000" dirty="0" err="1"/>
              <a:t>Batterson</a:t>
            </a:r>
            <a:endParaRPr lang="en-US" sz="2000" dirty="0"/>
          </a:p>
        </p:txBody>
      </p:sp>
      <p:sp>
        <p:nvSpPr>
          <p:cNvPr id="5" name="Rectangle 4"/>
          <p:cNvSpPr/>
          <p:nvPr/>
        </p:nvSpPr>
        <p:spPr>
          <a:xfrm>
            <a:off x="166688" y="2945720"/>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Love arises from nothing </a:t>
            </a:r>
          </a:p>
          <a:p>
            <a:pPr>
              <a:tabLst>
                <a:tab pos="457200" algn="l"/>
                <a:tab pos="914400" algn="l"/>
                <a:tab pos="1371600" algn="l"/>
                <a:tab pos="1828800" algn="l"/>
                <a:tab pos="2286000" algn="l"/>
                <a:tab pos="2743200" algn="l"/>
              </a:tabLst>
            </a:pPr>
            <a:r>
              <a:rPr lang="en-US" sz="2000" dirty="0"/>
              <a:t>	and creates as it goes.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And without it, </a:t>
            </a:r>
          </a:p>
          <a:p>
            <a:pPr>
              <a:tabLst>
                <a:tab pos="457200" algn="l"/>
                <a:tab pos="914400" algn="l"/>
                <a:tab pos="1371600" algn="l"/>
                <a:tab pos="1828800" algn="l"/>
                <a:tab pos="2286000" algn="l"/>
                <a:tab pos="2743200" algn="l"/>
              </a:tabLst>
            </a:pPr>
            <a:r>
              <a:rPr lang="en-US" sz="2000" dirty="0"/>
              <a:t>	chaos is indeed come again. </a:t>
            </a:r>
          </a:p>
          <a:p>
            <a:pPr>
              <a:tabLst>
                <a:tab pos="457200" algn="l"/>
                <a:tab pos="914400" algn="l"/>
                <a:tab pos="1371600" algn="l"/>
                <a:tab pos="1828800" algn="l"/>
                <a:tab pos="2286000" algn="l"/>
                <a:tab pos="2743200" algn="l"/>
              </a:tabLst>
            </a:pPr>
            <a:r>
              <a:rPr lang="en-US" sz="2000" dirty="0"/>
              <a:t>										Elizabeth George</a:t>
            </a:r>
          </a:p>
        </p:txBody>
      </p:sp>
      <p:sp>
        <p:nvSpPr>
          <p:cNvPr id="6" name="Rectangle 5"/>
          <p:cNvSpPr/>
          <p:nvPr/>
        </p:nvSpPr>
        <p:spPr>
          <a:xfrm>
            <a:off x="166687" y="5567079"/>
            <a:ext cx="8824911" cy="1107996"/>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 pos="2743200" algn="l"/>
              </a:tabLst>
            </a:pPr>
            <a:r>
              <a:rPr lang="en-US" sz="2000" dirty="0">
                <a:solidFill>
                  <a:schemeClr val="tx1"/>
                </a:solidFill>
              </a:rPr>
              <a:t>God is the Great Creator.  </a:t>
            </a:r>
          </a:p>
          <a:p>
            <a:pPr algn="ctr">
              <a:tabLst>
                <a:tab pos="457200" algn="l"/>
                <a:tab pos="914400" algn="l"/>
                <a:tab pos="1371600" algn="l"/>
                <a:tab pos="1828800" algn="l"/>
                <a:tab pos="2286000" algn="l"/>
                <a:tab pos="2743200" algn="l"/>
              </a:tabLst>
            </a:pPr>
            <a:r>
              <a:rPr lang="en-US" sz="2000" dirty="0">
                <a:solidFill>
                  <a:schemeClr val="tx1"/>
                </a:solidFill>
              </a:rPr>
              <a:t>	God creates love for us.  </a:t>
            </a:r>
          </a:p>
          <a:p>
            <a:pPr algn="ctr">
              <a:tabLst>
                <a:tab pos="457200" algn="l"/>
                <a:tab pos="914400" algn="l"/>
                <a:tab pos="1371600" algn="l"/>
                <a:tab pos="1828800" algn="l"/>
                <a:tab pos="2286000" algn="l"/>
                <a:tab pos="2743200" algn="l"/>
              </a:tabLst>
            </a:pPr>
            <a:r>
              <a:rPr lang="en-US" sz="2000" dirty="0">
                <a:solidFill>
                  <a:schemeClr val="tx1"/>
                </a:solidFill>
              </a:rPr>
              <a:t>		We must create love for Him and others.  </a:t>
            </a:r>
          </a:p>
        </p:txBody>
      </p:sp>
    </p:spTree>
    <p:extLst>
      <p:ext uri="{BB962C8B-B14F-4D97-AF65-F5344CB8AC3E}">
        <p14:creationId xmlns:p14="http://schemas.microsoft.com/office/powerpoint/2010/main" val="3361155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673100"/>
            <a:ext cx="8547100" cy="6034922"/>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One of these is the challenge to go on living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even though I have no answer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or any complete explanation.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The Bible arranges life and thought in just that sequence.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First, we are called on to live passionately and openly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then to use our minds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to try to understand and interpret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what we have experienced.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In this way life moves on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whatever insight is possible is born.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If we turn the whole process around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try to put understanding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before the living of life, however,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everything freezes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we become immobilized.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John Claypool</a:t>
            </a:r>
          </a:p>
        </p:txBody>
      </p:sp>
    </p:spTree>
    <p:extLst>
      <p:ext uri="{BB962C8B-B14F-4D97-AF65-F5344CB8AC3E}">
        <p14:creationId xmlns:p14="http://schemas.microsoft.com/office/powerpoint/2010/main" val="4109457196"/>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Creativity</a:t>
            </a:r>
            <a:endParaRPr lang="en-US" sz="2000" dirty="0">
              <a:solidFill>
                <a:srgbClr val="002060"/>
              </a:solidFill>
            </a:endParaRPr>
          </a:p>
        </p:txBody>
      </p:sp>
      <p:sp>
        <p:nvSpPr>
          <p:cNvPr id="10" name="Rectangle 9"/>
          <p:cNvSpPr/>
          <p:nvPr/>
        </p:nvSpPr>
        <p:spPr>
          <a:xfrm>
            <a:off x="166689" y="1222171"/>
            <a:ext cx="8824911"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 the Holy Spirit, </a:t>
            </a:r>
          </a:p>
          <a:p>
            <a:pPr>
              <a:tabLst>
                <a:tab pos="457200" algn="l"/>
                <a:tab pos="914400" algn="l"/>
                <a:tab pos="1371600" algn="l"/>
                <a:tab pos="1828800" algn="l"/>
                <a:tab pos="2286000" algn="l"/>
                <a:tab pos="2743200" algn="l"/>
              </a:tabLst>
            </a:pPr>
            <a:r>
              <a:rPr lang="en-US" sz="2000" dirty="0"/>
              <a:t>	while keeping out of sight, </a:t>
            </a:r>
          </a:p>
          <a:p>
            <a:pPr>
              <a:tabLst>
                <a:tab pos="457200" algn="l"/>
                <a:tab pos="914400" algn="l"/>
                <a:tab pos="1371600" algn="l"/>
                <a:tab pos="1828800" algn="l"/>
                <a:tab pos="2286000" algn="l"/>
                <a:tab pos="2743200" algn="l"/>
              </a:tabLst>
            </a:pPr>
            <a:r>
              <a:rPr lang="en-US" sz="2000" dirty="0"/>
              <a:t>		exerts the full power of creation </a:t>
            </a:r>
          </a:p>
          <a:p>
            <a:pPr>
              <a:tabLst>
                <a:tab pos="457200" algn="l"/>
                <a:tab pos="914400" algn="l"/>
                <a:tab pos="1371600" algn="l"/>
                <a:tab pos="1828800" algn="l"/>
                <a:tab pos="2286000" algn="l"/>
                <a:tab pos="2743200" algn="l"/>
              </a:tabLst>
            </a:pPr>
            <a:r>
              <a:rPr lang="en-US" sz="2000" dirty="0"/>
              <a:t>			to </a:t>
            </a:r>
            <a:r>
              <a:rPr lang="en-US" sz="2000" dirty="0">
                <a:solidFill>
                  <a:srgbClr val="FF0000"/>
                </a:solidFill>
              </a:rPr>
              <a:t>achieve the fullness of new creation </a:t>
            </a:r>
          </a:p>
          <a:p>
            <a:pPr>
              <a:tabLst>
                <a:tab pos="457200" algn="l"/>
                <a:tab pos="914400" algn="l"/>
                <a:tab pos="1371600" algn="l"/>
                <a:tab pos="1828800" algn="l"/>
                <a:tab pos="2286000" algn="l"/>
                <a:tab pos="2743200" algn="l"/>
              </a:tabLst>
            </a:pPr>
            <a:r>
              <a:rPr lang="en-US" sz="2000" dirty="0">
                <a:solidFill>
                  <a:srgbClr val="FF0000"/>
                </a:solidFill>
              </a:rPr>
              <a:t>				in every believer’s life </a:t>
            </a:r>
          </a:p>
          <a:p>
            <a:pPr>
              <a:tabLst>
                <a:tab pos="457200" algn="l"/>
                <a:tab pos="914400" algn="l"/>
                <a:tab pos="1371600" algn="l"/>
                <a:tab pos="1828800" algn="l"/>
                <a:tab pos="2286000" algn="l"/>
                <a:tab pos="2743200" algn="l"/>
              </a:tabLst>
            </a:pPr>
            <a:r>
              <a:rPr lang="en-US" sz="2000" dirty="0"/>
              <a:t>					and to bring to each one </a:t>
            </a:r>
          </a:p>
          <a:p>
            <a:pPr>
              <a:tabLst>
                <a:tab pos="457200" algn="l"/>
                <a:tab pos="914400" algn="l"/>
                <a:tab pos="1371600" algn="l"/>
                <a:tab pos="1828800" algn="l"/>
                <a:tab pos="2286000" algn="l"/>
                <a:tab pos="2743200" algn="l"/>
              </a:tabLst>
            </a:pPr>
            <a:r>
              <a:rPr lang="en-US" sz="2000" dirty="0"/>
              <a:t>						a full perception of </a:t>
            </a:r>
          </a:p>
          <a:p>
            <a:pPr>
              <a:tabLst>
                <a:tab pos="457200" algn="l"/>
                <a:tab pos="914400" algn="l"/>
                <a:tab pos="1371600" algn="l"/>
                <a:tab pos="1828800" algn="l"/>
                <a:tab pos="2286000" algn="l"/>
                <a:tab pos="2743200" algn="l"/>
                <a:tab pos="3200400" algn="l"/>
              </a:tabLst>
            </a:pPr>
            <a:r>
              <a:rPr lang="en-US" sz="2000" dirty="0"/>
              <a:t>							the guidance of God. </a:t>
            </a:r>
          </a:p>
          <a:p>
            <a:pPr>
              <a:tabLst>
                <a:tab pos="457200" algn="l"/>
                <a:tab pos="914400" algn="l"/>
                <a:tab pos="1371600" algn="l"/>
                <a:tab pos="1828800" algn="l"/>
                <a:tab pos="2286000" algn="l"/>
                <a:tab pos="2743200" algn="l"/>
                <a:tab pos="3200400" algn="l"/>
              </a:tabLst>
            </a:pPr>
            <a:r>
              <a:rPr lang="en-US" sz="2000" dirty="0"/>
              <a:t>									 J.I. Packer and Carolyn Nystrom</a:t>
            </a:r>
          </a:p>
        </p:txBody>
      </p:sp>
      <p:sp>
        <p:nvSpPr>
          <p:cNvPr id="6" name="Rectangle 5"/>
          <p:cNvSpPr/>
          <p:nvPr/>
        </p:nvSpPr>
        <p:spPr>
          <a:xfrm>
            <a:off x="166687" y="5567079"/>
            <a:ext cx="8824911" cy="1107996"/>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 pos="2743200" algn="l"/>
              </a:tabLst>
            </a:pPr>
            <a:r>
              <a:rPr lang="en-US" sz="2000" dirty="0">
                <a:solidFill>
                  <a:schemeClr val="tx1"/>
                </a:solidFill>
              </a:rPr>
              <a:t>God is the Great Creator.  </a:t>
            </a:r>
          </a:p>
          <a:p>
            <a:pPr algn="ctr">
              <a:tabLst>
                <a:tab pos="457200" algn="l"/>
                <a:tab pos="914400" algn="l"/>
                <a:tab pos="1371600" algn="l"/>
                <a:tab pos="1828800" algn="l"/>
                <a:tab pos="2286000" algn="l"/>
                <a:tab pos="2743200" algn="l"/>
              </a:tabLst>
            </a:pPr>
            <a:r>
              <a:rPr lang="en-US" sz="2000" dirty="0">
                <a:solidFill>
                  <a:schemeClr val="tx1"/>
                </a:solidFill>
              </a:rPr>
              <a:t>	God creates love for us.  </a:t>
            </a:r>
          </a:p>
          <a:p>
            <a:pPr algn="ctr">
              <a:tabLst>
                <a:tab pos="457200" algn="l"/>
                <a:tab pos="914400" algn="l"/>
                <a:tab pos="1371600" algn="l"/>
                <a:tab pos="1828800" algn="l"/>
                <a:tab pos="2286000" algn="l"/>
                <a:tab pos="2743200" algn="l"/>
              </a:tabLst>
            </a:pPr>
            <a:r>
              <a:rPr lang="en-US" sz="2000" dirty="0">
                <a:solidFill>
                  <a:schemeClr val="tx1"/>
                </a:solidFill>
              </a:rPr>
              <a:t>		We must create love for Him and others.  </a:t>
            </a:r>
          </a:p>
        </p:txBody>
      </p:sp>
    </p:spTree>
    <p:extLst>
      <p:ext uri="{BB962C8B-B14F-4D97-AF65-F5344CB8AC3E}">
        <p14:creationId xmlns:p14="http://schemas.microsoft.com/office/powerpoint/2010/main" val="3207360236"/>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Creativity</a:t>
            </a:r>
            <a:endParaRPr lang="en-US" sz="2000" dirty="0">
              <a:solidFill>
                <a:srgbClr val="002060"/>
              </a:solidFill>
            </a:endParaRPr>
          </a:p>
        </p:txBody>
      </p:sp>
      <p:sp>
        <p:nvSpPr>
          <p:cNvPr id="10" name="Rectangle 9"/>
          <p:cNvSpPr/>
          <p:nvPr/>
        </p:nvSpPr>
        <p:spPr>
          <a:xfrm>
            <a:off x="166689" y="1222171"/>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What will Heaven be like?</a:t>
            </a:r>
          </a:p>
          <a:p>
            <a:pPr>
              <a:tabLst>
                <a:tab pos="457200" algn="l"/>
                <a:tab pos="914400" algn="l"/>
                <a:tab pos="1371600" algn="l"/>
                <a:tab pos="1828800" algn="l"/>
                <a:tab pos="2286000" algn="l"/>
                <a:tab pos="2743200" algn="l"/>
              </a:tabLst>
            </a:pPr>
            <a:endParaRPr lang="en-US" sz="2000" dirty="0"/>
          </a:p>
          <a:p>
            <a:pPr>
              <a:tabLst>
                <a:tab pos="457200" algn="l"/>
                <a:tab pos="914400" algn="l"/>
                <a:tab pos="1371600" algn="l"/>
                <a:tab pos="1828800" algn="l"/>
                <a:tab pos="2286000" algn="l"/>
                <a:tab pos="2743200" algn="l"/>
              </a:tabLst>
            </a:pPr>
            <a:r>
              <a:rPr lang="en-US" sz="2000" dirty="0"/>
              <a:t>Perhaps something like Zach </a:t>
            </a:r>
          </a:p>
          <a:p>
            <a:pPr>
              <a:tabLst>
                <a:tab pos="457200" algn="l"/>
                <a:tab pos="914400" algn="l"/>
                <a:tab pos="1371600" algn="l"/>
                <a:tab pos="1828800" algn="l"/>
                <a:tab pos="2286000" algn="l"/>
                <a:tab pos="2743200" algn="l"/>
              </a:tabLst>
            </a:pPr>
            <a:r>
              <a:rPr lang="en-US" sz="2000" dirty="0"/>
              <a:t>	as he was continually creating with LEGOS.  </a:t>
            </a:r>
          </a:p>
          <a:p>
            <a:pPr>
              <a:tabLst>
                <a:tab pos="457200" algn="l"/>
                <a:tab pos="914400" algn="l"/>
                <a:tab pos="1371600" algn="l"/>
                <a:tab pos="1828800" algn="l"/>
                <a:tab pos="2286000" algn="l"/>
                <a:tab pos="2743200" algn="l"/>
              </a:tabLst>
            </a:pPr>
            <a:endParaRPr lang="en-US" sz="2000" dirty="0"/>
          </a:p>
          <a:p>
            <a:pPr>
              <a:tabLst>
                <a:tab pos="457200" algn="l"/>
                <a:tab pos="914400" algn="l"/>
                <a:tab pos="1371600" algn="l"/>
                <a:tab pos="1828800" algn="l"/>
                <a:tab pos="2286000" algn="l"/>
                <a:tab pos="2743200" algn="l"/>
              </a:tabLst>
            </a:pPr>
            <a:r>
              <a:rPr lang="en-US" sz="2000" dirty="0"/>
              <a:t>It is a never-ending creative experience with limitless combinations. </a:t>
            </a:r>
          </a:p>
          <a:p>
            <a:pPr>
              <a:tabLst>
                <a:tab pos="457200" algn="l"/>
                <a:tab pos="914400" algn="l"/>
                <a:tab pos="1371600" algn="l"/>
                <a:tab pos="1828800" algn="l"/>
                <a:tab pos="2286000" algn="l"/>
                <a:tab pos="2743200" algn="l"/>
              </a:tabLst>
            </a:pPr>
            <a:endParaRPr lang="en-US" sz="2000" dirty="0"/>
          </a:p>
          <a:p>
            <a:pPr>
              <a:tabLst>
                <a:tab pos="457200" algn="l"/>
                <a:tab pos="914400" algn="l"/>
                <a:tab pos="1371600" algn="l"/>
                <a:tab pos="1828800" algn="l"/>
                <a:tab pos="2286000" algn="l"/>
                <a:tab pos="2743200" algn="l"/>
              </a:tabLst>
            </a:pPr>
            <a:r>
              <a:rPr lang="en-US" sz="2000" dirty="0"/>
              <a:t>Our projects will be able to grow infinitely in heaven.</a:t>
            </a:r>
          </a:p>
        </p:txBody>
      </p:sp>
    </p:spTree>
    <p:extLst>
      <p:ext uri="{BB962C8B-B14F-4D97-AF65-F5344CB8AC3E}">
        <p14:creationId xmlns:p14="http://schemas.microsoft.com/office/powerpoint/2010/main" val="4228269479"/>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Concerning God: Creativity</a:t>
            </a:r>
            <a:endParaRPr lang="en-US" sz="2000" dirty="0">
              <a:solidFill>
                <a:srgbClr val="002060"/>
              </a:solidFill>
            </a:endParaRPr>
          </a:p>
        </p:txBody>
      </p:sp>
      <p:sp>
        <p:nvSpPr>
          <p:cNvPr id="10" name="Rectangle 9"/>
          <p:cNvSpPr/>
          <p:nvPr/>
        </p:nvSpPr>
        <p:spPr>
          <a:xfrm>
            <a:off x="166689" y="1222171"/>
            <a:ext cx="8824911" cy="252376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Musicians must make music, </a:t>
            </a:r>
          </a:p>
          <a:p>
            <a:pPr>
              <a:tabLst>
                <a:tab pos="457200" algn="l"/>
                <a:tab pos="914400" algn="l"/>
                <a:tab pos="1371600" algn="l"/>
                <a:tab pos="1828800" algn="l"/>
                <a:tab pos="2286000" algn="l"/>
              </a:tabLst>
            </a:pPr>
            <a:r>
              <a:rPr lang="en-US" sz="2000" dirty="0"/>
              <a:t>	artists must paint, </a:t>
            </a:r>
          </a:p>
          <a:p>
            <a:pPr>
              <a:tabLst>
                <a:tab pos="457200" algn="l"/>
                <a:tab pos="914400" algn="l"/>
                <a:tab pos="1371600" algn="l"/>
                <a:tab pos="1828800" algn="l"/>
                <a:tab pos="2286000" algn="l"/>
              </a:tabLst>
            </a:pPr>
            <a:r>
              <a:rPr lang="en-US" sz="2000" dirty="0"/>
              <a:t>		poets must write</a:t>
            </a:r>
          </a:p>
          <a:p>
            <a:pPr>
              <a:tabLst>
                <a:tab pos="457200" algn="l"/>
                <a:tab pos="914400" algn="l"/>
                <a:tab pos="1371600" algn="l"/>
                <a:tab pos="1828800" algn="l"/>
                <a:tab pos="2286000" algn="l"/>
              </a:tabLst>
            </a:pPr>
            <a:r>
              <a:rPr lang="en-US" sz="2000" dirty="0"/>
              <a:t>			if they are ultimately </a:t>
            </a:r>
          </a:p>
          <a:p>
            <a:pPr>
              <a:tabLst>
                <a:tab pos="457200" algn="l"/>
                <a:tab pos="914400" algn="l"/>
                <a:tab pos="1371600" algn="l"/>
                <a:tab pos="1828800" algn="l"/>
                <a:tab pos="2286000" algn="l"/>
              </a:tabLst>
            </a:pPr>
            <a:r>
              <a:rPr lang="en-US" sz="2000" dirty="0"/>
              <a:t>				to be at peace with themselves. </a:t>
            </a:r>
          </a:p>
          <a:p>
            <a:pPr>
              <a:tabLst>
                <a:tab pos="457200" algn="l"/>
                <a:tab pos="914400" algn="l"/>
                <a:tab pos="1371600" algn="l"/>
                <a:tab pos="1828800" algn="l"/>
                <a:tab pos="2286000" algn="l"/>
              </a:tabLst>
            </a:pPr>
            <a:endParaRPr lang="en-US" sz="1200" dirty="0"/>
          </a:p>
          <a:p>
            <a:pPr>
              <a:tabLst>
                <a:tab pos="457200" algn="l"/>
                <a:tab pos="914400" algn="l"/>
                <a:tab pos="1371600" algn="l"/>
                <a:tab pos="1828800" algn="l"/>
                <a:tab pos="2286000" algn="l"/>
              </a:tabLst>
            </a:pPr>
            <a:r>
              <a:rPr lang="en-US" sz="2000" dirty="0"/>
              <a:t>What humans can be, </a:t>
            </a:r>
          </a:p>
          <a:p>
            <a:pPr>
              <a:tabLst>
                <a:tab pos="457200" algn="l"/>
                <a:tab pos="914400" algn="l"/>
                <a:tab pos="1371600" algn="l"/>
                <a:tab pos="1828800" algn="l"/>
                <a:tab pos="2286000" algn="l"/>
              </a:tabLst>
            </a:pPr>
            <a:r>
              <a:rPr lang="en-US" sz="2000" dirty="0"/>
              <a:t>	they must be.						 Abraham Maslow </a:t>
            </a:r>
          </a:p>
        </p:txBody>
      </p:sp>
      <p:sp>
        <p:nvSpPr>
          <p:cNvPr id="5" name="Rectangle 4"/>
          <p:cNvSpPr/>
          <p:nvPr/>
        </p:nvSpPr>
        <p:spPr>
          <a:xfrm>
            <a:off x="166688" y="6189379"/>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 pos="2743200" algn="l"/>
              </a:tabLst>
            </a:pPr>
            <a:r>
              <a:rPr lang="en-US" sz="2000" dirty="0">
                <a:solidFill>
                  <a:schemeClr val="tx1"/>
                </a:solidFill>
              </a:rPr>
              <a:t>We must let </a:t>
            </a:r>
            <a:r>
              <a:rPr lang="en-US" sz="2000">
                <a:solidFill>
                  <a:schemeClr val="tx1"/>
                </a:solidFill>
              </a:rPr>
              <a:t>God’s creativity flow through us, His creation.</a:t>
            </a:r>
            <a:endParaRPr lang="en-US" sz="2000" dirty="0">
              <a:solidFill>
                <a:schemeClr val="tx1"/>
              </a:solidFill>
            </a:endParaRPr>
          </a:p>
        </p:txBody>
      </p:sp>
      <p:sp>
        <p:nvSpPr>
          <p:cNvPr id="6" name="Rectangle 5">
            <a:extLst>
              <a:ext uri="{FF2B5EF4-FFF2-40B4-BE49-F238E27FC236}">
                <a16:creationId xmlns:a16="http://schemas.microsoft.com/office/drawing/2014/main" id="{7674D9DB-6E95-9349-9B20-62296E20A24E}"/>
              </a:ext>
            </a:extLst>
          </p:cNvPr>
          <p:cNvSpPr/>
          <p:nvPr/>
        </p:nvSpPr>
        <p:spPr>
          <a:xfrm>
            <a:off x="166688" y="5520144"/>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 pos="2743200" algn="l"/>
              </a:tabLst>
            </a:pPr>
            <a:r>
              <a:rPr lang="en-US" sz="2000" dirty="0">
                <a:solidFill>
                  <a:schemeClr val="tx1"/>
                </a:solidFill>
              </a:rPr>
              <a:t>God’s creativity includes diversity – not just copies of one flower.</a:t>
            </a:r>
          </a:p>
        </p:txBody>
      </p:sp>
    </p:spTree>
    <p:extLst>
      <p:ext uri="{BB962C8B-B14F-4D97-AF65-F5344CB8AC3E}">
        <p14:creationId xmlns:p14="http://schemas.microsoft.com/office/powerpoint/2010/main" val="820061144"/>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Relating to God</a:t>
            </a:r>
          </a:p>
        </p:txBody>
      </p:sp>
      <p:sp>
        <p:nvSpPr>
          <p:cNvPr id="7" name="Rectangle 6"/>
          <p:cNvSpPr/>
          <p:nvPr/>
        </p:nvSpPr>
        <p:spPr>
          <a:xfrm>
            <a:off x="166683" y="1706095"/>
            <a:ext cx="4341817"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Infiniteness</a:t>
            </a:r>
          </a:p>
          <a:p>
            <a:pPr marL="342900" lvl="0" indent="-342900">
              <a:buFont typeface="Arial" charset="0"/>
              <a:buChar char="•"/>
            </a:pPr>
            <a:r>
              <a:rPr lang="en-US" sz="2000" dirty="0">
                <a:solidFill>
                  <a:schemeClr val="tx1"/>
                </a:solidFill>
              </a:rPr>
              <a:t>Recognition</a:t>
            </a:r>
          </a:p>
          <a:p>
            <a:pPr marL="342900" lvl="0" indent="-342900">
              <a:buFont typeface="Arial" charset="0"/>
              <a:buChar char="•"/>
            </a:pPr>
            <a:r>
              <a:rPr lang="en-US" sz="2000" dirty="0">
                <a:solidFill>
                  <a:schemeClr val="tx1"/>
                </a:solidFill>
              </a:rPr>
              <a:t>Alignment</a:t>
            </a:r>
          </a:p>
          <a:p>
            <a:pPr marL="342900" lvl="0" indent="-342900">
              <a:buFont typeface="Arial" charset="0"/>
              <a:buChar char="•"/>
            </a:pPr>
            <a:r>
              <a:rPr lang="en-US" sz="2000" dirty="0">
                <a:solidFill>
                  <a:schemeClr val="tx1"/>
                </a:solidFill>
              </a:rPr>
              <a:t>Glorifying</a:t>
            </a:r>
          </a:p>
          <a:p>
            <a:pPr marL="342900" lvl="0" indent="-342900">
              <a:buFont typeface="Arial" charset="0"/>
              <a:buChar char="•"/>
            </a:pPr>
            <a:r>
              <a:rPr lang="en-US" sz="2000" dirty="0">
                <a:solidFill>
                  <a:schemeClr val="tx1"/>
                </a:solidFill>
              </a:rPr>
              <a:t>Pleasing</a:t>
            </a:r>
          </a:p>
          <a:p>
            <a:pPr marL="342900" lvl="0" indent="-342900">
              <a:buFont typeface="Arial" charset="0"/>
              <a:buChar char="•"/>
            </a:pPr>
            <a:r>
              <a:rPr lang="en-US" sz="2000" dirty="0">
                <a:solidFill>
                  <a:schemeClr val="tx1"/>
                </a:solidFill>
              </a:rPr>
              <a:t>Enjoyment/Fulfillment</a:t>
            </a:r>
          </a:p>
          <a:p>
            <a:pPr marL="342900" lvl="0" indent="-342900">
              <a:buFont typeface="Arial" charset="0"/>
              <a:buChar char="•"/>
            </a:pPr>
            <a:r>
              <a:rPr lang="en-US" sz="2000" dirty="0">
                <a:solidFill>
                  <a:schemeClr val="tx1"/>
                </a:solidFill>
              </a:rPr>
              <a:t>Creativity</a:t>
            </a:r>
          </a:p>
          <a:p>
            <a:pPr marL="342900" indent="-342900">
              <a:buFont typeface="Arial" charset="0"/>
              <a:buChar char="•"/>
            </a:pPr>
            <a:r>
              <a:rPr lang="en-US" sz="2000" dirty="0">
                <a:solidFill>
                  <a:srgbClr val="3327C6"/>
                </a:solidFill>
              </a:rPr>
              <a:t>God’s Plan</a:t>
            </a:r>
          </a:p>
          <a:p>
            <a:pPr marL="342900" lvl="0" indent="-342900">
              <a:buFont typeface="Arial" charset="0"/>
              <a:buChar char="•"/>
            </a:pPr>
            <a:r>
              <a:rPr lang="en-US" sz="2000" dirty="0">
                <a:solidFill>
                  <a:schemeClr val="bg1">
                    <a:lumMod val="75000"/>
                  </a:schemeClr>
                </a:solidFill>
              </a:rPr>
              <a:t>Understanding</a:t>
            </a:r>
          </a:p>
        </p:txBody>
      </p:sp>
    </p:spTree>
    <p:extLst>
      <p:ext uri="{BB962C8B-B14F-4D97-AF65-F5344CB8AC3E}">
        <p14:creationId xmlns:p14="http://schemas.microsoft.com/office/powerpoint/2010/main" val="534369092"/>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Providence: God’s Plan</a:t>
            </a:r>
            <a:endParaRPr lang="en-US" sz="2000" dirty="0">
              <a:solidFill>
                <a:srgbClr val="002060"/>
              </a:solidFill>
            </a:endParaRPr>
          </a:p>
        </p:txBody>
      </p:sp>
      <p:sp>
        <p:nvSpPr>
          <p:cNvPr id="5" name="Rectangle 4"/>
          <p:cNvSpPr/>
          <p:nvPr/>
        </p:nvSpPr>
        <p:spPr>
          <a:xfrm>
            <a:off x="166685" y="1222171"/>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accent5">
                    <a:lumMod val="25000"/>
                  </a:schemeClr>
                </a:solidFill>
              </a:rPr>
              <a:t>For I know the plans I have for you,” </a:t>
            </a:r>
          </a:p>
          <a:p>
            <a:pPr>
              <a:tabLst>
                <a:tab pos="457200" algn="l"/>
                <a:tab pos="914400" algn="l"/>
                <a:tab pos="1371600" algn="l"/>
                <a:tab pos="1828800" algn="l"/>
                <a:tab pos="2286000" algn="l"/>
              </a:tabLst>
            </a:pPr>
            <a:r>
              <a:rPr lang="en-US" sz="2000" dirty="0">
                <a:solidFill>
                  <a:schemeClr val="accent5">
                    <a:lumMod val="25000"/>
                  </a:schemeClr>
                </a:solidFill>
              </a:rPr>
              <a:t>	declares the Lord, </a:t>
            </a:r>
          </a:p>
          <a:p>
            <a:pPr>
              <a:tabLst>
                <a:tab pos="457200" algn="l"/>
                <a:tab pos="914400" algn="l"/>
                <a:tab pos="1371600" algn="l"/>
                <a:tab pos="1828800" algn="l"/>
                <a:tab pos="2286000" algn="l"/>
              </a:tabLst>
            </a:pPr>
            <a:r>
              <a:rPr lang="en-US" sz="2000" dirty="0">
                <a:solidFill>
                  <a:schemeClr val="accent5">
                    <a:lumMod val="25000"/>
                  </a:schemeClr>
                </a:solidFill>
              </a:rPr>
              <a:t>		“plans to prosper you </a:t>
            </a:r>
          </a:p>
          <a:p>
            <a:pPr>
              <a:tabLst>
                <a:tab pos="457200" algn="l"/>
                <a:tab pos="914400" algn="l"/>
                <a:tab pos="1371600" algn="l"/>
                <a:tab pos="1828800" algn="l"/>
                <a:tab pos="2286000" algn="l"/>
              </a:tabLst>
            </a:pPr>
            <a:r>
              <a:rPr lang="en-US" sz="2000" dirty="0">
                <a:solidFill>
                  <a:schemeClr val="accent5">
                    <a:lumMod val="25000"/>
                  </a:schemeClr>
                </a:solidFill>
              </a:rPr>
              <a:t>			and not to harm you, </a:t>
            </a:r>
          </a:p>
          <a:p>
            <a:pPr>
              <a:tabLst>
                <a:tab pos="457200" algn="l"/>
                <a:tab pos="914400" algn="l"/>
                <a:tab pos="1371600" algn="l"/>
                <a:tab pos="1828800" algn="l"/>
                <a:tab pos="2286000" algn="l"/>
              </a:tabLst>
            </a:pPr>
            <a:r>
              <a:rPr lang="en-US" sz="2000" dirty="0">
                <a:solidFill>
                  <a:schemeClr val="accent5">
                    <a:lumMod val="25000"/>
                  </a:schemeClr>
                </a:solidFill>
              </a:rPr>
              <a:t>				plans to give you hope </a:t>
            </a:r>
          </a:p>
          <a:p>
            <a:pPr>
              <a:tabLst>
                <a:tab pos="457200" algn="l"/>
                <a:tab pos="914400" algn="l"/>
                <a:tab pos="1371600" algn="l"/>
                <a:tab pos="1828800" algn="l"/>
                <a:tab pos="2286000" algn="l"/>
              </a:tabLst>
            </a:pPr>
            <a:r>
              <a:rPr lang="en-US" sz="2000" dirty="0">
                <a:solidFill>
                  <a:schemeClr val="accent5">
                    <a:lumMod val="25000"/>
                  </a:schemeClr>
                </a:solidFill>
              </a:rPr>
              <a:t>					and a future.”</a:t>
            </a:r>
          </a:p>
          <a:p>
            <a:pPr>
              <a:tabLst>
                <a:tab pos="457200" algn="l"/>
                <a:tab pos="914400" algn="l"/>
                <a:tab pos="1371600" algn="l"/>
                <a:tab pos="1828800" algn="l"/>
                <a:tab pos="2286000" algn="l"/>
              </a:tabLst>
            </a:pPr>
            <a:r>
              <a:rPr lang="en-US" sz="2000" dirty="0">
                <a:solidFill>
                  <a:schemeClr val="accent5">
                    <a:lumMod val="25000"/>
                  </a:schemeClr>
                </a:solidFill>
              </a:rPr>
              <a:t>										     Jeremiah 29:11</a:t>
            </a:r>
          </a:p>
        </p:txBody>
      </p:sp>
      <p:sp>
        <p:nvSpPr>
          <p:cNvPr id="6" name="Rectangle 5"/>
          <p:cNvSpPr/>
          <p:nvPr/>
        </p:nvSpPr>
        <p:spPr>
          <a:xfrm>
            <a:off x="166686" y="62791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has a purpose for us!</a:t>
            </a:r>
            <a:endParaRPr lang="en-US" sz="2000" dirty="0">
              <a:solidFill>
                <a:srgbClr val="002060"/>
              </a:solidFill>
              <a:cs typeface="Arial" charset="0"/>
            </a:endParaRPr>
          </a:p>
        </p:txBody>
      </p:sp>
    </p:spTree>
    <p:extLst>
      <p:ext uri="{BB962C8B-B14F-4D97-AF65-F5344CB8AC3E}">
        <p14:creationId xmlns:p14="http://schemas.microsoft.com/office/powerpoint/2010/main" val="334018505"/>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Providence: God’s Plan</a:t>
            </a:r>
            <a:endParaRPr lang="en-US" sz="2000" dirty="0">
              <a:solidFill>
                <a:srgbClr val="002060"/>
              </a:solidFill>
            </a:endParaRPr>
          </a:p>
        </p:txBody>
      </p:sp>
      <p:sp>
        <p:nvSpPr>
          <p:cNvPr id="10" name="Rectangle 9"/>
          <p:cNvSpPr/>
          <p:nvPr/>
        </p:nvSpPr>
        <p:spPr>
          <a:xfrm>
            <a:off x="166689" y="1222171"/>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What is providence?  </a:t>
            </a:r>
          </a:p>
          <a:p>
            <a:pPr>
              <a:tabLst>
                <a:tab pos="457200" algn="l"/>
                <a:tab pos="914400" algn="l"/>
                <a:tab pos="1371600" algn="l"/>
                <a:tab pos="1828800" algn="l"/>
              </a:tabLst>
            </a:pPr>
            <a:r>
              <a:rPr lang="en-US" sz="2000" dirty="0"/>
              <a:t>	God working in the universe.  </a:t>
            </a:r>
          </a:p>
          <a:p>
            <a:pPr>
              <a:tabLst>
                <a:tab pos="457200" algn="l"/>
                <a:tab pos="914400" algn="l"/>
                <a:tab pos="1371600" algn="l"/>
                <a:tab pos="1828800" algn="l"/>
              </a:tabLst>
            </a:pPr>
            <a:r>
              <a:rPr lang="en-US" sz="2000" dirty="0"/>
              <a:t>		It is the Physical expression </a:t>
            </a:r>
          </a:p>
          <a:p>
            <a:pPr>
              <a:tabLst>
                <a:tab pos="457200" algn="l"/>
                <a:tab pos="914400" algn="l"/>
                <a:tab pos="1371600" algn="l"/>
                <a:tab pos="1828800" algn="l"/>
              </a:tabLst>
            </a:pPr>
            <a:r>
              <a:rPr lang="en-US" sz="2000" dirty="0"/>
              <a:t>			of God’s </a:t>
            </a:r>
            <a:r>
              <a:rPr lang="en-US" sz="2000" dirty="0">
                <a:solidFill>
                  <a:srgbClr val="FF0000"/>
                </a:solidFill>
              </a:rPr>
              <a:t>purpose</a:t>
            </a:r>
            <a:r>
              <a:rPr lang="en-US" sz="2000" dirty="0"/>
              <a:t>.  </a:t>
            </a:r>
          </a:p>
          <a:p>
            <a:pPr>
              <a:tabLst>
                <a:tab pos="457200" algn="l"/>
                <a:tab pos="914400" algn="l"/>
                <a:tab pos="1371600" algn="l"/>
                <a:tab pos="1828800" algn="l"/>
              </a:tabLst>
            </a:pPr>
            <a:r>
              <a:rPr lang="en-US" sz="2000" dirty="0"/>
              <a:t>				He wants to bring man </a:t>
            </a:r>
          </a:p>
          <a:p>
            <a:pPr>
              <a:tabLst>
                <a:tab pos="457200" algn="l"/>
                <a:tab pos="914400" algn="l"/>
                <a:tab pos="1371600" algn="l"/>
                <a:tab pos="1828800" algn="l"/>
                <a:tab pos="2286000" algn="l"/>
                <a:tab pos="2743200" algn="l"/>
                <a:tab pos="3200400" algn="l"/>
              </a:tabLst>
            </a:pPr>
            <a:r>
              <a:rPr lang="en-US" sz="2000" dirty="0"/>
              <a:t>					to him </a:t>
            </a:r>
          </a:p>
          <a:p>
            <a:pPr>
              <a:tabLst>
                <a:tab pos="457200" algn="l"/>
                <a:tab pos="914400" algn="l"/>
                <a:tab pos="1371600" algn="l"/>
                <a:tab pos="1828800" algn="l"/>
                <a:tab pos="2286000" algn="l"/>
                <a:tab pos="2743200" algn="l"/>
                <a:tab pos="3200400" algn="l"/>
              </a:tabLst>
            </a:pPr>
            <a:r>
              <a:rPr lang="en-US" sz="2000" dirty="0"/>
              <a:t>						for companionship.</a:t>
            </a:r>
          </a:p>
        </p:txBody>
      </p:sp>
      <p:sp>
        <p:nvSpPr>
          <p:cNvPr id="5" name="Rectangle 4"/>
          <p:cNvSpPr/>
          <p:nvPr/>
        </p:nvSpPr>
        <p:spPr>
          <a:xfrm>
            <a:off x="166688" y="3561273"/>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accent5">
                    <a:lumMod val="25000"/>
                  </a:schemeClr>
                </a:solidFill>
              </a:rPr>
              <a:t>And we know </a:t>
            </a:r>
          </a:p>
          <a:p>
            <a:pPr>
              <a:tabLst>
                <a:tab pos="457200" algn="l"/>
                <a:tab pos="914400" algn="l"/>
                <a:tab pos="1371600" algn="l"/>
                <a:tab pos="1828800" algn="l"/>
                <a:tab pos="2286000" algn="l"/>
              </a:tabLst>
            </a:pPr>
            <a:r>
              <a:rPr lang="en-US" sz="2000" dirty="0">
                <a:solidFill>
                  <a:schemeClr val="accent5">
                    <a:lumMod val="25000"/>
                  </a:schemeClr>
                </a:solidFill>
              </a:rPr>
              <a:t>	that in all things </a:t>
            </a:r>
          </a:p>
          <a:p>
            <a:pPr>
              <a:tabLst>
                <a:tab pos="457200" algn="l"/>
                <a:tab pos="914400" algn="l"/>
                <a:tab pos="1371600" algn="l"/>
                <a:tab pos="1828800" algn="l"/>
                <a:tab pos="2286000" algn="l"/>
              </a:tabLst>
            </a:pPr>
            <a:r>
              <a:rPr lang="en-US" sz="2000" dirty="0">
                <a:solidFill>
                  <a:schemeClr val="accent5">
                    <a:lumMod val="25000"/>
                  </a:schemeClr>
                </a:solidFill>
              </a:rPr>
              <a:t>		God works for the good </a:t>
            </a:r>
          </a:p>
          <a:p>
            <a:pPr>
              <a:tabLst>
                <a:tab pos="457200" algn="l"/>
                <a:tab pos="914400" algn="l"/>
                <a:tab pos="1371600" algn="l"/>
                <a:tab pos="1828800" algn="l"/>
                <a:tab pos="2286000" algn="l"/>
              </a:tabLst>
            </a:pPr>
            <a:r>
              <a:rPr lang="en-US" sz="2000" dirty="0">
                <a:solidFill>
                  <a:schemeClr val="accent5">
                    <a:lumMod val="25000"/>
                  </a:schemeClr>
                </a:solidFill>
              </a:rPr>
              <a:t>			of those who love him, </a:t>
            </a:r>
          </a:p>
          <a:p>
            <a:pPr>
              <a:tabLst>
                <a:tab pos="457200" algn="l"/>
                <a:tab pos="914400" algn="l"/>
                <a:tab pos="1371600" algn="l"/>
                <a:tab pos="1828800" algn="l"/>
                <a:tab pos="2286000" algn="l"/>
              </a:tabLst>
            </a:pPr>
            <a:r>
              <a:rPr lang="en-US" sz="2000" dirty="0">
                <a:solidFill>
                  <a:schemeClr val="accent5">
                    <a:lumMod val="25000"/>
                  </a:schemeClr>
                </a:solidFill>
              </a:rPr>
              <a:t>				who have been called </a:t>
            </a:r>
          </a:p>
          <a:p>
            <a:pPr>
              <a:tabLst>
                <a:tab pos="457200" algn="l"/>
                <a:tab pos="914400" algn="l"/>
                <a:tab pos="1371600" algn="l"/>
                <a:tab pos="1828800" algn="l"/>
                <a:tab pos="2286000" algn="l"/>
              </a:tabLst>
            </a:pPr>
            <a:r>
              <a:rPr lang="en-US" sz="2000" dirty="0">
                <a:solidFill>
                  <a:schemeClr val="accent5">
                    <a:lumMod val="25000"/>
                  </a:schemeClr>
                </a:solidFill>
              </a:rPr>
              <a:t>					according to his purpose.</a:t>
            </a:r>
          </a:p>
          <a:p>
            <a:pPr>
              <a:tabLst>
                <a:tab pos="457200" algn="l"/>
                <a:tab pos="914400" algn="l"/>
                <a:tab pos="1371600" algn="l"/>
                <a:tab pos="1828800" algn="l"/>
                <a:tab pos="2286000" algn="l"/>
              </a:tabLst>
            </a:pPr>
            <a:r>
              <a:rPr lang="en-US" sz="2000" dirty="0">
                <a:solidFill>
                  <a:schemeClr val="accent5">
                    <a:lumMod val="25000"/>
                  </a:schemeClr>
                </a:solidFill>
              </a:rPr>
              <a:t>										        Romans 8:28</a:t>
            </a:r>
          </a:p>
        </p:txBody>
      </p:sp>
      <p:sp>
        <p:nvSpPr>
          <p:cNvPr id="6" name="Rectangle 5"/>
          <p:cNvSpPr/>
          <p:nvPr/>
        </p:nvSpPr>
        <p:spPr>
          <a:xfrm>
            <a:off x="166686" y="62791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Our purpose must fit into (or mesh with) God’s Providence</a:t>
            </a:r>
            <a:r>
              <a:rPr lang="en-US" sz="2000" dirty="0">
                <a:solidFill>
                  <a:srgbClr val="002060"/>
                </a:solidFill>
                <a:cs typeface="Arial" charset="0"/>
              </a:rPr>
              <a:t>.</a:t>
            </a:r>
          </a:p>
        </p:txBody>
      </p:sp>
    </p:spTree>
    <p:extLst>
      <p:ext uri="{BB962C8B-B14F-4D97-AF65-F5344CB8AC3E}">
        <p14:creationId xmlns:p14="http://schemas.microsoft.com/office/powerpoint/2010/main" val="3936618983"/>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Providence: God’s Plan</a:t>
            </a:r>
            <a:endParaRPr lang="en-US" sz="2000" dirty="0">
              <a:solidFill>
                <a:srgbClr val="002060"/>
              </a:solidFill>
            </a:endParaRPr>
          </a:p>
        </p:txBody>
      </p:sp>
      <p:sp>
        <p:nvSpPr>
          <p:cNvPr id="10" name="Rectangle 9"/>
          <p:cNvSpPr/>
          <p:nvPr/>
        </p:nvSpPr>
        <p:spPr>
          <a:xfrm>
            <a:off x="166689" y="1222171"/>
            <a:ext cx="8824911" cy="276998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If you want providence </a:t>
            </a:r>
          </a:p>
          <a:p>
            <a:pPr>
              <a:tabLst>
                <a:tab pos="457200" algn="l"/>
                <a:tab pos="914400" algn="l"/>
                <a:tab pos="1371600" algn="l"/>
                <a:tab pos="1828800" algn="l"/>
              </a:tabLst>
            </a:pPr>
            <a:r>
              <a:rPr lang="en-US" sz="2000" dirty="0"/>
              <a:t>	to work for you, </a:t>
            </a:r>
          </a:p>
          <a:p>
            <a:pPr>
              <a:tabLst>
                <a:tab pos="457200" algn="l"/>
                <a:tab pos="914400" algn="l"/>
                <a:tab pos="1371600" algn="l"/>
                <a:tab pos="1828800" algn="l"/>
              </a:tabLst>
            </a:pPr>
            <a:r>
              <a:rPr lang="en-US" sz="2000" dirty="0"/>
              <a:t>		then you must work for God.   </a:t>
            </a:r>
            <a:r>
              <a:rPr lang="en-US" sz="2000"/>
              <a:t>[not “works”]</a:t>
            </a:r>
            <a:endParaRPr lang="en-US" sz="2000" dirty="0"/>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Our purpose </a:t>
            </a:r>
          </a:p>
          <a:p>
            <a:pPr>
              <a:tabLst>
                <a:tab pos="457200" algn="l"/>
                <a:tab pos="914400" algn="l"/>
                <a:tab pos="1371600" algn="l"/>
                <a:tab pos="1828800" algn="l"/>
              </a:tabLst>
            </a:pPr>
            <a:r>
              <a:rPr lang="en-US" sz="2000" dirty="0"/>
              <a:t>	is our ultimate goal in life, </a:t>
            </a:r>
          </a:p>
          <a:p>
            <a:pPr>
              <a:tabLst>
                <a:tab pos="457200" algn="l"/>
                <a:tab pos="914400" algn="l"/>
                <a:tab pos="1371600" algn="l"/>
                <a:tab pos="1828800" algn="l"/>
              </a:tabLst>
            </a:pPr>
            <a:r>
              <a:rPr lang="en-US" sz="2000" dirty="0"/>
              <a:t>		and God </a:t>
            </a:r>
          </a:p>
          <a:p>
            <a:pPr>
              <a:tabLst>
                <a:tab pos="457200" algn="l"/>
                <a:tab pos="914400" algn="l"/>
                <a:tab pos="1371600" algn="l"/>
                <a:tab pos="1828800" algn="l"/>
              </a:tabLst>
            </a:pPr>
            <a:r>
              <a:rPr lang="en-US" sz="2000" dirty="0"/>
              <a:t>			working in his providence </a:t>
            </a:r>
          </a:p>
          <a:p>
            <a:pPr>
              <a:tabLst>
                <a:tab pos="457200" algn="l"/>
                <a:tab pos="914400" algn="l"/>
                <a:tab pos="1371600" algn="l"/>
                <a:tab pos="1828800" algn="l"/>
              </a:tabLst>
            </a:pPr>
            <a:r>
              <a:rPr lang="en-US" sz="2000" dirty="0"/>
              <a:t>				helps us to get there.</a:t>
            </a:r>
          </a:p>
        </p:txBody>
      </p:sp>
      <p:sp>
        <p:nvSpPr>
          <p:cNvPr id="6" name="Rectangle 5"/>
          <p:cNvSpPr/>
          <p:nvPr/>
        </p:nvSpPr>
        <p:spPr>
          <a:xfrm>
            <a:off x="166686" y="62791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Our purpose must fit into (</a:t>
            </a:r>
            <a:r>
              <a:rPr lang="en-US" sz="2000"/>
              <a:t>or mesh with) God’s </a:t>
            </a:r>
            <a:r>
              <a:rPr lang="en-US" sz="2000" dirty="0"/>
              <a:t>Providence</a:t>
            </a:r>
            <a:r>
              <a:rPr lang="en-US" sz="2000" dirty="0">
                <a:solidFill>
                  <a:srgbClr val="002060"/>
                </a:solidFill>
                <a:cs typeface="Arial" charset="0"/>
              </a:rPr>
              <a:t>.</a:t>
            </a:r>
          </a:p>
        </p:txBody>
      </p:sp>
    </p:spTree>
    <p:extLst>
      <p:ext uri="{BB962C8B-B14F-4D97-AF65-F5344CB8AC3E}">
        <p14:creationId xmlns:p14="http://schemas.microsoft.com/office/powerpoint/2010/main" val="3405782547"/>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Relating to God</a:t>
            </a:r>
          </a:p>
        </p:txBody>
      </p:sp>
      <p:sp>
        <p:nvSpPr>
          <p:cNvPr id="7" name="Rectangle 6"/>
          <p:cNvSpPr/>
          <p:nvPr/>
        </p:nvSpPr>
        <p:spPr>
          <a:xfrm>
            <a:off x="166683" y="1706095"/>
            <a:ext cx="4341817"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Infiniteness</a:t>
            </a:r>
          </a:p>
          <a:p>
            <a:pPr marL="342900" lvl="0" indent="-342900">
              <a:buFont typeface="Arial" charset="0"/>
              <a:buChar char="•"/>
            </a:pPr>
            <a:r>
              <a:rPr lang="en-US" sz="2000" dirty="0">
                <a:solidFill>
                  <a:schemeClr val="tx1"/>
                </a:solidFill>
              </a:rPr>
              <a:t>Recognition</a:t>
            </a:r>
          </a:p>
          <a:p>
            <a:pPr marL="342900" lvl="0" indent="-342900">
              <a:buFont typeface="Arial" charset="0"/>
              <a:buChar char="•"/>
            </a:pPr>
            <a:r>
              <a:rPr lang="en-US" sz="2000" dirty="0">
                <a:solidFill>
                  <a:schemeClr val="tx1"/>
                </a:solidFill>
              </a:rPr>
              <a:t>Alignment</a:t>
            </a:r>
          </a:p>
          <a:p>
            <a:pPr marL="342900" lvl="0" indent="-342900">
              <a:buFont typeface="Arial" charset="0"/>
              <a:buChar char="•"/>
            </a:pPr>
            <a:r>
              <a:rPr lang="en-US" sz="2000" dirty="0">
                <a:solidFill>
                  <a:schemeClr val="tx1"/>
                </a:solidFill>
              </a:rPr>
              <a:t>Glorifying</a:t>
            </a:r>
          </a:p>
          <a:p>
            <a:pPr marL="342900" lvl="0" indent="-342900">
              <a:buFont typeface="Arial" charset="0"/>
              <a:buChar char="•"/>
            </a:pPr>
            <a:r>
              <a:rPr lang="en-US" sz="2000" dirty="0">
                <a:solidFill>
                  <a:schemeClr val="tx1"/>
                </a:solidFill>
              </a:rPr>
              <a:t>Pleasing</a:t>
            </a:r>
          </a:p>
          <a:p>
            <a:pPr marL="342900" lvl="0" indent="-342900">
              <a:buFont typeface="Arial" charset="0"/>
              <a:buChar char="•"/>
            </a:pPr>
            <a:r>
              <a:rPr lang="en-US" sz="2000" dirty="0">
                <a:solidFill>
                  <a:schemeClr val="tx1"/>
                </a:solidFill>
              </a:rPr>
              <a:t>Enjoyment/Fulfillment</a:t>
            </a:r>
          </a:p>
          <a:p>
            <a:pPr marL="342900" lvl="0" indent="-342900">
              <a:buFont typeface="Arial" charset="0"/>
              <a:buChar char="•"/>
            </a:pPr>
            <a:r>
              <a:rPr lang="en-US" sz="2000" dirty="0">
                <a:solidFill>
                  <a:schemeClr val="tx1"/>
                </a:solidFill>
              </a:rPr>
              <a:t>Creativity</a:t>
            </a:r>
          </a:p>
          <a:p>
            <a:pPr marL="342900" lvl="0" indent="-342900">
              <a:buFont typeface="Arial" charset="0"/>
              <a:buChar char="•"/>
            </a:pPr>
            <a:r>
              <a:rPr lang="en-US" sz="2000" dirty="0">
                <a:solidFill>
                  <a:schemeClr val="tx1"/>
                </a:solidFill>
              </a:rPr>
              <a:t>God’s Plan</a:t>
            </a:r>
          </a:p>
          <a:p>
            <a:pPr marL="342900" lvl="0" indent="-342900">
              <a:buFont typeface="Arial" charset="0"/>
              <a:buChar char="•"/>
            </a:pPr>
            <a:r>
              <a:rPr lang="en-US" sz="2000" dirty="0">
                <a:solidFill>
                  <a:srgbClr val="3327C6"/>
                </a:solidFill>
              </a:rPr>
              <a:t>Understanding</a:t>
            </a:r>
          </a:p>
        </p:txBody>
      </p:sp>
    </p:spTree>
    <p:extLst>
      <p:ext uri="{BB962C8B-B14F-4D97-AF65-F5344CB8AC3E}">
        <p14:creationId xmlns:p14="http://schemas.microsoft.com/office/powerpoint/2010/main" val="2036068567"/>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Providence: Understanding</a:t>
            </a:r>
            <a:endParaRPr lang="en-US" sz="2000" dirty="0">
              <a:solidFill>
                <a:srgbClr val="002060"/>
              </a:solidFill>
            </a:endParaRPr>
          </a:p>
        </p:txBody>
      </p:sp>
      <p:sp>
        <p:nvSpPr>
          <p:cNvPr id="10" name="Rectangle 9"/>
          <p:cNvSpPr/>
          <p:nvPr/>
        </p:nvSpPr>
        <p:spPr>
          <a:xfrm>
            <a:off x="166689" y="1222171"/>
            <a:ext cx="8824911" cy="338554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Lincoln had an overarching purpose, </a:t>
            </a:r>
          </a:p>
          <a:p>
            <a:pPr>
              <a:tabLst>
                <a:tab pos="457200" algn="l"/>
                <a:tab pos="914400" algn="l"/>
                <a:tab pos="1371600" algn="l"/>
                <a:tab pos="1828800" algn="l"/>
                <a:tab pos="2286000" algn="l"/>
              </a:tabLst>
            </a:pPr>
            <a:r>
              <a:rPr lang="en-US" sz="2000" dirty="0"/>
              <a:t>	the preservation of the Union; </a:t>
            </a:r>
          </a:p>
          <a:p>
            <a:pPr>
              <a:tabLst>
                <a:tab pos="457200" algn="l"/>
                <a:tab pos="914400" algn="l"/>
                <a:tab pos="1371600" algn="l"/>
                <a:tab pos="1828800" algn="l"/>
                <a:tab pos="2286000" algn="l"/>
              </a:tabLst>
            </a:pPr>
            <a:r>
              <a:rPr lang="en-US" sz="2000" dirty="0"/>
              <a:t>		and the short-term goals </a:t>
            </a:r>
          </a:p>
          <a:p>
            <a:pPr>
              <a:tabLst>
                <a:tab pos="457200" algn="l"/>
                <a:tab pos="914400" algn="l"/>
                <a:tab pos="1371600" algn="l"/>
                <a:tab pos="1828800" algn="l"/>
                <a:tab pos="2286000" algn="l"/>
              </a:tabLst>
            </a:pPr>
            <a:r>
              <a:rPr lang="en-US" sz="2000" dirty="0"/>
              <a:t>			did not appear to be in line with it.</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Remember, </a:t>
            </a:r>
          </a:p>
          <a:p>
            <a:pPr>
              <a:tabLst>
                <a:tab pos="457200" algn="l"/>
                <a:tab pos="914400" algn="l"/>
                <a:tab pos="1371600" algn="l"/>
                <a:tab pos="1828800" algn="l"/>
                <a:tab pos="2286000" algn="l"/>
              </a:tabLst>
            </a:pPr>
            <a:r>
              <a:rPr lang="en-US" sz="2000" dirty="0"/>
              <a:t>	when God is executing His plan in our lives, </a:t>
            </a:r>
          </a:p>
          <a:p>
            <a:pPr>
              <a:tabLst>
                <a:tab pos="457200" algn="l"/>
                <a:tab pos="914400" algn="l"/>
                <a:tab pos="1371600" algn="l"/>
                <a:tab pos="1828800" algn="l"/>
                <a:tab pos="2286000" algn="l"/>
              </a:tabLst>
            </a:pPr>
            <a:r>
              <a:rPr lang="en-US" sz="2000" dirty="0"/>
              <a:t>		He also designs and arranges events </a:t>
            </a:r>
          </a:p>
          <a:p>
            <a:pPr>
              <a:tabLst>
                <a:tab pos="457200" algn="l"/>
                <a:tab pos="914400" algn="l"/>
                <a:tab pos="1371600" algn="l"/>
                <a:tab pos="1828800" algn="l"/>
                <a:tab pos="2286000" algn="l"/>
              </a:tabLst>
            </a:pPr>
            <a:r>
              <a:rPr lang="en-US" sz="2000" dirty="0"/>
              <a:t>			which continue to unfold </a:t>
            </a:r>
          </a:p>
          <a:p>
            <a:pPr>
              <a:tabLst>
                <a:tab pos="457200" algn="l"/>
                <a:tab pos="914400" algn="l"/>
                <a:tab pos="1371600" algn="l"/>
                <a:tab pos="1828800" algn="l"/>
                <a:tab pos="2286000" algn="l"/>
              </a:tabLst>
            </a:pPr>
            <a:r>
              <a:rPr lang="en-US" sz="2000" dirty="0"/>
              <a:t>				until His </a:t>
            </a:r>
            <a:r>
              <a:rPr lang="en-US" sz="2000" dirty="0">
                <a:solidFill>
                  <a:srgbClr val="FF0000"/>
                </a:solidFill>
              </a:rPr>
              <a:t>purpose</a:t>
            </a:r>
            <a:r>
              <a:rPr lang="en-US" sz="2000" dirty="0"/>
              <a:t> is revealed. </a:t>
            </a:r>
          </a:p>
          <a:p>
            <a:pPr>
              <a:tabLst>
                <a:tab pos="457200" algn="l"/>
                <a:tab pos="914400" algn="l"/>
                <a:tab pos="1371600" algn="l"/>
                <a:tab pos="1828800" algn="l"/>
                <a:tab pos="2286000" algn="l"/>
              </a:tabLst>
            </a:pPr>
            <a:r>
              <a:rPr lang="en-US" sz="2000" dirty="0"/>
              <a:t>										          T. B. Joshua </a:t>
            </a:r>
          </a:p>
        </p:txBody>
      </p:sp>
      <p:sp>
        <p:nvSpPr>
          <p:cNvPr id="6" name="Rectangle 5"/>
          <p:cNvSpPr/>
          <p:nvPr/>
        </p:nvSpPr>
        <p:spPr>
          <a:xfrm>
            <a:off x="166688" y="5910833"/>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do not always understand how the parts fit together</a:t>
            </a:r>
          </a:p>
          <a:p>
            <a:pPr algn="ctr">
              <a:tabLst>
                <a:tab pos="446088" algn="l"/>
                <a:tab pos="906463" algn="l"/>
                <a:tab pos="1366838" algn="l"/>
                <a:tab pos="1827213" algn="l"/>
                <a:tab pos="2273300" algn="l"/>
              </a:tabLst>
            </a:pPr>
            <a:r>
              <a:rPr lang="en-US" sz="2000" dirty="0">
                <a:solidFill>
                  <a:srgbClr val="002060"/>
                </a:solidFill>
                <a:cs typeface="Arial" charset="0"/>
              </a:rPr>
              <a:t>until it God’s Providence is fully revealed.  </a:t>
            </a:r>
          </a:p>
        </p:txBody>
      </p:sp>
    </p:spTree>
    <p:extLst>
      <p:ext uri="{BB962C8B-B14F-4D97-AF65-F5344CB8AC3E}">
        <p14:creationId xmlns:p14="http://schemas.microsoft.com/office/powerpoint/2010/main" val="2161241034"/>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Providence: Understanding</a:t>
            </a:r>
            <a:endParaRPr lang="en-US" sz="2000" dirty="0">
              <a:solidFill>
                <a:srgbClr val="002060"/>
              </a:solidFill>
            </a:endParaRPr>
          </a:p>
        </p:txBody>
      </p:sp>
      <p:sp>
        <p:nvSpPr>
          <p:cNvPr id="10" name="Rectangle 9"/>
          <p:cNvSpPr/>
          <p:nvPr/>
        </p:nvSpPr>
        <p:spPr>
          <a:xfrm>
            <a:off x="166689" y="1222171"/>
            <a:ext cx="8824911" cy="246221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Woe to you who strive with your Maker,</a:t>
            </a:r>
            <a:br>
              <a:rPr lang="en-US" sz="2000" dirty="0"/>
            </a:br>
            <a:r>
              <a:rPr lang="en-US" sz="2000" dirty="0"/>
              <a:t>	earthen vessels with the potter!</a:t>
            </a:r>
          </a:p>
          <a:p>
            <a:pPr>
              <a:tabLst>
                <a:tab pos="457200" algn="l"/>
                <a:tab pos="914400" algn="l"/>
                <a:tab pos="1371600" algn="l"/>
                <a:tab pos="1828800" algn="l"/>
                <a:tab pos="2286000" algn="l"/>
                <a:tab pos="2743200" algn="l"/>
              </a:tabLst>
            </a:pPr>
            <a:br>
              <a:rPr lang="en-US" sz="800" dirty="0"/>
            </a:br>
            <a:r>
              <a:rPr lang="en-US" sz="2000" dirty="0"/>
              <a:t>Does the clay say to the one who fashions it, </a:t>
            </a:r>
          </a:p>
          <a:p>
            <a:pPr>
              <a:tabLst>
                <a:tab pos="457200" algn="l"/>
                <a:tab pos="914400" algn="l"/>
                <a:tab pos="1371600" algn="l"/>
                <a:tab pos="1828800" algn="l"/>
                <a:tab pos="2286000" algn="l"/>
                <a:tab pos="2743200" algn="l"/>
              </a:tabLst>
            </a:pPr>
            <a:r>
              <a:rPr lang="en-US" sz="2000" dirty="0"/>
              <a:t>	“What are you making”?</a:t>
            </a:r>
            <a:br>
              <a:rPr lang="en-US" sz="2000" dirty="0"/>
            </a:br>
            <a:r>
              <a:rPr lang="en-US" sz="2000" dirty="0"/>
              <a:t>		or </a:t>
            </a:r>
          </a:p>
          <a:p>
            <a:pPr>
              <a:tabLst>
                <a:tab pos="457200" algn="l"/>
                <a:tab pos="914400" algn="l"/>
                <a:tab pos="1371600" algn="l"/>
                <a:tab pos="1828800" algn="l"/>
                <a:tab pos="2286000" algn="l"/>
                <a:tab pos="2743200" algn="l"/>
              </a:tabLst>
            </a:pPr>
            <a:r>
              <a:rPr lang="en-US" sz="2000" dirty="0"/>
              <a:t>			“Your work has no handles”?</a:t>
            </a:r>
          </a:p>
          <a:p>
            <a:pPr>
              <a:tabLst>
                <a:tab pos="457200" algn="l"/>
                <a:tab pos="914400" algn="l"/>
                <a:tab pos="1371600" algn="l"/>
                <a:tab pos="1828800" algn="l"/>
                <a:tab pos="2286000" algn="l"/>
                <a:tab pos="2743200" algn="l"/>
              </a:tabLst>
            </a:pPr>
            <a:r>
              <a:rPr lang="en-US" sz="2000" dirty="0"/>
              <a:t>									            Isaiah 45:9 (NRSV)</a:t>
            </a:r>
          </a:p>
        </p:txBody>
      </p:sp>
      <p:sp>
        <p:nvSpPr>
          <p:cNvPr id="6" name="Rectangle 5"/>
          <p:cNvSpPr/>
          <p:nvPr/>
        </p:nvSpPr>
        <p:spPr>
          <a:xfrm>
            <a:off x="166685" y="5973963"/>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do not always understand how the parts fit together</a:t>
            </a:r>
          </a:p>
          <a:p>
            <a:pPr algn="ctr">
              <a:tabLst>
                <a:tab pos="446088" algn="l"/>
                <a:tab pos="906463" algn="l"/>
                <a:tab pos="1366838" algn="l"/>
                <a:tab pos="1827213" algn="l"/>
                <a:tab pos="2273300" algn="l"/>
              </a:tabLst>
            </a:pPr>
            <a:r>
              <a:rPr lang="en-US" sz="2000" dirty="0">
                <a:solidFill>
                  <a:srgbClr val="002060"/>
                </a:solidFill>
                <a:cs typeface="Arial" charset="0"/>
              </a:rPr>
              <a:t>until it God’s Providence is fully revealed.  </a:t>
            </a:r>
          </a:p>
        </p:txBody>
      </p:sp>
      <p:sp>
        <p:nvSpPr>
          <p:cNvPr id="8" name="Rectangle 7"/>
          <p:cNvSpPr/>
          <p:nvPr/>
        </p:nvSpPr>
        <p:spPr>
          <a:xfrm>
            <a:off x="166687" y="3684384"/>
            <a:ext cx="8824911" cy="227754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How can we move or </a:t>
            </a:r>
          </a:p>
          <a:p>
            <a:pPr>
              <a:tabLst>
                <a:tab pos="457200" algn="l"/>
                <a:tab pos="914400" algn="l"/>
                <a:tab pos="1371600" algn="l"/>
                <a:tab pos="1828800" algn="l"/>
              </a:tabLst>
            </a:pPr>
            <a:r>
              <a:rPr lang="en-US" sz="2000" dirty="0"/>
              <a:t>	otherwise use a hot pot </a:t>
            </a:r>
          </a:p>
          <a:p>
            <a:pPr>
              <a:tabLst>
                <a:tab pos="457200" algn="l"/>
                <a:tab pos="914400" algn="l"/>
                <a:tab pos="1371600" algn="l"/>
                <a:tab pos="1828800" algn="l"/>
              </a:tabLst>
            </a:pPr>
            <a:r>
              <a:rPr lang="en-US" sz="2000" dirty="0"/>
              <a:t>		if it has no handles?</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God leaves off some things in His work </a:t>
            </a:r>
          </a:p>
          <a:p>
            <a:pPr>
              <a:tabLst>
                <a:tab pos="457200" algn="l"/>
                <a:tab pos="914400" algn="l"/>
                <a:tab pos="1371600" algn="l"/>
                <a:tab pos="1828800" algn="l"/>
              </a:tabLst>
            </a:pPr>
            <a:r>
              <a:rPr lang="en-US" sz="2000" dirty="0"/>
              <a:t>	which we think should obviously be there.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We must not forget the plan and power of God.</a:t>
            </a:r>
          </a:p>
        </p:txBody>
      </p:sp>
      <p:sp>
        <p:nvSpPr>
          <p:cNvPr id="2" name="Rectangle 1">
            <a:extLst>
              <a:ext uri="{FF2B5EF4-FFF2-40B4-BE49-F238E27FC236}">
                <a16:creationId xmlns:a16="http://schemas.microsoft.com/office/drawing/2014/main" id="{DCA9653D-756F-1D46-ABE8-99F04A81D528}"/>
              </a:ext>
            </a:extLst>
          </p:cNvPr>
          <p:cNvSpPr/>
          <p:nvPr/>
        </p:nvSpPr>
        <p:spPr>
          <a:xfrm>
            <a:off x="6228521" y="1506704"/>
            <a:ext cx="2551040" cy="1200329"/>
          </a:xfrm>
          <a:prstGeom prst="rect">
            <a:avLst/>
          </a:prstGeom>
          <a:solidFill>
            <a:schemeClr val="accent1">
              <a:lumMod val="20000"/>
              <a:lumOff val="80000"/>
              <a:alpha val="50196"/>
            </a:schemeClr>
          </a:solidFill>
          <a:ln w="28575">
            <a:solidFill>
              <a:srgbClr val="3327C6"/>
            </a:solidFill>
          </a:ln>
        </p:spPr>
        <p:txBody>
          <a:bodyPr wrap="square">
            <a:spAutoFit/>
          </a:bodyPr>
          <a:lstStyle/>
          <a:p>
            <a:pPr eaLnBrk="1" hangingPunct="1"/>
            <a:r>
              <a:rPr lang="en-US" sz="1800" dirty="0">
                <a:latin typeface="Arial" panose="020B0604020202020204" pitchFamily="34" charset="0"/>
                <a:cs typeface="Arial" panose="020B0604020202020204" pitchFamily="34" charset="0"/>
              </a:rPr>
              <a:t>NIV and others</a:t>
            </a:r>
            <a:r>
              <a:rPr lang="mr-IN" sz="1800" dirty="0">
                <a:latin typeface="Arial" panose="020B0604020202020204" pitchFamily="34" charset="0"/>
              </a:rPr>
              <a:t>…</a:t>
            </a:r>
            <a:r>
              <a:rPr lang="en-US" sz="1800" dirty="0">
                <a:latin typeface="Arial" panose="020B0604020202020204" pitchFamily="34" charset="0"/>
                <a:cs typeface="Arial" panose="020B0604020202020204" pitchFamily="34" charset="0"/>
              </a:rPr>
              <a:t> </a:t>
            </a:r>
          </a:p>
          <a:p>
            <a:pPr eaLnBrk="1" hangingPunct="1"/>
            <a:r>
              <a:rPr lang="en-US" sz="1800" dirty="0">
                <a:latin typeface="Arial" panose="020B0604020202020204" pitchFamily="34" charset="0"/>
                <a:cs typeface="Arial" panose="020B0604020202020204" pitchFamily="34" charset="0"/>
              </a:rPr>
              <a:t>“work tells its maker, you have no hands</a:t>
            </a:r>
            <a:r>
              <a:rPr lang="mr-IN" sz="1800" dirty="0">
                <a:latin typeface="Arial" panose="020B0604020202020204" pitchFamily="34" charset="0"/>
              </a:rPr>
              <a:t>…</a:t>
            </a:r>
            <a:r>
              <a:rPr lang="en-US" sz="1800" dirty="0">
                <a:latin typeface="Arial" panose="020B0604020202020204" pitchFamily="34" charset="0"/>
              </a:rPr>
              <a:t>”</a:t>
            </a:r>
            <a:r>
              <a:rPr lang="en-US" sz="1800" dirty="0">
                <a:latin typeface="Arial" panose="020B0604020202020204" pitchFamily="34" charset="0"/>
                <a:cs typeface="Arial" panose="020B0604020202020204" pitchFamily="34" charset="0"/>
              </a:rPr>
              <a:t> (no skill)</a:t>
            </a:r>
          </a:p>
        </p:txBody>
      </p:sp>
    </p:spTree>
    <p:extLst>
      <p:ext uri="{BB962C8B-B14F-4D97-AF65-F5344CB8AC3E}">
        <p14:creationId xmlns:p14="http://schemas.microsoft.com/office/powerpoint/2010/main" val="10201064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673100"/>
            <a:ext cx="8547100" cy="4545283"/>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No two snowflakes are the same.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No two fingerprints are the same.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Why would two skill sets be the same?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Your skill set is your road map.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It leads you to your territory.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Take note of your strengths.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They are bread crumbs that will lead you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out of the wilderness.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God loves you too much to give you a job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not the skills.</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Identify yours.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Begin Again, Max Lucado</a:t>
            </a:r>
          </a:p>
        </p:txBody>
      </p:sp>
    </p:spTree>
    <p:extLst>
      <p:ext uri="{BB962C8B-B14F-4D97-AF65-F5344CB8AC3E}">
        <p14:creationId xmlns:p14="http://schemas.microsoft.com/office/powerpoint/2010/main" val="4060204291"/>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Main Purpose Themes</a:t>
            </a:r>
          </a:p>
        </p:txBody>
      </p:sp>
      <p:sp>
        <p:nvSpPr>
          <p:cNvPr id="7" name="Rectangle 6"/>
          <p:cNvSpPr/>
          <p:nvPr/>
        </p:nvSpPr>
        <p:spPr>
          <a:xfrm>
            <a:off x="166683" y="1706095"/>
            <a:ext cx="4341817"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Relating to God</a:t>
            </a:r>
          </a:p>
          <a:p>
            <a:pPr marL="342900" lvl="0" indent="-342900">
              <a:buFont typeface="Arial" charset="0"/>
              <a:buChar char="•"/>
            </a:pPr>
            <a:endParaRPr lang="en-US" sz="1200" dirty="0"/>
          </a:p>
          <a:p>
            <a:pPr marL="342900" indent="-342900">
              <a:buFont typeface="Arial" charset="0"/>
              <a:buChar char="•"/>
            </a:pPr>
            <a:r>
              <a:rPr lang="en-US" sz="2000" dirty="0">
                <a:solidFill>
                  <a:srgbClr val="3327C6"/>
                </a:solidFill>
              </a:rPr>
              <a:t>Worthy Cause</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Motivation</a:t>
            </a:r>
          </a:p>
          <a:p>
            <a:pPr marL="34290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Vision</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Direction</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Process</a:t>
            </a:r>
          </a:p>
          <a:p>
            <a:pPr marL="34290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Growth</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Victory</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Relationships</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Personal</a:t>
            </a:r>
          </a:p>
        </p:txBody>
      </p:sp>
    </p:spTree>
    <p:extLst>
      <p:ext uri="{BB962C8B-B14F-4D97-AF65-F5344CB8AC3E}">
        <p14:creationId xmlns:p14="http://schemas.microsoft.com/office/powerpoint/2010/main" val="1481408274"/>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Worthy Cause</a:t>
            </a:r>
          </a:p>
        </p:txBody>
      </p:sp>
      <p:sp>
        <p:nvSpPr>
          <p:cNvPr id="7" name="Rectangle 6"/>
          <p:cNvSpPr/>
          <p:nvPr/>
        </p:nvSpPr>
        <p:spPr>
          <a:xfrm>
            <a:off x="166683" y="1706095"/>
            <a:ext cx="4341817"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indent="-342900">
              <a:buFont typeface="Arial" charset="0"/>
              <a:buChar char="•"/>
            </a:pPr>
            <a:r>
              <a:rPr lang="en-US" sz="2000" dirty="0">
                <a:solidFill>
                  <a:srgbClr val="3327C6"/>
                </a:solidFill>
              </a:rPr>
              <a:t>Value</a:t>
            </a:r>
          </a:p>
          <a:p>
            <a:pPr marL="342900" indent="-342900">
              <a:buFont typeface="Arial" charset="0"/>
              <a:buChar char="•"/>
            </a:pPr>
            <a:r>
              <a:rPr lang="en-US" sz="2000" dirty="0">
                <a:solidFill>
                  <a:schemeClr val="bg1">
                    <a:lumMod val="75000"/>
                  </a:schemeClr>
                </a:solidFill>
              </a:rPr>
              <a:t>God’s Cause</a:t>
            </a:r>
          </a:p>
          <a:p>
            <a:pPr marL="342900" lvl="0" indent="-342900">
              <a:buFont typeface="Arial" charset="0"/>
              <a:buChar char="•"/>
            </a:pPr>
            <a:r>
              <a:rPr lang="en-US" sz="2000" dirty="0">
                <a:solidFill>
                  <a:schemeClr val="bg1">
                    <a:lumMod val="75000"/>
                  </a:schemeClr>
                </a:solidFill>
              </a:rPr>
              <a:t>Prepared for Us</a:t>
            </a:r>
          </a:p>
          <a:p>
            <a:pPr marL="342900" lvl="0" indent="-342900">
              <a:buFont typeface="Arial" charset="0"/>
              <a:buChar char="•"/>
            </a:pPr>
            <a:r>
              <a:rPr lang="en-US" sz="2000" dirty="0">
                <a:solidFill>
                  <a:schemeClr val="bg1">
                    <a:lumMod val="75000"/>
                  </a:schemeClr>
                </a:solidFill>
              </a:rPr>
              <a:t>Helping the Helpless</a:t>
            </a:r>
          </a:p>
          <a:p>
            <a:pPr marL="342900" lvl="0" indent="-342900">
              <a:buFont typeface="Arial" charset="0"/>
              <a:buChar char="•"/>
            </a:pPr>
            <a:r>
              <a:rPr lang="en-US" sz="2000" dirty="0">
                <a:solidFill>
                  <a:schemeClr val="bg1">
                    <a:lumMod val="75000"/>
                  </a:schemeClr>
                </a:solidFill>
              </a:rPr>
              <a:t>Our Cause</a:t>
            </a:r>
          </a:p>
          <a:p>
            <a:pPr marL="342900" lvl="0" indent="-342900">
              <a:buFont typeface="Arial" charset="0"/>
              <a:buChar char="•"/>
            </a:pPr>
            <a:r>
              <a:rPr lang="en-US" sz="2000" dirty="0">
                <a:solidFill>
                  <a:schemeClr val="bg1">
                    <a:lumMod val="75000"/>
                  </a:schemeClr>
                </a:solidFill>
              </a:rPr>
              <a:t>Meaning in our Purpose</a:t>
            </a:r>
          </a:p>
        </p:txBody>
      </p:sp>
    </p:spTree>
    <p:extLst>
      <p:ext uri="{BB962C8B-B14F-4D97-AF65-F5344CB8AC3E}">
        <p14:creationId xmlns:p14="http://schemas.microsoft.com/office/powerpoint/2010/main" val="1236761778"/>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Value</a:t>
            </a:r>
            <a:endParaRPr lang="en-US" sz="2000" dirty="0">
              <a:solidFill>
                <a:srgbClr val="002060"/>
              </a:solidFill>
            </a:endParaRPr>
          </a:p>
        </p:txBody>
      </p:sp>
      <p:sp>
        <p:nvSpPr>
          <p:cNvPr id="10" name="Rectangle 9"/>
          <p:cNvSpPr/>
          <p:nvPr/>
        </p:nvSpPr>
        <p:spPr>
          <a:xfrm>
            <a:off x="166689" y="1222171"/>
            <a:ext cx="8824911" cy="406265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Many persons have a wrong idea </a:t>
            </a:r>
          </a:p>
          <a:p>
            <a:pPr>
              <a:tabLst>
                <a:tab pos="457200" algn="l"/>
                <a:tab pos="914400" algn="l"/>
                <a:tab pos="1371600" algn="l"/>
                <a:tab pos="1828800" algn="l"/>
                <a:tab pos="2286000" algn="l"/>
              </a:tabLst>
            </a:pPr>
            <a:r>
              <a:rPr lang="en-US" sz="2000" dirty="0"/>
              <a:t>	of what constitutes true happiness.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It is not attained through self-gratification </a:t>
            </a:r>
          </a:p>
          <a:p>
            <a:pPr>
              <a:tabLst>
                <a:tab pos="457200" algn="l"/>
                <a:tab pos="914400" algn="l"/>
                <a:tab pos="1371600" algn="l"/>
                <a:tab pos="1828800" algn="l"/>
                <a:tab pos="2286000" algn="l"/>
              </a:tabLst>
            </a:pPr>
            <a:r>
              <a:rPr lang="en-US" sz="2000" dirty="0"/>
              <a:t>	but through fidelity to a </a:t>
            </a:r>
            <a:r>
              <a:rPr lang="en-US" sz="2000" dirty="0">
                <a:solidFill>
                  <a:srgbClr val="FF0000"/>
                </a:solidFill>
              </a:rPr>
              <a:t>worthy purpose</a:t>
            </a:r>
            <a:r>
              <a:rPr lang="en-US" sz="2000" dirty="0"/>
              <a:t>. </a:t>
            </a:r>
          </a:p>
          <a:p>
            <a:pPr>
              <a:tabLst>
                <a:tab pos="457200" algn="l"/>
                <a:tab pos="914400" algn="l"/>
                <a:tab pos="1371600" algn="l"/>
                <a:tab pos="1828800" algn="l"/>
                <a:tab pos="2286000" algn="l"/>
              </a:tabLst>
            </a:pPr>
            <a:r>
              <a:rPr lang="en-US" sz="2000" dirty="0"/>
              <a:t>										         Helen Keller </a:t>
            </a:r>
          </a:p>
          <a:p>
            <a:pPr>
              <a:tabLst>
                <a:tab pos="457200" algn="l"/>
                <a:tab pos="914400" algn="l"/>
                <a:tab pos="1371600" algn="l"/>
                <a:tab pos="1828800" algn="l"/>
                <a:tab pos="2286000" algn="l"/>
              </a:tabLst>
            </a:pPr>
            <a:endParaRPr lang="en-US" sz="1200" dirty="0"/>
          </a:p>
          <a:p>
            <a:pPr>
              <a:tabLst>
                <a:tab pos="457200" algn="l"/>
                <a:tab pos="914400" algn="l"/>
                <a:tab pos="1371600" algn="l"/>
                <a:tab pos="1828800" algn="l"/>
                <a:tab pos="2286000" algn="l"/>
              </a:tabLst>
            </a:pPr>
            <a:r>
              <a:rPr lang="en-US" sz="2000" dirty="0"/>
              <a:t>Knowing your purpose </a:t>
            </a:r>
          </a:p>
          <a:p>
            <a:pPr>
              <a:tabLst>
                <a:tab pos="457200" algn="l"/>
                <a:tab pos="914400" algn="l"/>
                <a:tab pos="1371600" algn="l"/>
                <a:tab pos="1828800" algn="l"/>
                <a:tab pos="2286000" algn="l"/>
              </a:tabLst>
            </a:pPr>
            <a:r>
              <a:rPr lang="en-US" sz="2000" dirty="0"/>
              <a:t>	gives meaning to your life. </a:t>
            </a:r>
          </a:p>
          <a:p>
            <a:pPr>
              <a:tabLst>
                <a:tab pos="457200" algn="l"/>
                <a:tab pos="914400" algn="l"/>
                <a:tab pos="1371600" algn="l"/>
                <a:tab pos="1828800" algn="l"/>
                <a:tab pos="2286000" algn="l"/>
              </a:tabLst>
            </a:pPr>
            <a:r>
              <a:rPr lang="en-US" sz="2000" dirty="0"/>
              <a:t>										         Rick Warren</a:t>
            </a:r>
          </a:p>
          <a:p>
            <a:pPr>
              <a:tabLst>
                <a:tab pos="457200" algn="l"/>
                <a:tab pos="914400" algn="l"/>
                <a:tab pos="1371600" algn="l"/>
                <a:tab pos="1828800" algn="l"/>
                <a:tab pos="2286000" algn="l"/>
              </a:tabLst>
            </a:pPr>
            <a:endParaRPr lang="en-US" sz="1200" dirty="0"/>
          </a:p>
          <a:p>
            <a:pPr>
              <a:tabLst>
                <a:tab pos="457200" algn="l"/>
                <a:tab pos="914400" algn="l"/>
                <a:tab pos="1371600" algn="l"/>
                <a:tab pos="1828800" algn="l"/>
                <a:tab pos="2286000" algn="l"/>
              </a:tabLst>
            </a:pPr>
            <a:r>
              <a:rPr lang="en-US" sz="2000" dirty="0"/>
              <a:t>It’s not enough to have lived. </a:t>
            </a:r>
          </a:p>
          <a:p>
            <a:pPr>
              <a:tabLst>
                <a:tab pos="457200" algn="l"/>
                <a:tab pos="914400" algn="l"/>
                <a:tab pos="1371600" algn="l"/>
                <a:tab pos="1828800" algn="l"/>
                <a:tab pos="2286000" algn="l"/>
              </a:tabLst>
            </a:pPr>
            <a:r>
              <a:rPr lang="en-US" sz="2000" dirty="0"/>
              <a:t>	We should be determined to live for something.  </a:t>
            </a:r>
          </a:p>
          <a:p>
            <a:pPr>
              <a:tabLst>
                <a:tab pos="457200" algn="l"/>
                <a:tab pos="914400" algn="l"/>
                <a:tab pos="1371600" algn="l"/>
                <a:tab pos="1828800" algn="l"/>
                <a:tab pos="2286000" algn="l"/>
              </a:tabLst>
            </a:pPr>
            <a:r>
              <a:rPr lang="en-US" sz="2000" dirty="0"/>
              <a:t>									       Winston S. Churchill</a:t>
            </a:r>
          </a:p>
        </p:txBody>
      </p:sp>
      <p:sp>
        <p:nvSpPr>
          <p:cNvPr id="6" name="Rectangle 5"/>
          <p:cNvSpPr/>
          <p:nvPr/>
        </p:nvSpPr>
        <p:spPr>
          <a:xfrm>
            <a:off x="166688" y="61648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Our purpose must have worthiness to have power in our lives</a:t>
            </a:r>
            <a:r>
              <a:rPr lang="en-US" sz="2000" dirty="0">
                <a:solidFill>
                  <a:srgbClr val="002060"/>
                </a:solidFill>
                <a:cs typeface="Arial" charset="0"/>
              </a:rPr>
              <a:t>.  </a:t>
            </a:r>
          </a:p>
        </p:txBody>
      </p:sp>
    </p:spTree>
    <p:extLst>
      <p:ext uri="{BB962C8B-B14F-4D97-AF65-F5344CB8AC3E}">
        <p14:creationId xmlns:p14="http://schemas.microsoft.com/office/powerpoint/2010/main" val="1944122661"/>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Value</a:t>
            </a:r>
            <a:endParaRPr lang="en-US" sz="2000" dirty="0">
              <a:solidFill>
                <a:srgbClr val="002060"/>
              </a:solidFill>
            </a:endParaRPr>
          </a:p>
        </p:txBody>
      </p:sp>
      <p:sp>
        <p:nvSpPr>
          <p:cNvPr id="10" name="Rectangle 9"/>
          <p:cNvSpPr/>
          <p:nvPr/>
        </p:nvSpPr>
        <p:spPr>
          <a:xfrm>
            <a:off x="166689" y="1222171"/>
            <a:ext cx="8824911" cy="3754874"/>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The heart of human excellence </a:t>
            </a:r>
          </a:p>
          <a:p>
            <a:pPr>
              <a:tabLst>
                <a:tab pos="457200" algn="l"/>
                <a:tab pos="914400" algn="l"/>
                <a:tab pos="1371600" algn="l"/>
                <a:tab pos="1828800" algn="l"/>
                <a:tab pos="2286000" algn="l"/>
              </a:tabLst>
            </a:pPr>
            <a:r>
              <a:rPr lang="en-US" sz="2000" dirty="0"/>
              <a:t>	often begins to beat </a:t>
            </a:r>
          </a:p>
          <a:p>
            <a:pPr>
              <a:tabLst>
                <a:tab pos="457200" algn="l"/>
                <a:tab pos="914400" algn="l"/>
                <a:tab pos="1371600" algn="l"/>
                <a:tab pos="1828800" algn="l"/>
                <a:tab pos="2286000" algn="l"/>
              </a:tabLst>
            </a:pPr>
            <a:r>
              <a:rPr lang="en-US" sz="2000" dirty="0"/>
              <a:t>		when you discover a pursuit </a:t>
            </a:r>
          </a:p>
          <a:p>
            <a:pPr>
              <a:tabLst>
                <a:tab pos="457200" algn="l"/>
                <a:tab pos="914400" algn="l"/>
                <a:tab pos="1371600" algn="l"/>
                <a:tab pos="1828800" algn="l"/>
                <a:tab pos="2286000" algn="l"/>
              </a:tabLst>
            </a:pPr>
            <a:r>
              <a:rPr lang="en-US" sz="2000" dirty="0"/>
              <a:t>			that absorbs you, frees you, challenges you, </a:t>
            </a:r>
          </a:p>
          <a:p>
            <a:pPr>
              <a:tabLst>
                <a:tab pos="457200" algn="l"/>
                <a:tab pos="914400" algn="l"/>
                <a:tab pos="1371600" algn="l"/>
                <a:tab pos="1828800" algn="l"/>
                <a:tab pos="2286000" algn="l"/>
              </a:tabLst>
            </a:pPr>
            <a:r>
              <a:rPr lang="en-US" sz="2000" dirty="0"/>
              <a:t>				or gives you a sense of meaning, joy, or </a:t>
            </a:r>
            <a:r>
              <a:rPr lang="en-US" sz="2000" dirty="0">
                <a:solidFill>
                  <a:srgbClr val="FF0000"/>
                </a:solidFill>
              </a:rPr>
              <a:t>passion</a:t>
            </a:r>
            <a:r>
              <a:rPr lang="en-US" sz="2000" dirty="0"/>
              <a:t>.  											          Terry </a:t>
            </a:r>
            <a:r>
              <a:rPr lang="en-US" sz="2000" dirty="0" err="1"/>
              <a:t>Orlick</a:t>
            </a:r>
            <a:endParaRPr lang="en-US" sz="2000" dirty="0"/>
          </a:p>
          <a:p>
            <a:pPr>
              <a:tabLst>
                <a:tab pos="457200" algn="l"/>
                <a:tab pos="914400" algn="l"/>
                <a:tab pos="1371600" algn="l"/>
                <a:tab pos="1828800" algn="l"/>
                <a:tab pos="2286000" algn="l"/>
              </a:tabLst>
            </a:pPr>
            <a:endParaRPr lang="en-US" sz="1200" dirty="0"/>
          </a:p>
          <a:p>
            <a:pPr>
              <a:tabLst>
                <a:tab pos="457200" algn="l"/>
                <a:tab pos="914400" algn="l"/>
                <a:tab pos="1371600" algn="l"/>
                <a:tab pos="1828800" algn="l"/>
                <a:tab pos="2286000" algn="l"/>
              </a:tabLst>
            </a:pPr>
            <a:r>
              <a:rPr lang="en-US" sz="2000" dirty="0"/>
              <a:t>The mystery of human existence </a:t>
            </a:r>
          </a:p>
          <a:p>
            <a:pPr>
              <a:tabLst>
                <a:tab pos="457200" algn="l"/>
                <a:tab pos="914400" algn="l"/>
                <a:tab pos="1371600" algn="l"/>
                <a:tab pos="1828800" algn="l"/>
                <a:tab pos="2286000" algn="l"/>
              </a:tabLst>
            </a:pPr>
            <a:r>
              <a:rPr lang="en-US" sz="2000" dirty="0"/>
              <a:t>	lies not in just staying alive,</a:t>
            </a:r>
          </a:p>
          <a:p>
            <a:pPr>
              <a:tabLst>
                <a:tab pos="457200" algn="l"/>
                <a:tab pos="914400" algn="l"/>
                <a:tab pos="1371600" algn="l"/>
                <a:tab pos="1828800" algn="l"/>
                <a:tab pos="2286000" algn="l"/>
              </a:tabLst>
            </a:pPr>
            <a:r>
              <a:rPr lang="en-US" sz="2000" dirty="0"/>
              <a:t>		but in finding </a:t>
            </a:r>
          </a:p>
          <a:p>
            <a:pPr>
              <a:tabLst>
                <a:tab pos="457200" algn="l"/>
                <a:tab pos="914400" algn="l"/>
                <a:tab pos="1371600" algn="l"/>
                <a:tab pos="1828800" algn="l"/>
                <a:tab pos="2286000" algn="l"/>
              </a:tabLst>
            </a:pPr>
            <a:r>
              <a:rPr lang="en-US" sz="2000" dirty="0"/>
              <a:t>			something to live for. </a:t>
            </a:r>
          </a:p>
          <a:p>
            <a:pPr>
              <a:tabLst>
                <a:tab pos="457200" algn="l"/>
                <a:tab pos="914400" algn="l"/>
                <a:tab pos="1371600" algn="l"/>
                <a:tab pos="1828800" algn="l"/>
                <a:tab pos="2286000" algn="l"/>
              </a:tabLst>
            </a:pPr>
            <a:r>
              <a:rPr lang="en-US" sz="2000" dirty="0"/>
              <a:t>									        Fyodor Dostoyevsky </a:t>
            </a:r>
          </a:p>
        </p:txBody>
      </p:sp>
      <p:sp>
        <p:nvSpPr>
          <p:cNvPr id="8" name="Rectangle 7"/>
          <p:cNvSpPr/>
          <p:nvPr/>
        </p:nvSpPr>
        <p:spPr>
          <a:xfrm>
            <a:off x="166688" y="61648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Our passion/purpose must have worthiness to have power in our lives</a:t>
            </a:r>
            <a:r>
              <a:rPr lang="en-US" sz="2000" dirty="0">
                <a:solidFill>
                  <a:srgbClr val="002060"/>
                </a:solidFill>
                <a:cs typeface="Arial" charset="0"/>
              </a:rPr>
              <a:t>.  </a:t>
            </a:r>
          </a:p>
        </p:txBody>
      </p:sp>
    </p:spTree>
    <p:extLst>
      <p:ext uri="{BB962C8B-B14F-4D97-AF65-F5344CB8AC3E}">
        <p14:creationId xmlns:p14="http://schemas.microsoft.com/office/powerpoint/2010/main" val="2907923043"/>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Value</a:t>
            </a:r>
            <a:endParaRPr lang="en-US" sz="2000" dirty="0">
              <a:solidFill>
                <a:srgbClr val="002060"/>
              </a:solidFill>
            </a:endParaRPr>
          </a:p>
        </p:txBody>
      </p:sp>
      <p:sp>
        <p:nvSpPr>
          <p:cNvPr id="10" name="Rectangle 9"/>
          <p:cNvSpPr/>
          <p:nvPr/>
        </p:nvSpPr>
        <p:spPr>
          <a:xfrm>
            <a:off x="166689" y="1222171"/>
            <a:ext cx="8824911" cy="350865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We need to have a purpose in this life.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I'm pleading with you, </a:t>
            </a:r>
          </a:p>
          <a:p>
            <a:pPr>
              <a:tabLst>
                <a:tab pos="457200" algn="l"/>
                <a:tab pos="914400" algn="l"/>
                <a:tab pos="1371600" algn="l"/>
                <a:tab pos="1828800" algn="l"/>
              </a:tabLst>
            </a:pPr>
            <a:r>
              <a:rPr lang="en-US" sz="2000" dirty="0"/>
              <a:t>	I'm begging with you </a:t>
            </a:r>
          </a:p>
          <a:p>
            <a:pPr>
              <a:tabLst>
                <a:tab pos="457200" algn="l"/>
                <a:tab pos="914400" algn="l"/>
                <a:tab pos="1371600" algn="l"/>
                <a:tab pos="1828800" algn="l"/>
              </a:tabLst>
            </a:pPr>
            <a:r>
              <a:rPr lang="en-US" sz="2000" dirty="0"/>
              <a:t>		to do the right thing.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And do it not </a:t>
            </a:r>
          </a:p>
          <a:p>
            <a:pPr>
              <a:tabLst>
                <a:tab pos="457200" algn="l"/>
                <a:tab pos="914400" algn="l"/>
                <a:tab pos="1371600" algn="l"/>
                <a:tab pos="1828800" algn="l"/>
              </a:tabLst>
            </a:pPr>
            <a:r>
              <a:rPr lang="en-US" sz="2000" dirty="0"/>
              <a:t>	for the sake </a:t>
            </a:r>
          </a:p>
          <a:p>
            <a:pPr>
              <a:tabLst>
                <a:tab pos="457200" algn="l"/>
                <a:tab pos="914400" algn="l"/>
                <a:tab pos="1371600" algn="l"/>
                <a:tab pos="1828800" algn="l"/>
              </a:tabLst>
            </a:pPr>
            <a:r>
              <a:rPr lang="en-US" sz="2000" dirty="0"/>
              <a:t>		of how it will impact your own lives, </a:t>
            </a:r>
          </a:p>
          <a:p>
            <a:pPr>
              <a:tabLst>
                <a:tab pos="457200" algn="l"/>
                <a:tab pos="914400" algn="l"/>
                <a:tab pos="1371600" algn="l"/>
                <a:tab pos="1828800" algn="l"/>
              </a:tabLst>
            </a:pPr>
            <a:r>
              <a:rPr lang="en-US" sz="2000" dirty="0"/>
              <a:t>			but only for the sake </a:t>
            </a:r>
          </a:p>
          <a:p>
            <a:pPr>
              <a:tabLst>
                <a:tab pos="457200" algn="l"/>
                <a:tab pos="914400" algn="l"/>
                <a:tab pos="1371600" algn="l"/>
                <a:tab pos="1828800" algn="l"/>
              </a:tabLst>
            </a:pPr>
            <a:r>
              <a:rPr lang="en-US" sz="2000" dirty="0"/>
              <a:t>				of doing the right thing. </a:t>
            </a:r>
          </a:p>
          <a:p>
            <a:pPr>
              <a:tabLst>
                <a:tab pos="457200" algn="l"/>
                <a:tab pos="914400" algn="l"/>
                <a:tab pos="1371600" algn="l"/>
                <a:tab pos="1828800" algn="l"/>
              </a:tabLst>
            </a:pPr>
            <a:r>
              <a:rPr lang="en-US" sz="2000" dirty="0"/>
              <a:t>								            James </a:t>
            </a:r>
            <a:r>
              <a:rPr lang="en-US" sz="2000" dirty="0" err="1"/>
              <a:t>McGreevey</a:t>
            </a:r>
            <a:r>
              <a:rPr lang="en-US" sz="2000" dirty="0"/>
              <a:t> </a:t>
            </a:r>
          </a:p>
        </p:txBody>
      </p:sp>
    </p:spTree>
    <p:extLst>
      <p:ext uri="{BB962C8B-B14F-4D97-AF65-F5344CB8AC3E}">
        <p14:creationId xmlns:p14="http://schemas.microsoft.com/office/powerpoint/2010/main" val="4198195567"/>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Value</a:t>
            </a:r>
            <a:endParaRPr lang="en-US" sz="2000" dirty="0">
              <a:solidFill>
                <a:srgbClr val="002060"/>
              </a:solidFill>
            </a:endParaRPr>
          </a:p>
        </p:txBody>
      </p:sp>
      <p:sp>
        <p:nvSpPr>
          <p:cNvPr id="10" name="Rectangle 9"/>
          <p:cNvSpPr/>
          <p:nvPr/>
        </p:nvSpPr>
        <p:spPr>
          <a:xfrm>
            <a:off x="166689" y="1222171"/>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solidFill>
                  <a:srgbClr val="0070C0"/>
                </a:solidFill>
              </a:rPr>
              <a:t>Our people must learn </a:t>
            </a:r>
          </a:p>
          <a:p>
            <a:pPr>
              <a:tabLst>
                <a:tab pos="457200" algn="l"/>
                <a:tab pos="914400" algn="l"/>
                <a:tab pos="1371600" algn="l"/>
                <a:tab pos="1828800" algn="l"/>
              </a:tabLst>
            </a:pPr>
            <a:r>
              <a:rPr lang="en-US" sz="2000" dirty="0">
                <a:solidFill>
                  <a:srgbClr val="0070C0"/>
                </a:solidFill>
              </a:rPr>
              <a:t>	to devote themselves to doing what is good, </a:t>
            </a:r>
          </a:p>
          <a:p>
            <a:pPr>
              <a:tabLst>
                <a:tab pos="457200" algn="l"/>
                <a:tab pos="914400" algn="l"/>
                <a:tab pos="1371600" algn="l"/>
                <a:tab pos="1828800" algn="l"/>
              </a:tabLst>
            </a:pPr>
            <a:r>
              <a:rPr lang="en-US" sz="2000" dirty="0">
                <a:solidFill>
                  <a:srgbClr val="0070C0"/>
                </a:solidFill>
              </a:rPr>
              <a:t>		in order to provide for urgent needs </a:t>
            </a:r>
          </a:p>
          <a:p>
            <a:pPr>
              <a:tabLst>
                <a:tab pos="457200" algn="l"/>
                <a:tab pos="914400" algn="l"/>
                <a:tab pos="1371600" algn="l"/>
                <a:tab pos="1828800" algn="l"/>
              </a:tabLst>
            </a:pPr>
            <a:r>
              <a:rPr lang="en-US" sz="2000" dirty="0">
                <a:solidFill>
                  <a:srgbClr val="0070C0"/>
                </a:solidFill>
              </a:rPr>
              <a:t>			and not live unproductive lives.</a:t>
            </a:r>
          </a:p>
          <a:p>
            <a:pPr>
              <a:tabLst>
                <a:tab pos="457200" algn="l"/>
                <a:tab pos="914400" algn="l"/>
                <a:tab pos="1371600" algn="l"/>
                <a:tab pos="1828800" algn="l"/>
              </a:tabLst>
            </a:pPr>
            <a:r>
              <a:rPr lang="en-US" sz="2000" dirty="0">
                <a:solidFill>
                  <a:srgbClr val="0070C0"/>
                </a:solidFill>
              </a:rPr>
              <a:t>									               Titus 3:14</a:t>
            </a:r>
          </a:p>
        </p:txBody>
      </p:sp>
      <p:sp>
        <p:nvSpPr>
          <p:cNvPr id="5" name="Rectangle 4">
            <a:extLst>
              <a:ext uri="{FF2B5EF4-FFF2-40B4-BE49-F238E27FC236}">
                <a16:creationId xmlns:a16="http://schemas.microsoft.com/office/drawing/2014/main" id="{136E6597-ACCF-4645-AD28-98830C9819A4}"/>
              </a:ext>
            </a:extLst>
          </p:cNvPr>
          <p:cNvSpPr/>
          <p:nvPr/>
        </p:nvSpPr>
        <p:spPr>
          <a:xfrm>
            <a:off x="166689" y="6206643"/>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We must devote ourselves to doing Good.</a:t>
            </a:r>
          </a:p>
        </p:txBody>
      </p:sp>
    </p:spTree>
    <p:extLst>
      <p:ext uri="{BB962C8B-B14F-4D97-AF65-F5344CB8AC3E}">
        <p14:creationId xmlns:p14="http://schemas.microsoft.com/office/powerpoint/2010/main" val="4185723399"/>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Worthy Cause</a:t>
            </a:r>
          </a:p>
        </p:txBody>
      </p:sp>
      <p:sp>
        <p:nvSpPr>
          <p:cNvPr id="7" name="Rectangle 6"/>
          <p:cNvSpPr/>
          <p:nvPr/>
        </p:nvSpPr>
        <p:spPr>
          <a:xfrm>
            <a:off x="166683" y="1706095"/>
            <a:ext cx="4341817"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Value</a:t>
            </a:r>
          </a:p>
          <a:p>
            <a:pPr marL="342900" indent="-342900">
              <a:buFont typeface="Arial" charset="0"/>
              <a:buChar char="•"/>
            </a:pPr>
            <a:r>
              <a:rPr lang="en-US" sz="2000" dirty="0">
                <a:solidFill>
                  <a:srgbClr val="0432FF"/>
                </a:solidFill>
              </a:rPr>
              <a:t>God’s Cause</a:t>
            </a:r>
          </a:p>
          <a:p>
            <a:pPr marL="342900" lvl="0" indent="-342900">
              <a:buFont typeface="Arial" charset="0"/>
              <a:buChar char="•"/>
            </a:pPr>
            <a:r>
              <a:rPr lang="en-US" sz="2000" dirty="0">
                <a:solidFill>
                  <a:schemeClr val="bg1">
                    <a:lumMod val="75000"/>
                  </a:schemeClr>
                </a:solidFill>
              </a:rPr>
              <a:t>Prepared for Us</a:t>
            </a:r>
          </a:p>
          <a:p>
            <a:pPr marL="342900" lvl="0" indent="-342900">
              <a:buFont typeface="Arial" charset="0"/>
              <a:buChar char="•"/>
            </a:pPr>
            <a:r>
              <a:rPr lang="en-US" sz="2000" dirty="0">
                <a:solidFill>
                  <a:schemeClr val="bg1">
                    <a:lumMod val="75000"/>
                  </a:schemeClr>
                </a:solidFill>
              </a:rPr>
              <a:t>Helping the Helpless</a:t>
            </a:r>
          </a:p>
          <a:p>
            <a:pPr marL="342900" lvl="0" indent="-342900">
              <a:buFont typeface="Arial" charset="0"/>
              <a:buChar char="•"/>
            </a:pPr>
            <a:r>
              <a:rPr lang="en-US" sz="2000" dirty="0">
                <a:solidFill>
                  <a:schemeClr val="bg1">
                    <a:lumMod val="75000"/>
                  </a:schemeClr>
                </a:solidFill>
              </a:rPr>
              <a:t>Our Cause</a:t>
            </a:r>
          </a:p>
          <a:p>
            <a:pPr marL="342900" lvl="0" indent="-342900">
              <a:buFont typeface="Arial" charset="0"/>
              <a:buChar char="•"/>
            </a:pPr>
            <a:r>
              <a:rPr lang="en-US" sz="2000" dirty="0">
                <a:solidFill>
                  <a:schemeClr val="bg1">
                    <a:lumMod val="75000"/>
                  </a:schemeClr>
                </a:solidFill>
              </a:rPr>
              <a:t>Meaning in our Purpose</a:t>
            </a:r>
          </a:p>
        </p:txBody>
      </p:sp>
    </p:spTree>
    <p:extLst>
      <p:ext uri="{BB962C8B-B14F-4D97-AF65-F5344CB8AC3E}">
        <p14:creationId xmlns:p14="http://schemas.microsoft.com/office/powerpoint/2010/main" val="3543550213"/>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God’s Cause</a:t>
            </a:r>
            <a:endParaRPr lang="en-US" sz="2000" dirty="0">
              <a:solidFill>
                <a:srgbClr val="002060"/>
              </a:solidFill>
            </a:endParaRPr>
          </a:p>
        </p:txBody>
      </p:sp>
      <p:sp>
        <p:nvSpPr>
          <p:cNvPr id="10" name="Rectangle 9"/>
          <p:cNvSpPr/>
          <p:nvPr/>
        </p:nvSpPr>
        <p:spPr>
          <a:xfrm>
            <a:off x="166689" y="1222171"/>
            <a:ext cx="8824911" cy="227754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And this he said about Judah: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	“Hear, Lord, the cry of Judah; </a:t>
            </a:r>
          </a:p>
          <a:p>
            <a:pPr>
              <a:tabLst>
                <a:tab pos="457200" algn="l"/>
                <a:tab pos="914400" algn="l"/>
                <a:tab pos="1371600" algn="l"/>
                <a:tab pos="1828800" algn="l"/>
                <a:tab pos="2286000" algn="l"/>
              </a:tabLst>
            </a:pPr>
            <a:r>
              <a:rPr lang="en-US" sz="2000" dirty="0">
                <a:solidFill>
                  <a:srgbClr val="0070C0"/>
                </a:solidFill>
              </a:rPr>
              <a:t>		bring him to his people.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	</a:t>
            </a:r>
            <a:r>
              <a:rPr lang="en-US" sz="2000" dirty="0">
                <a:solidFill>
                  <a:srgbClr val="FF0000"/>
                </a:solidFill>
              </a:rPr>
              <a:t>With his own hands he defends his cause</a:t>
            </a:r>
            <a:r>
              <a:rPr lang="en-US" sz="2000" dirty="0"/>
              <a:t>. </a:t>
            </a:r>
          </a:p>
          <a:p>
            <a:pPr>
              <a:tabLst>
                <a:tab pos="457200" algn="l"/>
                <a:tab pos="914400" algn="l"/>
                <a:tab pos="1371600" algn="l"/>
                <a:tab pos="1828800" algn="l"/>
                <a:tab pos="2286000" algn="l"/>
              </a:tabLst>
            </a:pPr>
            <a:r>
              <a:rPr lang="en-US" sz="2000" dirty="0">
                <a:solidFill>
                  <a:srgbClr val="0070C0"/>
                </a:solidFill>
              </a:rPr>
              <a:t>		Oh, be his help against his foes!”</a:t>
            </a:r>
          </a:p>
          <a:p>
            <a:pPr>
              <a:tabLst>
                <a:tab pos="457200" algn="l"/>
                <a:tab pos="914400" algn="l"/>
                <a:tab pos="1371600" algn="l"/>
                <a:tab pos="1828800" algn="l"/>
                <a:tab pos="2286000" algn="l"/>
              </a:tabLst>
            </a:pPr>
            <a:r>
              <a:rPr lang="en-US" sz="2000" dirty="0">
                <a:solidFill>
                  <a:srgbClr val="0070C0"/>
                </a:solidFill>
              </a:rPr>
              <a:t>										Deuteronomy 33:7</a:t>
            </a:r>
          </a:p>
        </p:txBody>
      </p:sp>
      <p:sp>
        <p:nvSpPr>
          <p:cNvPr id="6" name="Rectangle 5"/>
          <p:cNvSpPr/>
          <p:nvPr/>
        </p:nvSpPr>
        <p:spPr>
          <a:xfrm>
            <a:off x="166688" y="61648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will defend His Cause </a:t>
            </a:r>
            <a:r>
              <a:rPr lang="mr-IN" sz="2000" dirty="0"/>
              <a:t>–</a:t>
            </a:r>
            <a:r>
              <a:rPr lang="en-US" sz="2000" dirty="0"/>
              <a:t> He will win the Great Victory!</a:t>
            </a:r>
            <a:endParaRPr lang="en-US" sz="2000" dirty="0">
              <a:solidFill>
                <a:srgbClr val="002060"/>
              </a:solidFill>
              <a:cs typeface="Arial" charset="0"/>
            </a:endParaRPr>
          </a:p>
        </p:txBody>
      </p:sp>
      <p:sp>
        <p:nvSpPr>
          <p:cNvPr id="8" name="Rectangle 7"/>
          <p:cNvSpPr/>
          <p:nvPr/>
        </p:nvSpPr>
        <p:spPr>
          <a:xfrm>
            <a:off x="166687" y="3499718"/>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Rise up, O God, </a:t>
            </a:r>
          </a:p>
          <a:p>
            <a:pPr>
              <a:tabLst>
                <a:tab pos="457200" algn="l"/>
                <a:tab pos="914400" algn="l"/>
                <a:tab pos="1371600" algn="l"/>
                <a:tab pos="1828800" algn="l"/>
                <a:tab pos="2286000" algn="l"/>
              </a:tabLst>
            </a:pPr>
            <a:r>
              <a:rPr lang="en-US" sz="2000" dirty="0">
                <a:solidFill>
                  <a:srgbClr val="0070C0"/>
                </a:solidFill>
              </a:rPr>
              <a:t>	and </a:t>
            </a:r>
            <a:r>
              <a:rPr lang="en-US" sz="2000" dirty="0">
                <a:solidFill>
                  <a:srgbClr val="FF0000"/>
                </a:solidFill>
              </a:rPr>
              <a:t>defend your cause</a:t>
            </a:r>
            <a:r>
              <a:rPr lang="en-US" sz="2000" dirty="0">
                <a:solidFill>
                  <a:srgbClr val="0070C0"/>
                </a:solidFill>
              </a:rPr>
              <a:t>; </a:t>
            </a:r>
          </a:p>
          <a:p>
            <a:pPr>
              <a:tabLst>
                <a:tab pos="457200" algn="l"/>
                <a:tab pos="914400" algn="l"/>
                <a:tab pos="1371600" algn="l"/>
                <a:tab pos="1828800" algn="l"/>
                <a:tab pos="2286000" algn="l"/>
              </a:tabLst>
            </a:pPr>
            <a:r>
              <a:rPr lang="en-US" sz="2000" dirty="0">
                <a:solidFill>
                  <a:srgbClr val="0070C0"/>
                </a:solidFill>
              </a:rPr>
              <a:t>		remember how fools mock you </a:t>
            </a:r>
          </a:p>
          <a:p>
            <a:pPr>
              <a:tabLst>
                <a:tab pos="457200" algn="l"/>
                <a:tab pos="914400" algn="l"/>
                <a:tab pos="1371600" algn="l"/>
                <a:tab pos="1828800" algn="l"/>
                <a:tab pos="2286000" algn="l"/>
              </a:tabLst>
            </a:pPr>
            <a:r>
              <a:rPr lang="en-US" sz="2000" dirty="0">
                <a:solidFill>
                  <a:srgbClr val="0070C0"/>
                </a:solidFill>
              </a:rPr>
              <a:t>			all day long.</a:t>
            </a:r>
          </a:p>
          <a:p>
            <a:pPr>
              <a:tabLst>
                <a:tab pos="457200" algn="l"/>
                <a:tab pos="914400" algn="l"/>
                <a:tab pos="1371600" algn="l"/>
                <a:tab pos="1828800" algn="l"/>
                <a:tab pos="2286000" algn="l"/>
              </a:tabLst>
            </a:pPr>
            <a:r>
              <a:rPr lang="en-US" sz="2000" dirty="0">
                <a:solidFill>
                  <a:srgbClr val="0070C0"/>
                </a:solidFill>
              </a:rPr>
              <a:t>										          Psalm 74:22</a:t>
            </a:r>
          </a:p>
        </p:txBody>
      </p:sp>
    </p:spTree>
    <p:extLst>
      <p:ext uri="{BB962C8B-B14F-4D97-AF65-F5344CB8AC3E}">
        <p14:creationId xmlns:p14="http://schemas.microsoft.com/office/powerpoint/2010/main" val="1550607038"/>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God’s Cause</a:t>
            </a:r>
            <a:endParaRPr lang="en-US" sz="2000" dirty="0">
              <a:solidFill>
                <a:srgbClr val="002060"/>
              </a:solidFill>
            </a:endParaRPr>
          </a:p>
        </p:txBody>
      </p:sp>
      <p:sp>
        <p:nvSpPr>
          <p:cNvPr id="10" name="Rectangle 9"/>
          <p:cNvSpPr/>
          <p:nvPr/>
        </p:nvSpPr>
        <p:spPr>
          <a:xfrm>
            <a:off x="166689" y="1222171"/>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Yes, and I ask you, </a:t>
            </a:r>
          </a:p>
          <a:p>
            <a:pPr>
              <a:tabLst>
                <a:tab pos="457200" algn="l"/>
                <a:tab pos="914400" algn="l"/>
                <a:tab pos="1371600" algn="l"/>
                <a:tab pos="1828800" algn="l"/>
                <a:tab pos="2286000" algn="l"/>
              </a:tabLst>
            </a:pPr>
            <a:r>
              <a:rPr lang="en-US" sz="2000" dirty="0">
                <a:solidFill>
                  <a:srgbClr val="0070C0"/>
                </a:solidFill>
              </a:rPr>
              <a:t>	my true companion, </a:t>
            </a:r>
          </a:p>
          <a:p>
            <a:pPr>
              <a:tabLst>
                <a:tab pos="457200" algn="l"/>
                <a:tab pos="914400" algn="l"/>
                <a:tab pos="1371600" algn="l"/>
                <a:tab pos="1828800" algn="l"/>
                <a:tab pos="2286000" algn="l"/>
              </a:tabLst>
            </a:pPr>
            <a:r>
              <a:rPr lang="en-US" sz="2000" dirty="0">
                <a:solidFill>
                  <a:srgbClr val="0070C0"/>
                </a:solidFill>
              </a:rPr>
              <a:t>		help these women </a:t>
            </a:r>
          </a:p>
          <a:p>
            <a:pPr>
              <a:tabLst>
                <a:tab pos="457200" algn="l"/>
                <a:tab pos="914400" algn="l"/>
                <a:tab pos="1371600" algn="l"/>
                <a:tab pos="1828800" algn="l"/>
                <a:tab pos="2286000" algn="l"/>
              </a:tabLst>
            </a:pPr>
            <a:r>
              <a:rPr lang="en-US" sz="2000" dirty="0">
                <a:solidFill>
                  <a:srgbClr val="0070C0"/>
                </a:solidFill>
              </a:rPr>
              <a:t>			since they have contended at my side </a:t>
            </a:r>
          </a:p>
          <a:p>
            <a:pPr>
              <a:tabLst>
                <a:tab pos="457200" algn="l"/>
                <a:tab pos="914400" algn="l"/>
                <a:tab pos="1371600" algn="l"/>
                <a:tab pos="1828800" algn="l"/>
                <a:tab pos="2286000" algn="l"/>
              </a:tabLst>
            </a:pPr>
            <a:r>
              <a:rPr lang="en-US" sz="2000" dirty="0">
                <a:solidFill>
                  <a:srgbClr val="0070C0"/>
                </a:solidFill>
              </a:rPr>
              <a:t>				in </a:t>
            </a:r>
            <a:r>
              <a:rPr lang="en-US" sz="2000" dirty="0">
                <a:solidFill>
                  <a:srgbClr val="FF0000"/>
                </a:solidFill>
              </a:rPr>
              <a:t>the cause of the gospel</a:t>
            </a:r>
            <a:r>
              <a:rPr lang="en-US" sz="2000" dirty="0">
                <a:solidFill>
                  <a:srgbClr val="0070C0"/>
                </a:solidFill>
              </a:rPr>
              <a:t>, </a:t>
            </a:r>
          </a:p>
          <a:p>
            <a:pPr>
              <a:tabLst>
                <a:tab pos="457200" algn="l"/>
                <a:tab pos="914400" algn="l"/>
                <a:tab pos="1371600" algn="l"/>
                <a:tab pos="1828800" algn="l"/>
                <a:tab pos="2286000" algn="l"/>
              </a:tabLst>
            </a:pPr>
            <a:r>
              <a:rPr lang="en-US" sz="2000" dirty="0">
                <a:solidFill>
                  <a:srgbClr val="0070C0"/>
                </a:solidFill>
              </a:rPr>
              <a:t>			along with Clement and the rest of my co-workers, </a:t>
            </a:r>
          </a:p>
          <a:p>
            <a:pPr>
              <a:tabLst>
                <a:tab pos="457200" algn="l"/>
                <a:tab pos="914400" algn="l"/>
                <a:tab pos="1371600" algn="l"/>
                <a:tab pos="1828800" algn="l"/>
                <a:tab pos="2286000" algn="l"/>
              </a:tabLst>
            </a:pPr>
            <a:r>
              <a:rPr lang="en-US" sz="2000" dirty="0">
                <a:solidFill>
                  <a:srgbClr val="0070C0"/>
                </a:solidFill>
              </a:rPr>
              <a:t>				whose </a:t>
            </a:r>
            <a:r>
              <a:rPr lang="en-US" sz="2000" u="sng" dirty="0">
                <a:solidFill>
                  <a:srgbClr val="0070C0"/>
                </a:solidFill>
              </a:rPr>
              <a:t>names are in the book of life</a:t>
            </a:r>
            <a:r>
              <a:rPr lang="en-US" sz="2000" dirty="0">
                <a:solidFill>
                  <a:srgbClr val="0070C0"/>
                </a:solidFill>
              </a:rPr>
              <a:t>.</a:t>
            </a:r>
          </a:p>
          <a:p>
            <a:pPr>
              <a:tabLst>
                <a:tab pos="457200" algn="l"/>
                <a:tab pos="914400" algn="l"/>
                <a:tab pos="1371600" algn="l"/>
                <a:tab pos="1828800" algn="l"/>
                <a:tab pos="2286000" algn="l"/>
              </a:tabLst>
            </a:pPr>
            <a:r>
              <a:rPr lang="en-US" sz="2000" dirty="0">
                <a:solidFill>
                  <a:srgbClr val="0070C0"/>
                </a:solidFill>
              </a:rPr>
              <a:t>										     Philippians 4:3</a:t>
            </a:r>
          </a:p>
        </p:txBody>
      </p:sp>
      <p:sp>
        <p:nvSpPr>
          <p:cNvPr id="6" name="Rectangle 5"/>
          <p:cNvSpPr/>
          <p:nvPr/>
        </p:nvSpPr>
        <p:spPr>
          <a:xfrm>
            <a:off x="166688" y="61648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must commit to the God’s Cause </a:t>
            </a:r>
            <a:r>
              <a:rPr lang="mr-IN" sz="2000" dirty="0"/>
              <a:t>–</a:t>
            </a:r>
            <a:r>
              <a:rPr lang="en-US" sz="2000" dirty="0"/>
              <a:t> the cause of the gospel!</a:t>
            </a:r>
            <a:endParaRPr lang="en-US" sz="2000" dirty="0">
              <a:solidFill>
                <a:srgbClr val="002060"/>
              </a:solidFill>
              <a:cs typeface="Arial" charset="0"/>
            </a:endParaRPr>
          </a:p>
        </p:txBody>
      </p:sp>
    </p:spTree>
    <p:extLst>
      <p:ext uri="{BB962C8B-B14F-4D97-AF65-F5344CB8AC3E}">
        <p14:creationId xmlns:p14="http://schemas.microsoft.com/office/powerpoint/2010/main" val="1489551237"/>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Worthy Cause</a:t>
            </a:r>
          </a:p>
        </p:txBody>
      </p:sp>
      <p:sp>
        <p:nvSpPr>
          <p:cNvPr id="7" name="Rectangle 6"/>
          <p:cNvSpPr/>
          <p:nvPr/>
        </p:nvSpPr>
        <p:spPr>
          <a:xfrm>
            <a:off x="166683" y="1706095"/>
            <a:ext cx="4341817"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Value</a:t>
            </a:r>
          </a:p>
          <a:p>
            <a:pPr marL="342900" indent="-342900">
              <a:buFont typeface="Arial" charset="0"/>
              <a:buChar char="•"/>
            </a:pPr>
            <a:r>
              <a:rPr lang="en-US" sz="2000" dirty="0">
                <a:solidFill>
                  <a:schemeClr val="tx1"/>
                </a:solidFill>
              </a:rPr>
              <a:t>God’s Cause</a:t>
            </a:r>
          </a:p>
          <a:p>
            <a:pPr marL="342900" lvl="0" indent="-342900">
              <a:buFont typeface="Arial" charset="0"/>
              <a:buChar char="•"/>
            </a:pPr>
            <a:r>
              <a:rPr lang="en-US" sz="2000" dirty="0">
                <a:solidFill>
                  <a:srgbClr val="0432FF"/>
                </a:solidFill>
              </a:rPr>
              <a:t>Prepared for Us</a:t>
            </a:r>
          </a:p>
          <a:p>
            <a:pPr marL="342900" lvl="0" indent="-342900">
              <a:buFont typeface="Arial" charset="0"/>
              <a:buChar char="•"/>
            </a:pPr>
            <a:r>
              <a:rPr lang="en-US" sz="2000" dirty="0">
                <a:solidFill>
                  <a:schemeClr val="bg1">
                    <a:lumMod val="75000"/>
                  </a:schemeClr>
                </a:solidFill>
              </a:rPr>
              <a:t>Helping the Helpless</a:t>
            </a:r>
          </a:p>
          <a:p>
            <a:pPr marL="342900" lvl="0" indent="-342900">
              <a:buFont typeface="Arial" charset="0"/>
              <a:buChar char="•"/>
            </a:pPr>
            <a:r>
              <a:rPr lang="en-US" sz="2000" dirty="0">
                <a:solidFill>
                  <a:schemeClr val="bg1">
                    <a:lumMod val="75000"/>
                  </a:schemeClr>
                </a:solidFill>
              </a:rPr>
              <a:t>Our Cause</a:t>
            </a:r>
          </a:p>
          <a:p>
            <a:pPr marL="342900" lvl="0" indent="-342900">
              <a:buFont typeface="Arial" charset="0"/>
              <a:buChar char="•"/>
            </a:pPr>
            <a:r>
              <a:rPr lang="en-US" sz="2000" dirty="0">
                <a:solidFill>
                  <a:schemeClr val="bg1">
                    <a:lumMod val="75000"/>
                  </a:schemeClr>
                </a:solidFill>
              </a:rPr>
              <a:t>Meaning in our Purpose</a:t>
            </a:r>
          </a:p>
        </p:txBody>
      </p:sp>
    </p:spTree>
    <p:extLst>
      <p:ext uri="{BB962C8B-B14F-4D97-AF65-F5344CB8AC3E}">
        <p14:creationId xmlns:p14="http://schemas.microsoft.com/office/powerpoint/2010/main" val="141245429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4309810"/>
            <a:ext cx="8547100" cy="1904560"/>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Salvation brings the soul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 deep awareness of God's love.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Life takes on more meaning,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for it now has a </a:t>
            </a:r>
            <a:r>
              <a:rPr lang="en-US" sz="2000" b="1" dirty="0">
                <a:solidFill>
                  <a:srgbClr val="FF2600"/>
                </a:solidFill>
                <a:ea typeface="ヒラギノ明朝 ProN W3" charset="0"/>
                <a:cs typeface="ヒラギノ明朝 ProN W3" charset="0"/>
              </a:rPr>
              <a:t>purpose</a:t>
            </a:r>
            <a:r>
              <a:rPr lang="en-US" sz="2000" b="1" dirty="0">
                <a:ea typeface="ヒラギノ明朝 ProN W3" charset="0"/>
                <a:cs typeface="ヒラギノ明朝 ProN W3" charset="0"/>
              </a:rPr>
              <a: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Mother Angelica </a:t>
            </a:r>
          </a:p>
        </p:txBody>
      </p:sp>
      <p:sp>
        <p:nvSpPr>
          <p:cNvPr id="5" name="Rectangle 3">
            <a:extLst>
              <a:ext uri="{FF2B5EF4-FFF2-40B4-BE49-F238E27FC236}">
                <a16:creationId xmlns:a16="http://schemas.microsoft.com/office/drawing/2014/main" id="{E9DA0CBE-0765-3149-99BE-6A6A7D6CAD6C}"/>
              </a:ext>
            </a:extLst>
          </p:cNvPr>
          <p:cNvSpPr txBox="1">
            <a:spLocks noChangeArrowheads="1"/>
          </p:cNvSpPr>
          <p:nvPr/>
        </p:nvSpPr>
        <p:spPr bwMode="auto">
          <a:xfrm>
            <a:off x="298450" y="6369755"/>
            <a:ext cx="8547100" cy="414922"/>
          </a:xfrm>
          <a:prstGeom prst="rect">
            <a:avLst/>
          </a:prstGeom>
          <a:solidFill>
            <a:srgbClr val="FFFF99">
              <a:alpha val="49803"/>
            </a:srgbClr>
          </a:solidFill>
          <a:ln w="28448" cap="flat">
            <a:solidFill>
              <a:srgbClr val="FF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0" bIns="50800" numCol="1" anchor="t" anchorCtr="0" compatLnSpc="1">
            <a:prstTxWarp prst="textNoShape">
              <a:avLst/>
            </a:prstTxWarp>
            <a:spAutoFit/>
          </a:bodyPr>
          <a:lstStyle>
            <a:lvl1pPr marL="38100" indent="-38100" algn="l" rtl="0" eaLnBrk="0" fontAlgn="base" hangingPunct="0">
              <a:spcBef>
                <a:spcPts val="800"/>
              </a:spcBef>
              <a:spcAft>
                <a:spcPct val="0"/>
              </a:spcAft>
              <a:defRPr sz="3200">
                <a:solidFill>
                  <a:schemeClr val="tx1"/>
                </a:solidFill>
                <a:latin typeface="Arial" charset="0"/>
                <a:ea typeface="ＭＳ Ｐゴシック" charset="0"/>
                <a:cs typeface="+mn-cs"/>
                <a:sym typeface="Times New Roman" charset="0"/>
              </a:defRPr>
            </a:lvl1pPr>
            <a:lvl2pPr marL="444500" indent="12700" algn="l" rtl="0" eaLnBrk="0" fontAlgn="base" hangingPunct="0">
              <a:spcBef>
                <a:spcPts val="700"/>
              </a:spcBef>
              <a:spcAft>
                <a:spcPct val="0"/>
              </a:spcAft>
              <a:defRPr sz="2800">
                <a:solidFill>
                  <a:schemeClr val="tx1"/>
                </a:solidFill>
                <a:latin typeface="Arial" charset="0"/>
                <a:ea typeface="ＭＳ Ｐゴシック" charset="0"/>
                <a:cs typeface="+mn-cs"/>
                <a:sym typeface="Times New Roman" charset="0"/>
              </a:defRPr>
            </a:lvl2pPr>
            <a:lvl3pPr marL="901700" indent="12700" algn="l" rtl="0" eaLnBrk="0" fontAlgn="base" hangingPunct="0">
              <a:spcBef>
                <a:spcPts val="600"/>
              </a:spcBef>
              <a:spcAft>
                <a:spcPct val="0"/>
              </a:spcAft>
              <a:defRPr sz="2400">
                <a:solidFill>
                  <a:schemeClr val="tx1"/>
                </a:solidFill>
                <a:latin typeface="Arial" charset="0"/>
                <a:ea typeface="ＭＳ Ｐゴシック" charset="0"/>
                <a:cs typeface="+mn-cs"/>
                <a:sym typeface="Times New Roman" charset="0"/>
              </a:defRPr>
            </a:lvl3pPr>
            <a:lvl4pPr marL="13589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4pPr>
            <a:lvl5pPr marL="18161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5pPr>
            <a:lvl6pPr marL="2273300" algn="l" rtl="0" fontAlgn="base">
              <a:spcBef>
                <a:spcPts val="500"/>
              </a:spcBef>
              <a:spcAft>
                <a:spcPct val="0"/>
              </a:spcAft>
              <a:defRPr sz="2000">
                <a:solidFill>
                  <a:schemeClr val="tx1"/>
                </a:solidFill>
                <a:latin typeface="+mn-lt"/>
                <a:ea typeface="+mn-ea"/>
                <a:sym typeface="Times New Roman" pitchFamily="96" charset="0"/>
              </a:defRPr>
            </a:lvl6pPr>
            <a:lvl7pPr marL="2730500" algn="l" rtl="0" fontAlgn="base">
              <a:spcBef>
                <a:spcPts val="500"/>
              </a:spcBef>
              <a:spcAft>
                <a:spcPct val="0"/>
              </a:spcAft>
              <a:defRPr sz="2000">
                <a:solidFill>
                  <a:schemeClr val="tx1"/>
                </a:solidFill>
                <a:latin typeface="+mn-lt"/>
                <a:ea typeface="+mn-ea"/>
                <a:sym typeface="Times New Roman" pitchFamily="96" charset="0"/>
              </a:defRPr>
            </a:lvl7pPr>
            <a:lvl8pPr marL="3187700" algn="l" rtl="0" fontAlgn="base">
              <a:spcBef>
                <a:spcPts val="500"/>
              </a:spcBef>
              <a:spcAft>
                <a:spcPct val="0"/>
              </a:spcAft>
              <a:defRPr sz="2000">
                <a:solidFill>
                  <a:schemeClr val="tx1"/>
                </a:solidFill>
                <a:latin typeface="+mn-lt"/>
                <a:ea typeface="+mn-ea"/>
                <a:sym typeface="Times New Roman" pitchFamily="96" charset="0"/>
              </a:defRPr>
            </a:lvl8pPr>
            <a:lvl9pPr marL="3644900" algn="l" rtl="0" fontAlgn="base">
              <a:spcBef>
                <a:spcPts val="500"/>
              </a:spcBef>
              <a:spcAft>
                <a:spcPct val="0"/>
              </a:spcAft>
              <a:defRPr sz="2000">
                <a:solidFill>
                  <a:schemeClr val="tx1"/>
                </a:solidFill>
                <a:latin typeface="+mn-lt"/>
                <a:ea typeface="+mn-ea"/>
                <a:sym typeface="Times New Roman" pitchFamily="96" charset="0"/>
              </a:defRPr>
            </a:lvl9pPr>
          </a:lstStyle>
          <a:p>
            <a:pPr marL="0" indent="0" algn="ctr">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dirty="0">
                <a:ea typeface="ヒラギノ明朝 ProN W3" charset="0"/>
                <a:cs typeface="ヒラギノ明朝 ProN W3" charset="0"/>
              </a:rPr>
              <a:t>Link to “Worthy Cause”</a:t>
            </a:r>
          </a:p>
        </p:txBody>
      </p:sp>
      <p:sp>
        <p:nvSpPr>
          <p:cNvPr id="6" name="Rectangle 3">
            <a:extLst>
              <a:ext uri="{FF2B5EF4-FFF2-40B4-BE49-F238E27FC236}">
                <a16:creationId xmlns:a16="http://schemas.microsoft.com/office/drawing/2014/main" id="{1508A564-F03A-A545-B56E-A63F9D395066}"/>
              </a:ext>
            </a:extLst>
          </p:cNvPr>
          <p:cNvSpPr txBox="1">
            <a:spLocks noChangeArrowheads="1"/>
          </p:cNvSpPr>
          <p:nvPr/>
        </p:nvSpPr>
        <p:spPr bwMode="auto">
          <a:xfrm>
            <a:off x="298450" y="619162"/>
            <a:ext cx="8547100" cy="1430584"/>
          </a:xfrm>
          <a:prstGeom prst="rect">
            <a:avLst/>
          </a:prstGeom>
          <a:solidFill>
            <a:srgbClr val="FFFF99">
              <a:alpha val="49803"/>
            </a:srgbClr>
          </a:solidFill>
          <a:ln w="28448" cap="flat">
            <a:solidFill>
              <a:srgbClr val="FF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0" bIns="50800" numCol="1" anchor="t" anchorCtr="0" compatLnSpc="1">
            <a:prstTxWarp prst="textNoShape">
              <a:avLst/>
            </a:prstTxWarp>
            <a:spAutoFit/>
          </a:bodyPr>
          <a:lstStyle>
            <a:lvl1pPr marL="38100" indent="-38100" algn="l" rtl="0" eaLnBrk="0" fontAlgn="base" hangingPunct="0">
              <a:spcBef>
                <a:spcPts val="800"/>
              </a:spcBef>
              <a:spcAft>
                <a:spcPct val="0"/>
              </a:spcAft>
              <a:defRPr sz="3200">
                <a:solidFill>
                  <a:schemeClr val="tx1"/>
                </a:solidFill>
                <a:latin typeface="Arial" charset="0"/>
                <a:ea typeface="ＭＳ Ｐゴシック" charset="0"/>
                <a:cs typeface="+mn-cs"/>
                <a:sym typeface="Times New Roman" charset="0"/>
              </a:defRPr>
            </a:lvl1pPr>
            <a:lvl2pPr marL="444500" indent="12700" algn="l" rtl="0" eaLnBrk="0" fontAlgn="base" hangingPunct="0">
              <a:spcBef>
                <a:spcPts val="700"/>
              </a:spcBef>
              <a:spcAft>
                <a:spcPct val="0"/>
              </a:spcAft>
              <a:defRPr sz="2800">
                <a:solidFill>
                  <a:schemeClr val="tx1"/>
                </a:solidFill>
                <a:latin typeface="Arial" charset="0"/>
                <a:ea typeface="ＭＳ Ｐゴシック" charset="0"/>
                <a:cs typeface="+mn-cs"/>
                <a:sym typeface="Times New Roman" charset="0"/>
              </a:defRPr>
            </a:lvl2pPr>
            <a:lvl3pPr marL="901700" indent="12700" algn="l" rtl="0" eaLnBrk="0" fontAlgn="base" hangingPunct="0">
              <a:spcBef>
                <a:spcPts val="600"/>
              </a:spcBef>
              <a:spcAft>
                <a:spcPct val="0"/>
              </a:spcAft>
              <a:defRPr sz="2400">
                <a:solidFill>
                  <a:schemeClr val="tx1"/>
                </a:solidFill>
                <a:latin typeface="Arial" charset="0"/>
                <a:ea typeface="ＭＳ Ｐゴシック" charset="0"/>
                <a:cs typeface="+mn-cs"/>
                <a:sym typeface="Times New Roman" charset="0"/>
              </a:defRPr>
            </a:lvl3pPr>
            <a:lvl4pPr marL="13589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4pPr>
            <a:lvl5pPr marL="18161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5pPr>
            <a:lvl6pPr marL="2273300" algn="l" rtl="0" fontAlgn="base">
              <a:spcBef>
                <a:spcPts val="500"/>
              </a:spcBef>
              <a:spcAft>
                <a:spcPct val="0"/>
              </a:spcAft>
              <a:defRPr sz="2000">
                <a:solidFill>
                  <a:schemeClr val="tx1"/>
                </a:solidFill>
                <a:latin typeface="+mn-lt"/>
                <a:ea typeface="+mn-ea"/>
                <a:sym typeface="Times New Roman" pitchFamily="96" charset="0"/>
              </a:defRPr>
            </a:lvl6pPr>
            <a:lvl7pPr marL="2730500" algn="l" rtl="0" fontAlgn="base">
              <a:spcBef>
                <a:spcPts val="500"/>
              </a:spcBef>
              <a:spcAft>
                <a:spcPct val="0"/>
              </a:spcAft>
              <a:defRPr sz="2000">
                <a:solidFill>
                  <a:schemeClr val="tx1"/>
                </a:solidFill>
                <a:latin typeface="+mn-lt"/>
                <a:ea typeface="+mn-ea"/>
                <a:sym typeface="Times New Roman" pitchFamily="96" charset="0"/>
              </a:defRPr>
            </a:lvl7pPr>
            <a:lvl8pPr marL="3187700" algn="l" rtl="0" fontAlgn="base">
              <a:spcBef>
                <a:spcPts val="500"/>
              </a:spcBef>
              <a:spcAft>
                <a:spcPct val="0"/>
              </a:spcAft>
              <a:defRPr sz="2000">
                <a:solidFill>
                  <a:schemeClr val="tx1"/>
                </a:solidFill>
                <a:latin typeface="+mn-lt"/>
                <a:ea typeface="+mn-ea"/>
                <a:sym typeface="Times New Roman" pitchFamily="96" charset="0"/>
              </a:defRPr>
            </a:lvl8pPr>
            <a:lvl9pPr marL="3644900" algn="l" rtl="0" fontAlgn="base">
              <a:spcBef>
                <a:spcPts val="500"/>
              </a:spcBef>
              <a:spcAft>
                <a:spcPct val="0"/>
              </a:spcAft>
              <a:defRPr sz="2000">
                <a:solidFill>
                  <a:schemeClr val="tx1"/>
                </a:solidFill>
                <a:latin typeface="+mn-lt"/>
                <a:ea typeface="+mn-ea"/>
                <a:sym typeface="Times New Roman" pitchFamily="96" charset="0"/>
              </a:defRPr>
            </a:lvl9p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dirty="0">
                <a:ea typeface="ヒラギノ明朝 ProN W3" charset="0"/>
                <a:cs typeface="ヒラギノ明朝 ProN W3" charset="0"/>
              </a:rPr>
              <a:t>Definiteness of </a:t>
            </a:r>
            <a:r>
              <a:rPr lang="en-US" sz="2000" b="1" kern="0" dirty="0">
                <a:solidFill>
                  <a:srgbClr val="FF2600"/>
                </a:solidFill>
                <a:ea typeface="ヒラギノ明朝 ProN W3" charset="0"/>
                <a:cs typeface="ヒラギノ明朝 ProN W3" charset="0"/>
              </a:rPr>
              <a:t>purpose</a:t>
            </a:r>
            <a:r>
              <a:rPr lang="en-US" sz="2000" b="1" kern="0" dirty="0">
                <a:ea typeface="ヒラギノ明朝 ProN W3" charset="0"/>
                <a:cs typeface="ヒラギノ明朝 ProN W3" charset="0"/>
              </a:rPr>
              <a: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dirty="0">
                <a:ea typeface="ヒラギノ明朝 ProN W3" charset="0"/>
                <a:cs typeface="ヒラギノ明朝 ProN W3" charset="0"/>
              </a:rPr>
              <a:t>	is the starting point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dirty="0">
                <a:ea typeface="ヒラギノ明朝 ProN W3" charset="0"/>
                <a:cs typeface="ヒラギノ明朝 ProN W3" charset="0"/>
              </a:rPr>
              <a:t>			of all achievement.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dirty="0">
                <a:ea typeface="ヒラギノ明朝 ProN W3" charset="0"/>
                <a:cs typeface="ヒラギノ明朝 ProN W3" charset="0"/>
              </a:rPr>
              <a:t>															           W. Clement Stone </a:t>
            </a:r>
          </a:p>
        </p:txBody>
      </p:sp>
      <p:sp>
        <p:nvSpPr>
          <p:cNvPr id="8" name="Rectangle 3">
            <a:extLst>
              <a:ext uri="{FF2B5EF4-FFF2-40B4-BE49-F238E27FC236}">
                <a16:creationId xmlns:a16="http://schemas.microsoft.com/office/drawing/2014/main" id="{A7B88D08-2389-724C-BA44-D46EFD8BA8C7}"/>
              </a:ext>
            </a:extLst>
          </p:cNvPr>
          <p:cNvSpPr txBox="1">
            <a:spLocks noChangeArrowheads="1"/>
          </p:cNvSpPr>
          <p:nvPr/>
        </p:nvSpPr>
        <p:spPr bwMode="auto">
          <a:xfrm>
            <a:off x="298450" y="2131718"/>
            <a:ext cx="8547100" cy="2107693"/>
          </a:xfrm>
          <a:prstGeom prst="rect">
            <a:avLst/>
          </a:prstGeom>
          <a:solidFill>
            <a:srgbClr val="FFFF99">
              <a:alpha val="49803"/>
            </a:srgbClr>
          </a:solidFill>
          <a:ln w="28448" cap="flat">
            <a:solidFill>
              <a:srgbClr val="FF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0" bIns="50800" numCol="1" anchor="t" anchorCtr="0" compatLnSpc="1">
            <a:prstTxWarp prst="textNoShape">
              <a:avLst/>
            </a:prstTxWarp>
            <a:spAutoFit/>
          </a:bodyPr>
          <a:lstStyle>
            <a:lvl1pPr marL="38100" indent="-38100" algn="l" rtl="0" eaLnBrk="0" fontAlgn="base" hangingPunct="0">
              <a:spcBef>
                <a:spcPts val="800"/>
              </a:spcBef>
              <a:spcAft>
                <a:spcPct val="0"/>
              </a:spcAft>
              <a:defRPr sz="3200">
                <a:solidFill>
                  <a:schemeClr val="tx1"/>
                </a:solidFill>
                <a:latin typeface="Arial" charset="0"/>
                <a:ea typeface="ＭＳ Ｐゴシック" charset="0"/>
                <a:cs typeface="+mn-cs"/>
                <a:sym typeface="Times New Roman" charset="0"/>
              </a:defRPr>
            </a:lvl1pPr>
            <a:lvl2pPr marL="444500" indent="12700" algn="l" rtl="0" eaLnBrk="0" fontAlgn="base" hangingPunct="0">
              <a:spcBef>
                <a:spcPts val="700"/>
              </a:spcBef>
              <a:spcAft>
                <a:spcPct val="0"/>
              </a:spcAft>
              <a:defRPr sz="2800">
                <a:solidFill>
                  <a:schemeClr val="tx1"/>
                </a:solidFill>
                <a:latin typeface="Arial" charset="0"/>
                <a:ea typeface="ＭＳ Ｐゴシック" charset="0"/>
                <a:cs typeface="+mn-cs"/>
                <a:sym typeface="Times New Roman" charset="0"/>
              </a:defRPr>
            </a:lvl2pPr>
            <a:lvl3pPr marL="901700" indent="12700" algn="l" rtl="0" eaLnBrk="0" fontAlgn="base" hangingPunct="0">
              <a:spcBef>
                <a:spcPts val="600"/>
              </a:spcBef>
              <a:spcAft>
                <a:spcPct val="0"/>
              </a:spcAft>
              <a:defRPr sz="2400">
                <a:solidFill>
                  <a:schemeClr val="tx1"/>
                </a:solidFill>
                <a:latin typeface="Arial" charset="0"/>
                <a:ea typeface="ＭＳ Ｐゴシック" charset="0"/>
                <a:cs typeface="+mn-cs"/>
                <a:sym typeface="Times New Roman" charset="0"/>
              </a:defRPr>
            </a:lvl3pPr>
            <a:lvl4pPr marL="13589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4pPr>
            <a:lvl5pPr marL="18161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5pPr>
            <a:lvl6pPr marL="2273300" algn="l" rtl="0" fontAlgn="base">
              <a:spcBef>
                <a:spcPts val="500"/>
              </a:spcBef>
              <a:spcAft>
                <a:spcPct val="0"/>
              </a:spcAft>
              <a:defRPr sz="2000">
                <a:solidFill>
                  <a:schemeClr val="tx1"/>
                </a:solidFill>
                <a:latin typeface="+mn-lt"/>
                <a:ea typeface="+mn-ea"/>
                <a:sym typeface="Times New Roman" pitchFamily="96" charset="0"/>
              </a:defRPr>
            </a:lvl6pPr>
            <a:lvl7pPr marL="2730500" algn="l" rtl="0" fontAlgn="base">
              <a:spcBef>
                <a:spcPts val="500"/>
              </a:spcBef>
              <a:spcAft>
                <a:spcPct val="0"/>
              </a:spcAft>
              <a:defRPr sz="2000">
                <a:solidFill>
                  <a:schemeClr val="tx1"/>
                </a:solidFill>
                <a:latin typeface="+mn-lt"/>
                <a:ea typeface="+mn-ea"/>
                <a:sym typeface="Times New Roman" pitchFamily="96" charset="0"/>
              </a:defRPr>
            </a:lvl7pPr>
            <a:lvl8pPr marL="3187700" algn="l" rtl="0" fontAlgn="base">
              <a:spcBef>
                <a:spcPts val="500"/>
              </a:spcBef>
              <a:spcAft>
                <a:spcPct val="0"/>
              </a:spcAft>
              <a:defRPr sz="2000">
                <a:solidFill>
                  <a:schemeClr val="tx1"/>
                </a:solidFill>
                <a:latin typeface="+mn-lt"/>
                <a:ea typeface="+mn-ea"/>
                <a:sym typeface="Times New Roman" pitchFamily="96" charset="0"/>
              </a:defRPr>
            </a:lvl8pPr>
            <a:lvl9pPr marL="3644900" algn="l" rtl="0" fontAlgn="base">
              <a:spcBef>
                <a:spcPts val="500"/>
              </a:spcBef>
              <a:spcAft>
                <a:spcPct val="0"/>
              </a:spcAft>
              <a:defRPr sz="2000">
                <a:solidFill>
                  <a:schemeClr val="tx1"/>
                </a:solidFill>
                <a:latin typeface="+mn-lt"/>
                <a:ea typeface="+mn-ea"/>
                <a:sym typeface="Times New Roman" pitchFamily="96" charset="0"/>
              </a:defRPr>
            </a:lvl9p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a:ea typeface="ヒラギノ明朝 ProN W3" charset="0"/>
                <a:cs typeface="ヒラギノ明朝 ProN W3" charset="0"/>
              </a:rPr>
              <a:t>I long to accomplish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a:ea typeface="ヒラギノ明朝 ProN W3" charset="0"/>
                <a:cs typeface="ヒラギノ明朝 ProN W3" charset="0"/>
              </a:rPr>
              <a:t>	a great and noble task,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a:ea typeface="ヒラギノ明朝 ProN W3" charset="0"/>
                <a:cs typeface="ヒラギノ明朝 ProN W3" charset="0"/>
              </a:rPr>
              <a:t>			but it is my chief duty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a:ea typeface="ヒラギノ明朝 ProN W3" charset="0"/>
                <a:cs typeface="ヒラギノ明朝 ProN W3" charset="0"/>
              </a:rPr>
              <a:t>				to accomplish small tasks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a:ea typeface="ヒラギノ明朝 ProN W3" charset="0"/>
                <a:cs typeface="ヒラギノ明朝 ProN W3" charset="0"/>
              </a:rPr>
              <a:t>						as if they were great and noble.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a:ea typeface="ヒラギノ明朝 ProN W3" charset="0"/>
                <a:cs typeface="ヒラギノ明朝 ProN W3" charset="0"/>
              </a:rPr>
              <a:t>																      Helen Keller</a:t>
            </a:r>
            <a:endParaRPr lang="en-US" sz="2000" b="1" kern="0" dirty="0">
              <a:ea typeface="ヒラギノ明朝 ProN W3" charset="0"/>
              <a:cs typeface="ヒラギノ明朝 ProN W3" charset="0"/>
            </a:endParaRPr>
          </a:p>
        </p:txBody>
      </p:sp>
    </p:spTree>
    <p:extLst>
      <p:ext uri="{BB962C8B-B14F-4D97-AF65-F5344CB8AC3E}">
        <p14:creationId xmlns:p14="http://schemas.microsoft.com/office/powerpoint/2010/main" val="3439058443"/>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Prepared for Us</a:t>
            </a:r>
            <a:endParaRPr lang="en-US" sz="2000" dirty="0">
              <a:solidFill>
                <a:srgbClr val="002060"/>
              </a:solidFill>
            </a:endParaRPr>
          </a:p>
        </p:txBody>
      </p:sp>
      <p:sp>
        <p:nvSpPr>
          <p:cNvPr id="10" name="Rectangle 9"/>
          <p:cNvSpPr/>
          <p:nvPr/>
        </p:nvSpPr>
        <p:spPr>
          <a:xfrm>
            <a:off x="166689" y="1222171"/>
            <a:ext cx="8824911" cy="221599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God’s Cause is Good: </a:t>
            </a:r>
          </a:p>
          <a:p>
            <a:pPr>
              <a:tabLst>
                <a:tab pos="457200" algn="l"/>
                <a:tab pos="914400" algn="l"/>
                <a:tab pos="1371600" algn="l"/>
                <a:tab pos="1828800" algn="l"/>
                <a:tab pos="2286000" algn="l"/>
              </a:tabLst>
            </a:pPr>
            <a:endParaRPr lang="en-US" sz="1200" dirty="0">
              <a:solidFill>
                <a:schemeClr val="tx1"/>
              </a:solidFill>
            </a:endParaRPr>
          </a:p>
          <a:p>
            <a:pPr>
              <a:tabLst>
                <a:tab pos="457200" algn="l"/>
                <a:tab pos="914400" algn="l"/>
                <a:tab pos="1371600" algn="l"/>
                <a:tab pos="1828800" algn="l"/>
                <a:tab pos="2286000" algn="l"/>
              </a:tabLst>
            </a:pPr>
            <a:r>
              <a:rPr lang="en-US" sz="2000" dirty="0">
                <a:solidFill>
                  <a:srgbClr val="0070C0"/>
                </a:solidFill>
              </a:rPr>
              <a:t>For we are God’s handiwork, </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FF0000"/>
                </a:solidFill>
              </a:rPr>
              <a:t>created</a:t>
            </a:r>
            <a:r>
              <a:rPr lang="en-US" sz="2000" dirty="0">
                <a:solidFill>
                  <a:srgbClr val="0070C0"/>
                </a:solidFill>
              </a:rPr>
              <a:t> in Christ Jesus </a:t>
            </a:r>
            <a:r>
              <a:rPr lang="en-US" sz="2000" dirty="0">
                <a:solidFill>
                  <a:srgbClr val="FF0000"/>
                </a:solidFill>
              </a:rPr>
              <a:t>to do good works</a:t>
            </a:r>
            <a:r>
              <a:rPr lang="en-US" sz="2000" dirty="0">
                <a:solidFill>
                  <a:srgbClr val="0070C0"/>
                </a:solidFill>
              </a:rPr>
              <a:t>, </a:t>
            </a:r>
          </a:p>
          <a:p>
            <a:pPr>
              <a:tabLst>
                <a:tab pos="457200" algn="l"/>
                <a:tab pos="914400" algn="l"/>
                <a:tab pos="1371600" algn="l"/>
                <a:tab pos="1828800" algn="l"/>
                <a:tab pos="2286000" algn="l"/>
              </a:tabLst>
            </a:pPr>
            <a:r>
              <a:rPr lang="en-US" sz="2000" dirty="0">
                <a:solidFill>
                  <a:srgbClr val="0070C0"/>
                </a:solidFill>
              </a:rPr>
              <a:t>		which God </a:t>
            </a:r>
            <a:r>
              <a:rPr lang="en-US" sz="2000" dirty="0">
                <a:solidFill>
                  <a:srgbClr val="FF0000"/>
                </a:solidFill>
              </a:rPr>
              <a:t>prepared in advance </a:t>
            </a:r>
          </a:p>
          <a:p>
            <a:pPr>
              <a:tabLst>
                <a:tab pos="457200" algn="l"/>
                <a:tab pos="914400" algn="l"/>
                <a:tab pos="1371600" algn="l"/>
                <a:tab pos="1828800" algn="l"/>
                <a:tab pos="2286000" algn="l"/>
              </a:tabLst>
            </a:pPr>
            <a:r>
              <a:rPr lang="en-US" sz="2000" dirty="0">
                <a:solidFill>
                  <a:srgbClr val="FF0000"/>
                </a:solidFill>
              </a:rPr>
              <a:t>			</a:t>
            </a:r>
            <a:r>
              <a:rPr lang="en-US" sz="2000" dirty="0">
                <a:solidFill>
                  <a:srgbClr val="0070C0"/>
                </a:solidFill>
              </a:rPr>
              <a:t>for us to do.</a:t>
            </a:r>
          </a:p>
          <a:p>
            <a:pPr>
              <a:tabLst>
                <a:tab pos="457200" algn="l"/>
                <a:tab pos="914400" algn="l"/>
                <a:tab pos="1371600" algn="l"/>
                <a:tab pos="1828800" algn="l"/>
                <a:tab pos="2286000" algn="l"/>
              </a:tabLst>
            </a:pPr>
            <a:r>
              <a:rPr lang="en-US" sz="2000" dirty="0">
                <a:solidFill>
                  <a:srgbClr val="0070C0"/>
                </a:solidFill>
              </a:rPr>
              <a:t>										     Ephesians 2:10</a:t>
            </a:r>
          </a:p>
        </p:txBody>
      </p:sp>
      <p:sp>
        <p:nvSpPr>
          <p:cNvPr id="6" name="Rectangle 5"/>
          <p:cNvSpPr/>
          <p:nvPr/>
        </p:nvSpPr>
        <p:spPr>
          <a:xfrm>
            <a:off x="166688" y="61648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prepared good works for us to do (or a Good to be)</a:t>
            </a:r>
          </a:p>
        </p:txBody>
      </p:sp>
    </p:spTree>
    <p:extLst>
      <p:ext uri="{BB962C8B-B14F-4D97-AF65-F5344CB8AC3E}">
        <p14:creationId xmlns:p14="http://schemas.microsoft.com/office/powerpoint/2010/main" val="518107597"/>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Prepared for Us</a:t>
            </a:r>
            <a:endParaRPr lang="en-US" sz="2000" dirty="0">
              <a:solidFill>
                <a:srgbClr val="002060"/>
              </a:solidFill>
            </a:endParaRPr>
          </a:p>
        </p:txBody>
      </p:sp>
      <p:sp>
        <p:nvSpPr>
          <p:cNvPr id="10" name="Rectangle 9"/>
          <p:cNvSpPr/>
          <p:nvPr/>
        </p:nvSpPr>
        <p:spPr>
          <a:xfrm>
            <a:off x="166689" y="1222171"/>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For he chose us </a:t>
            </a:r>
          </a:p>
          <a:p>
            <a:pPr>
              <a:tabLst>
                <a:tab pos="457200" algn="l"/>
                <a:tab pos="914400" algn="l"/>
                <a:tab pos="1371600" algn="l"/>
                <a:tab pos="1828800" algn="l"/>
                <a:tab pos="2286000" algn="l"/>
              </a:tabLst>
            </a:pPr>
            <a:r>
              <a:rPr lang="en-US" sz="2000" dirty="0">
                <a:solidFill>
                  <a:srgbClr val="0070C0"/>
                </a:solidFill>
              </a:rPr>
              <a:t>	in him </a:t>
            </a:r>
          </a:p>
          <a:p>
            <a:pPr>
              <a:tabLst>
                <a:tab pos="457200" algn="l"/>
                <a:tab pos="914400" algn="l"/>
                <a:tab pos="1371600" algn="l"/>
                <a:tab pos="1828800" algn="l"/>
                <a:tab pos="2286000" algn="l"/>
              </a:tabLst>
            </a:pPr>
            <a:r>
              <a:rPr lang="en-US" sz="2000" dirty="0">
                <a:solidFill>
                  <a:srgbClr val="0070C0"/>
                </a:solidFill>
              </a:rPr>
              <a:t>		before the creation of the world 		</a:t>
            </a:r>
          </a:p>
          <a:p>
            <a:pPr>
              <a:tabLst>
                <a:tab pos="457200" algn="l"/>
                <a:tab pos="914400" algn="l"/>
                <a:tab pos="1371600" algn="l"/>
                <a:tab pos="1828800" algn="l"/>
                <a:tab pos="2286000" algn="l"/>
              </a:tabLst>
            </a:pPr>
            <a:r>
              <a:rPr lang="en-US" sz="2000" dirty="0">
                <a:solidFill>
                  <a:srgbClr val="0070C0"/>
                </a:solidFill>
              </a:rPr>
              <a:t>			to be </a:t>
            </a:r>
            <a:r>
              <a:rPr lang="en-US" sz="2000" dirty="0">
                <a:solidFill>
                  <a:srgbClr val="FF0000"/>
                </a:solidFill>
              </a:rPr>
              <a:t>holy and blameless</a:t>
            </a:r>
          </a:p>
          <a:p>
            <a:pPr>
              <a:tabLst>
                <a:tab pos="457200" algn="l"/>
                <a:tab pos="914400" algn="l"/>
                <a:tab pos="1371600" algn="l"/>
                <a:tab pos="1828800" algn="l"/>
                <a:tab pos="2286000" algn="l"/>
              </a:tabLst>
            </a:pPr>
            <a:r>
              <a:rPr lang="en-US" sz="2000" dirty="0">
                <a:solidFill>
                  <a:srgbClr val="0070C0"/>
                </a:solidFill>
              </a:rPr>
              <a:t>				in his sight.</a:t>
            </a:r>
          </a:p>
          <a:p>
            <a:pPr>
              <a:tabLst>
                <a:tab pos="457200" algn="l"/>
                <a:tab pos="914400" algn="l"/>
                <a:tab pos="1371600" algn="l"/>
                <a:tab pos="1828800" algn="l"/>
                <a:tab pos="2286000" algn="l"/>
              </a:tabLst>
            </a:pPr>
            <a:r>
              <a:rPr lang="en-US" sz="2000" dirty="0">
                <a:solidFill>
                  <a:srgbClr val="0070C0"/>
                </a:solidFill>
              </a:rPr>
              <a:t>										       Ephesians 1:4</a:t>
            </a:r>
          </a:p>
        </p:txBody>
      </p:sp>
      <p:sp>
        <p:nvSpPr>
          <p:cNvPr id="6" name="Rectangle 5"/>
          <p:cNvSpPr/>
          <p:nvPr/>
        </p:nvSpPr>
        <p:spPr>
          <a:xfrm>
            <a:off x="166688" y="61648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prepared us to be like Him</a:t>
            </a:r>
          </a:p>
        </p:txBody>
      </p:sp>
      <p:sp>
        <p:nvSpPr>
          <p:cNvPr id="8" name="Rectangle 7"/>
          <p:cNvSpPr/>
          <p:nvPr/>
        </p:nvSpPr>
        <p:spPr>
          <a:xfrm>
            <a:off x="166688" y="3253496"/>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[we are taught] to be made new in the attitude of your minds; </a:t>
            </a:r>
          </a:p>
          <a:p>
            <a:pPr>
              <a:tabLst>
                <a:tab pos="457200" algn="l"/>
                <a:tab pos="914400" algn="l"/>
                <a:tab pos="1371600" algn="l"/>
                <a:tab pos="1828800" algn="l"/>
                <a:tab pos="2286000" algn="l"/>
              </a:tabLst>
            </a:pPr>
            <a:r>
              <a:rPr lang="en-US" sz="2000" dirty="0">
                <a:solidFill>
                  <a:srgbClr val="0070C0"/>
                </a:solidFill>
              </a:rPr>
              <a:t>	and to put on the new self, </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FF0000"/>
                </a:solidFill>
              </a:rPr>
              <a:t>created to be like God </a:t>
            </a:r>
          </a:p>
          <a:p>
            <a:pPr>
              <a:tabLst>
                <a:tab pos="457200" algn="l"/>
                <a:tab pos="914400" algn="l"/>
                <a:tab pos="1371600" algn="l"/>
                <a:tab pos="1828800" algn="l"/>
                <a:tab pos="2286000" algn="l"/>
              </a:tabLst>
            </a:pPr>
            <a:r>
              <a:rPr lang="en-US" sz="2000" dirty="0">
                <a:solidFill>
                  <a:srgbClr val="0070C0"/>
                </a:solidFill>
              </a:rPr>
              <a:t>			in true righteousness and holiness.</a:t>
            </a:r>
          </a:p>
          <a:p>
            <a:pPr>
              <a:tabLst>
                <a:tab pos="457200" algn="l"/>
                <a:tab pos="914400" algn="l"/>
                <a:tab pos="1371600" algn="l"/>
                <a:tab pos="1828800" algn="l"/>
                <a:tab pos="2286000" algn="l"/>
              </a:tabLst>
            </a:pPr>
            <a:r>
              <a:rPr lang="en-US" sz="2000" dirty="0">
                <a:solidFill>
                  <a:srgbClr val="0070C0"/>
                </a:solidFill>
              </a:rPr>
              <a:t>										Ephesians 4:23-24 </a:t>
            </a:r>
          </a:p>
        </p:txBody>
      </p:sp>
      <p:sp>
        <p:nvSpPr>
          <p:cNvPr id="9" name="Rectangle 8"/>
          <p:cNvSpPr/>
          <p:nvPr/>
        </p:nvSpPr>
        <p:spPr>
          <a:xfrm>
            <a:off x="166688" y="4977045"/>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Be imitators of God</a:t>
            </a:r>
            <a:r>
              <a:rPr lang="mr-IN" sz="2000" dirty="0">
                <a:solidFill>
                  <a:srgbClr val="0070C0"/>
                </a:solidFill>
              </a:rPr>
              <a:t>…</a:t>
            </a:r>
            <a:endParaRPr lang="en-US" sz="20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									         Ephesians 5:1 (RSV)</a:t>
            </a:r>
          </a:p>
        </p:txBody>
      </p:sp>
    </p:spTree>
    <p:extLst>
      <p:ext uri="{BB962C8B-B14F-4D97-AF65-F5344CB8AC3E}">
        <p14:creationId xmlns:p14="http://schemas.microsoft.com/office/powerpoint/2010/main" val="727923605"/>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Worthy Cause</a:t>
            </a:r>
          </a:p>
        </p:txBody>
      </p:sp>
      <p:sp>
        <p:nvSpPr>
          <p:cNvPr id="7" name="Rectangle 6"/>
          <p:cNvSpPr/>
          <p:nvPr/>
        </p:nvSpPr>
        <p:spPr>
          <a:xfrm>
            <a:off x="166683" y="1706095"/>
            <a:ext cx="4341817"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Value</a:t>
            </a:r>
          </a:p>
          <a:p>
            <a:pPr marL="342900" indent="-342900">
              <a:buFont typeface="Arial" charset="0"/>
              <a:buChar char="•"/>
            </a:pPr>
            <a:r>
              <a:rPr lang="en-US" sz="2000" dirty="0">
                <a:solidFill>
                  <a:schemeClr val="tx1"/>
                </a:solidFill>
              </a:rPr>
              <a:t>God’s Cause</a:t>
            </a:r>
          </a:p>
          <a:p>
            <a:pPr marL="342900" lvl="0" indent="-342900">
              <a:buFont typeface="Arial" charset="0"/>
              <a:buChar char="•"/>
            </a:pPr>
            <a:r>
              <a:rPr lang="en-US" sz="2000" dirty="0">
                <a:solidFill>
                  <a:schemeClr val="tx1"/>
                </a:solidFill>
              </a:rPr>
              <a:t>Prepared for Us</a:t>
            </a:r>
          </a:p>
          <a:p>
            <a:pPr marL="342900" lvl="0" indent="-342900">
              <a:buFont typeface="Arial" charset="0"/>
              <a:buChar char="•"/>
            </a:pPr>
            <a:r>
              <a:rPr lang="en-US" sz="2000" dirty="0">
                <a:solidFill>
                  <a:srgbClr val="0432FF"/>
                </a:solidFill>
              </a:rPr>
              <a:t>Helping the Helpless</a:t>
            </a:r>
          </a:p>
          <a:p>
            <a:pPr marL="342900" lvl="0" indent="-342900">
              <a:buFont typeface="Arial" charset="0"/>
              <a:buChar char="•"/>
            </a:pPr>
            <a:r>
              <a:rPr lang="en-US" sz="2000" dirty="0">
                <a:solidFill>
                  <a:schemeClr val="bg1">
                    <a:lumMod val="75000"/>
                  </a:schemeClr>
                </a:solidFill>
              </a:rPr>
              <a:t>Our Cause</a:t>
            </a:r>
          </a:p>
          <a:p>
            <a:pPr marL="342900" lvl="0" indent="-342900">
              <a:buFont typeface="Arial" charset="0"/>
              <a:buChar char="•"/>
            </a:pPr>
            <a:r>
              <a:rPr lang="en-US" sz="2000" dirty="0">
                <a:solidFill>
                  <a:schemeClr val="bg1">
                    <a:lumMod val="75000"/>
                  </a:schemeClr>
                </a:solidFill>
              </a:rPr>
              <a:t>Meaning in our Purpose</a:t>
            </a:r>
          </a:p>
        </p:txBody>
      </p:sp>
    </p:spTree>
    <p:extLst>
      <p:ext uri="{BB962C8B-B14F-4D97-AF65-F5344CB8AC3E}">
        <p14:creationId xmlns:p14="http://schemas.microsoft.com/office/powerpoint/2010/main" val="335399371"/>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Helping the Helpless</a:t>
            </a:r>
            <a:endParaRPr lang="en-US" sz="2000" dirty="0">
              <a:solidFill>
                <a:srgbClr val="002060"/>
              </a:solidFill>
            </a:endParaRPr>
          </a:p>
        </p:txBody>
      </p:sp>
      <p:sp>
        <p:nvSpPr>
          <p:cNvPr id="10" name="Rectangle 9"/>
          <p:cNvSpPr/>
          <p:nvPr/>
        </p:nvSpPr>
        <p:spPr>
          <a:xfrm>
            <a:off x="166689" y="1222171"/>
            <a:ext cx="8824911"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He defends the cause of the fatherless and the widow, </a:t>
            </a:r>
          </a:p>
          <a:p>
            <a:pPr>
              <a:tabLst>
                <a:tab pos="457200" algn="l"/>
                <a:tab pos="914400" algn="l"/>
                <a:tab pos="1371600" algn="l"/>
                <a:tab pos="1828800" algn="l"/>
                <a:tab pos="2286000" algn="l"/>
              </a:tabLst>
            </a:pPr>
            <a:r>
              <a:rPr lang="en-US" sz="2000" dirty="0">
                <a:solidFill>
                  <a:srgbClr val="3327C6"/>
                </a:solidFill>
              </a:rPr>
              <a:t>	and loves the foreigner residing among you, </a:t>
            </a:r>
          </a:p>
          <a:p>
            <a:pPr>
              <a:tabLst>
                <a:tab pos="457200" algn="l"/>
                <a:tab pos="914400" algn="l"/>
                <a:tab pos="1371600" algn="l"/>
                <a:tab pos="1828800" algn="l"/>
                <a:tab pos="2286000" algn="l"/>
              </a:tabLst>
            </a:pPr>
            <a:r>
              <a:rPr lang="en-US" sz="2000" dirty="0">
                <a:solidFill>
                  <a:srgbClr val="3327C6"/>
                </a:solidFill>
              </a:rPr>
              <a:t>		giving them food and clothing.</a:t>
            </a:r>
          </a:p>
          <a:p>
            <a:pPr>
              <a:tabLst>
                <a:tab pos="457200" algn="l"/>
                <a:tab pos="914400" algn="l"/>
                <a:tab pos="1371600" algn="l"/>
                <a:tab pos="1828800" algn="l"/>
                <a:tab pos="2286000" algn="l"/>
              </a:tabLst>
            </a:pPr>
            <a:r>
              <a:rPr lang="en-US" sz="2000" dirty="0">
                <a:solidFill>
                  <a:srgbClr val="3327C6"/>
                </a:solidFill>
              </a:rPr>
              <a:t>									          Deuteronomy 10:18</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Defend the weak and the fatherless; </a:t>
            </a:r>
          </a:p>
          <a:p>
            <a:pPr>
              <a:tabLst>
                <a:tab pos="457200" algn="l"/>
                <a:tab pos="914400" algn="l"/>
                <a:tab pos="1371600" algn="l"/>
                <a:tab pos="1828800" algn="l"/>
                <a:tab pos="2286000" algn="l"/>
              </a:tabLst>
            </a:pPr>
            <a:r>
              <a:rPr lang="en-US" sz="2000" dirty="0">
                <a:solidFill>
                  <a:srgbClr val="3327C6"/>
                </a:solidFill>
              </a:rPr>
              <a:t>	uphold the cause of the poor and the oppressed.</a:t>
            </a:r>
          </a:p>
          <a:p>
            <a:pPr>
              <a:tabLst>
                <a:tab pos="457200" algn="l"/>
                <a:tab pos="914400" algn="l"/>
                <a:tab pos="1371600" algn="l"/>
                <a:tab pos="1828800" algn="l"/>
                <a:tab pos="2286000" algn="l"/>
              </a:tabLst>
            </a:pPr>
            <a:r>
              <a:rPr lang="en-US" sz="2000" dirty="0">
                <a:solidFill>
                  <a:srgbClr val="3327C6"/>
                </a:solidFill>
              </a:rPr>
              <a:t>										           Psalm 82:3</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I know that the Lord secures justice for the poor </a:t>
            </a:r>
          </a:p>
          <a:p>
            <a:pPr>
              <a:tabLst>
                <a:tab pos="457200" algn="l"/>
                <a:tab pos="914400" algn="l"/>
                <a:tab pos="1371600" algn="l"/>
                <a:tab pos="1828800" algn="l"/>
                <a:tab pos="2286000" algn="l"/>
              </a:tabLst>
            </a:pPr>
            <a:r>
              <a:rPr lang="en-US" sz="2000" dirty="0">
                <a:solidFill>
                  <a:srgbClr val="3327C6"/>
                </a:solidFill>
              </a:rPr>
              <a:t>	and upholds the cause of the needy.</a:t>
            </a:r>
          </a:p>
          <a:p>
            <a:pPr>
              <a:tabLst>
                <a:tab pos="457200" algn="l"/>
                <a:tab pos="914400" algn="l"/>
                <a:tab pos="1371600" algn="l"/>
                <a:tab pos="1828800" algn="l"/>
                <a:tab pos="2286000" algn="l"/>
              </a:tabLst>
            </a:pPr>
            <a:r>
              <a:rPr lang="en-US" sz="2000" dirty="0">
                <a:solidFill>
                  <a:srgbClr val="3327C6"/>
                </a:solidFill>
              </a:rPr>
              <a:t>										       Psalm 140:12</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He upholds the cause of the oppressed </a:t>
            </a:r>
          </a:p>
          <a:p>
            <a:pPr>
              <a:tabLst>
                <a:tab pos="457200" algn="l"/>
                <a:tab pos="914400" algn="l"/>
                <a:tab pos="1371600" algn="l"/>
                <a:tab pos="1828800" algn="l"/>
                <a:tab pos="2286000" algn="l"/>
              </a:tabLst>
            </a:pPr>
            <a:r>
              <a:rPr lang="en-US" sz="2000" dirty="0">
                <a:solidFill>
                  <a:srgbClr val="3327C6"/>
                </a:solidFill>
              </a:rPr>
              <a:t>	and gives food to the hungry. </a:t>
            </a:r>
          </a:p>
          <a:p>
            <a:pPr>
              <a:tabLst>
                <a:tab pos="457200" algn="l"/>
                <a:tab pos="914400" algn="l"/>
                <a:tab pos="1371600" algn="l"/>
                <a:tab pos="1828800" algn="l"/>
                <a:tab pos="2286000" algn="l"/>
              </a:tabLst>
            </a:pPr>
            <a:r>
              <a:rPr lang="en-US" sz="2000" dirty="0">
                <a:solidFill>
                  <a:srgbClr val="3327C6"/>
                </a:solidFill>
              </a:rPr>
              <a:t>		The Lord sets prisoners free</a:t>
            </a:r>
            <a:r>
              <a:rPr lang="mr-IN" sz="2000" dirty="0">
                <a:solidFill>
                  <a:srgbClr val="3327C6"/>
                </a:solidFill>
              </a:rPr>
              <a:t>…</a:t>
            </a:r>
            <a:endParaRPr lang="en-US" sz="20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										         Psalm 146:7</a:t>
            </a:r>
          </a:p>
        </p:txBody>
      </p:sp>
      <p:sp>
        <p:nvSpPr>
          <p:cNvPr id="6" name="Rectangle 5"/>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from the beginning has sought protection for the helpless.</a:t>
            </a:r>
          </a:p>
        </p:txBody>
      </p:sp>
    </p:spTree>
    <p:extLst>
      <p:ext uri="{BB962C8B-B14F-4D97-AF65-F5344CB8AC3E}">
        <p14:creationId xmlns:p14="http://schemas.microsoft.com/office/powerpoint/2010/main" val="2158428642"/>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Helping the Helpless</a:t>
            </a:r>
            <a:endParaRPr lang="en-US" sz="2000" dirty="0">
              <a:solidFill>
                <a:srgbClr val="002060"/>
              </a:solidFill>
            </a:endParaRPr>
          </a:p>
        </p:txBody>
      </p:sp>
      <p:sp>
        <p:nvSpPr>
          <p:cNvPr id="10" name="Rectangle 9"/>
          <p:cNvSpPr/>
          <p:nvPr/>
        </p:nvSpPr>
        <p:spPr>
          <a:xfrm>
            <a:off x="166689" y="1222171"/>
            <a:ext cx="8824911"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Learn to do right; </a:t>
            </a:r>
          </a:p>
          <a:p>
            <a:pPr>
              <a:tabLst>
                <a:tab pos="457200" algn="l"/>
                <a:tab pos="914400" algn="l"/>
                <a:tab pos="1371600" algn="l"/>
                <a:tab pos="1828800" algn="l"/>
                <a:tab pos="2286000" algn="l"/>
              </a:tabLst>
            </a:pPr>
            <a:r>
              <a:rPr lang="en-US" sz="2000" dirty="0">
                <a:solidFill>
                  <a:srgbClr val="3327C6"/>
                </a:solidFill>
              </a:rPr>
              <a:t>	seek justice. </a:t>
            </a:r>
          </a:p>
          <a:p>
            <a:pPr>
              <a:tabLst>
                <a:tab pos="457200" algn="l"/>
                <a:tab pos="914400" algn="l"/>
                <a:tab pos="1371600" algn="l"/>
                <a:tab pos="1828800" algn="l"/>
                <a:tab pos="2286000" algn="l"/>
              </a:tabLst>
            </a:pPr>
            <a:r>
              <a:rPr lang="en-US" sz="2000" dirty="0">
                <a:solidFill>
                  <a:srgbClr val="3327C6"/>
                </a:solidFill>
              </a:rPr>
              <a:t>		Defend the oppressed. </a:t>
            </a:r>
          </a:p>
          <a:p>
            <a:pPr>
              <a:tabLst>
                <a:tab pos="457200" algn="l"/>
                <a:tab pos="914400" algn="l"/>
                <a:tab pos="1371600" algn="l"/>
                <a:tab pos="1828800" algn="l"/>
                <a:tab pos="2286000" algn="l"/>
              </a:tabLst>
            </a:pPr>
            <a:r>
              <a:rPr lang="en-US" sz="2000" dirty="0">
                <a:solidFill>
                  <a:srgbClr val="3327C6"/>
                </a:solidFill>
              </a:rPr>
              <a:t>			Take up the cause of the fatherless; </a:t>
            </a:r>
          </a:p>
          <a:p>
            <a:pPr>
              <a:tabLst>
                <a:tab pos="457200" algn="l"/>
                <a:tab pos="914400" algn="l"/>
                <a:tab pos="1371600" algn="l"/>
                <a:tab pos="1828800" algn="l"/>
                <a:tab pos="2286000" algn="l"/>
              </a:tabLst>
            </a:pPr>
            <a:r>
              <a:rPr lang="en-US" sz="2000" dirty="0">
                <a:solidFill>
                  <a:srgbClr val="3327C6"/>
                </a:solidFill>
              </a:rPr>
              <a:t>				plead the case of the widow.															Isaiah 1:17</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Your rulers are rebels, partners with thieves; </a:t>
            </a:r>
          </a:p>
          <a:p>
            <a:pPr>
              <a:tabLst>
                <a:tab pos="457200" algn="l"/>
                <a:tab pos="914400" algn="l"/>
                <a:tab pos="1371600" algn="l"/>
                <a:tab pos="1828800" algn="l"/>
                <a:tab pos="2286000" algn="l"/>
              </a:tabLst>
            </a:pPr>
            <a:r>
              <a:rPr lang="en-US" sz="2000" dirty="0">
                <a:solidFill>
                  <a:srgbClr val="3327C6"/>
                </a:solidFill>
              </a:rPr>
              <a:t>	they all love bribes and chase after gifts. </a:t>
            </a:r>
          </a:p>
          <a:p>
            <a:pPr>
              <a:tabLst>
                <a:tab pos="457200" algn="l"/>
                <a:tab pos="914400" algn="l"/>
                <a:tab pos="1371600" algn="l"/>
                <a:tab pos="1828800" algn="l"/>
                <a:tab pos="2286000" algn="l"/>
              </a:tabLst>
            </a:pPr>
            <a:r>
              <a:rPr lang="en-US" sz="2000" dirty="0">
                <a:solidFill>
                  <a:srgbClr val="3327C6"/>
                </a:solidFill>
              </a:rPr>
              <a:t>		They do not defend the cause of the fatherless;</a:t>
            </a:r>
          </a:p>
          <a:p>
            <a:pPr>
              <a:tabLst>
                <a:tab pos="457200" algn="l"/>
                <a:tab pos="914400" algn="l"/>
                <a:tab pos="1371600" algn="l"/>
                <a:tab pos="1828800" algn="l"/>
                <a:tab pos="2286000" algn="l"/>
              </a:tabLst>
            </a:pPr>
            <a:r>
              <a:rPr lang="en-US" sz="2000" dirty="0">
                <a:solidFill>
                  <a:srgbClr val="3327C6"/>
                </a:solidFill>
              </a:rPr>
              <a:t>			the widow’s case does not come before them.</a:t>
            </a:r>
          </a:p>
          <a:p>
            <a:pPr>
              <a:tabLst>
                <a:tab pos="457200" algn="l"/>
                <a:tab pos="914400" algn="l"/>
                <a:tab pos="1371600" algn="l"/>
                <a:tab pos="1828800" algn="l"/>
                <a:tab pos="2286000" algn="l"/>
              </a:tabLst>
            </a:pPr>
            <a:r>
              <a:rPr lang="en-US" sz="2000" dirty="0">
                <a:solidFill>
                  <a:srgbClr val="3327C6"/>
                </a:solidFill>
              </a:rPr>
              <a:t>										             Isaiah 1:23</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He defended the cause of the poor and needy, </a:t>
            </a:r>
          </a:p>
          <a:p>
            <a:pPr>
              <a:tabLst>
                <a:tab pos="457200" algn="l"/>
                <a:tab pos="914400" algn="l"/>
                <a:tab pos="1371600" algn="l"/>
                <a:tab pos="1828800" algn="l"/>
                <a:tab pos="2286000" algn="l"/>
              </a:tabLst>
            </a:pPr>
            <a:r>
              <a:rPr lang="en-US" sz="2000" dirty="0">
                <a:solidFill>
                  <a:srgbClr val="3327C6"/>
                </a:solidFill>
              </a:rPr>
              <a:t>	and so all went well. </a:t>
            </a:r>
          </a:p>
          <a:p>
            <a:pPr>
              <a:tabLst>
                <a:tab pos="457200" algn="l"/>
                <a:tab pos="914400" algn="l"/>
                <a:tab pos="1371600" algn="l"/>
                <a:tab pos="1828800" algn="l"/>
                <a:tab pos="2286000" algn="l"/>
              </a:tabLst>
            </a:pPr>
            <a:r>
              <a:rPr lang="en-US" sz="2000" dirty="0">
                <a:solidFill>
                  <a:srgbClr val="3327C6"/>
                </a:solidFill>
              </a:rPr>
              <a:t>		Is that not what it means to know me?” declares the Lord.</a:t>
            </a:r>
          </a:p>
          <a:p>
            <a:pPr>
              <a:tabLst>
                <a:tab pos="457200" algn="l"/>
                <a:tab pos="914400" algn="l"/>
                <a:tab pos="1371600" algn="l"/>
                <a:tab pos="1828800" algn="l"/>
                <a:tab pos="2286000" algn="l"/>
              </a:tabLst>
            </a:pPr>
            <a:r>
              <a:rPr lang="en-US" sz="2000" dirty="0">
                <a:solidFill>
                  <a:srgbClr val="3327C6"/>
                </a:solidFill>
              </a:rPr>
              <a:t>										     Jeremiah 22:16</a:t>
            </a:r>
          </a:p>
        </p:txBody>
      </p:sp>
      <p:sp>
        <p:nvSpPr>
          <p:cNvPr id="6" name="Rectangle 5"/>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from the beginning has sought protection for the helpless.</a:t>
            </a:r>
          </a:p>
        </p:txBody>
      </p:sp>
    </p:spTree>
    <p:extLst>
      <p:ext uri="{BB962C8B-B14F-4D97-AF65-F5344CB8AC3E}">
        <p14:creationId xmlns:p14="http://schemas.microsoft.com/office/powerpoint/2010/main" val="2104795709"/>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Helping the Helpless</a:t>
            </a:r>
            <a:endParaRPr lang="en-US" sz="2000" dirty="0">
              <a:solidFill>
                <a:srgbClr val="002060"/>
              </a:solidFill>
            </a:endParaRPr>
          </a:p>
        </p:txBody>
      </p:sp>
      <p:sp>
        <p:nvSpPr>
          <p:cNvPr id="10" name="Rectangle 9"/>
          <p:cNvSpPr/>
          <p:nvPr/>
        </p:nvSpPr>
        <p:spPr>
          <a:xfrm>
            <a:off x="166689" y="1222171"/>
            <a:ext cx="8824911"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solidFill>
                  <a:srgbClr val="3327C6"/>
                </a:solidFill>
              </a:rPr>
              <a:t>“Then the King will say to those on his right, ‘Come, you who are blessed by my Father; take your inheritance, the kingdom prepared for you since the creation of the world.  For I was hungry and you gave me something to eat, I was thirsty and you gave me something to drink, I was a stranger and you invited me in,  I needed clothes and you clothed me, I was sick and you looked after me, I was in prison and you came to visit me.’</a:t>
            </a:r>
          </a:p>
          <a:p>
            <a:endParaRPr lang="en-US" sz="800" dirty="0">
              <a:solidFill>
                <a:srgbClr val="3327C6"/>
              </a:solidFill>
            </a:endParaRPr>
          </a:p>
          <a:p>
            <a:r>
              <a:rPr lang="en-US" sz="2000" dirty="0">
                <a:solidFill>
                  <a:srgbClr val="3327C6"/>
                </a:solidFill>
              </a:rPr>
              <a:t>“Then the righteous will answer him, ‘Lord, when did we see you hungry and feed you, or thirsty and give you something to drink? When did we see you a stranger and invite you in, or needing clothes and clothe you? </a:t>
            </a:r>
            <a:r>
              <a:rPr lang="en-US" sz="2000" baseline="30000" dirty="0">
                <a:solidFill>
                  <a:srgbClr val="3327C6"/>
                </a:solidFill>
              </a:rPr>
              <a:t> </a:t>
            </a:r>
            <a:r>
              <a:rPr lang="en-US" sz="2000" dirty="0">
                <a:solidFill>
                  <a:srgbClr val="3327C6"/>
                </a:solidFill>
              </a:rPr>
              <a:t>When did we see you sick or in prison and go to visit you?’</a:t>
            </a:r>
          </a:p>
          <a:p>
            <a:endParaRPr lang="en-US" sz="800" dirty="0">
              <a:solidFill>
                <a:srgbClr val="3327C6"/>
              </a:solidFill>
            </a:endParaRPr>
          </a:p>
          <a:p>
            <a:r>
              <a:rPr lang="en-US" sz="2000" dirty="0">
                <a:solidFill>
                  <a:srgbClr val="3327C6"/>
                </a:solidFill>
              </a:rPr>
              <a:t>“The King will reply, ‘Truly I tell you, whatever you did for one of the least of these brothers and sisters of mine, you did for me.’</a:t>
            </a:r>
          </a:p>
          <a:p>
            <a:r>
              <a:rPr lang="en-US" sz="2000" dirty="0">
                <a:solidFill>
                  <a:srgbClr val="3327C6"/>
                </a:solidFill>
              </a:rPr>
              <a:t>							Matthew 25:31-40</a:t>
            </a:r>
          </a:p>
        </p:txBody>
      </p:sp>
      <p:sp>
        <p:nvSpPr>
          <p:cNvPr id="6" name="Rectangle 5"/>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from the beginning has sought protection for the helpless.</a:t>
            </a:r>
          </a:p>
        </p:txBody>
      </p:sp>
    </p:spTree>
    <p:extLst>
      <p:ext uri="{BB962C8B-B14F-4D97-AF65-F5344CB8AC3E}">
        <p14:creationId xmlns:p14="http://schemas.microsoft.com/office/powerpoint/2010/main" val="188634689"/>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Helping the Helpless</a:t>
            </a:r>
            <a:endParaRPr lang="en-US" sz="2000" dirty="0">
              <a:solidFill>
                <a:srgbClr val="002060"/>
              </a:solidFill>
            </a:endParaRPr>
          </a:p>
        </p:txBody>
      </p:sp>
      <p:sp>
        <p:nvSpPr>
          <p:cNvPr id="10" name="Rectangle 9"/>
          <p:cNvSpPr/>
          <p:nvPr/>
        </p:nvSpPr>
        <p:spPr>
          <a:xfrm>
            <a:off x="166689" y="1222171"/>
            <a:ext cx="8824911"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solidFill>
                  <a:srgbClr val="3327C6"/>
                </a:solidFill>
              </a:rPr>
              <a:t>“Then he will say to those on his left, ‘Depart from me, you who are cursed, into the eternal fire prepared for the devil and his angels.  For I was hungry and you gave me nothing to eat, I was thirsty and you gave me nothing to drink,  I was a stranger and you did not invite me in, I needed clothes and you did not clothe me, I was sick and in prison and you did not look after me.’</a:t>
            </a:r>
          </a:p>
          <a:p>
            <a:endParaRPr lang="en-US" sz="800" dirty="0">
              <a:solidFill>
                <a:srgbClr val="3327C6"/>
              </a:solidFill>
            </a:endParaRPr>
          </a:p>
          <a:p>
            <a:r>
              <a:rPr lang="en-US" sz="2000" dirty="0">
                <a:solidFill>
                  <a:srgbClr val="3327C6"/>
                </a:solidFill>
              </a:rPr>
              <a:t>“They also will answer, ‘Lord, when did we see you hungry or thirsty or a stranger or needing clothes or sick or in prison, and did not help you?’</a:t>
            </a:r>
          </a:p>
          <a:p>
            <a:endParaRPr lang="en-US" sz="800" dirty="0">
              <a:solidFill>
                <a:srgbClr val="3327C6"/>
              </a:solidFill>
            </a:endParaRPr>
          </a:p>
          <a:p>
            <a:r>
              <a:rPr lang="en-US" sz="2000" dirty="0">
                <a:solidFill>
                  <a:srgbClr val="3327C6"/>
                </a:solidFill>
              </a:rPr>
              <a:t>“He will reply, ‘Truly I tell you, whatever you did not do for one of the least of these, you did not do for me.’</a:t>
            </a:r>
          </a:p>
          <a:p>
            <a:endParaRPr lang="en-US" sz="2000" dirty="0">
              <a:solidFill>
                <a:srgbClr val="3327C6"/>
              </a:solidFill>
            </a:endParaRPr>
          </a:p>
          <a:p>
            <a:r>
              <a:rPr lang="en-US" sz="2000" dirty="0">
                <a:solidFill>
                  <a:srgbClr val="3327C6"/>
                </a:solidFill>
              </a:rPr>
              <a:t>“Then they will go away to eternal punishment, but the righteous to eternal life.”</a:t>
            </a:r>
          </a:p>
          <a:p>
            <a:r>
              <a:rPr lang="en-US" sz="2000" dirty="0">
                <a:solidFill>
                  <a:srgbClr val="3327C6"/>
                </a:solidFill>
              </a:rPr>
              <a:t>							Matthew 25:41-46</a:t>
            </a:r>
          </a:p>
        </p:txBody>
      </p:sp>
      <p:sp>
        <p:nvSpPr>
          <p:cNvPr id="6" name="Rectangle 5"/>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from the beginning has sought protection for the helpless.</a:t>
            </a:r>
          </a:p>
        </p:txBody>
      </p:sp>
    </p:spTree>
    <p:extLst>
      <p:ext uri="{BB962C8B-B14F-4D97-AF65-F5344CB8AC3E}">
        <p14:creationId xmlns:p14="http://schemas.microsoft.com/office/powerpoint/2010/main" val="512874887"/>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Helping the Helpless</a:t>
            </a:r>
            <a:endParaRPr lang="en-US" sz="2000" dirty="0">
              <a:solidFill>
                <a:srgbClr val="002060"/>
              </a:solidFill>
            </a:endParaRPr>
          </a:p>
        </p:txBody>
      </p:sp>
      <p:sp>
        <p:nvSpPr>
          <p:cNvPr id="10" name="Rectangle 9"/>
          <p:cNvSpPr/>
          <p:nvPr/>
        </p:nvSpPr>
        <p:spPr>
          <a:xfrm>
            <a:off x="166689" y="1222171"/>
            <a:ext cx="8824911" cy="510909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solidFill>
                  <a:srgbClr val="3327C6"/>
                </a:solidFill>
              </a:rPr>
              <a:t>“Is not this the kind of fasting I have chosen:</a:t>
            </a:r>
            <a:br>
              <a:rPr lang="en-US" sz="2000" dirty="0">
                <a:solidFill>
                  <a:srgbClr val="3327C6"/>
                </a:solidFill>
              </a:rPr>
            </a:br>
            <a:r>
              <a:rPr lang="en-US" sz="2000" dirty="0">
                <a:solidFill>
                  <a:srgbClr val="3327C6"/>
                </a:solidFill>
              </a:rPr>
              <a:t>	to loose the chains of injustice</a:t>
            </a:r>
            <a:br>
              <a:rPr lang="en-US" sz="2000" dirty="0">
                <a:solidFill>
                  <a:srgbClr val="3327C6"/>
                </a:solidFill>
              </a:rPr>
            </a:br>
            <a:r>
              <a:rPr lang="en-US" sz="2000" dirty="0">
                <a:solidFill>
                  <a:srgbClr val="3327C6"/>
                </a:solidFill>
              </a:rPr>
              <a:t>		and untie the cords of the yoke,</a:t>
            </a:r>
            <a:br>
              <a:rPr lang="en-US" sz="2000" dirty="0">
                <a:solidFill>
                  <a:srgbClr val="3327C6"/>
                </a:solidFill>
              </a:rPr>
            </a:br>
            <a:r>
              <a:rPr lang="en-US" sz="2000" dirty="0">
                <a:solidFill>
                  <a:srgbClr val="3327C6"/>
                </a:solidFill>
              </a:rPr>
              <a:t>			to set the oppressed free</a:t>
            </a:r>
            <a:br>
              <a:rPr lang="en-US" sz="2000" dirty="0">
                <a:solidFill>
                  <a:srgbClr val="3327C6"/>
                </a:solidFill>
              </a:rPr>
            </a:br>
            <a:r>
              <a:rPr lang="en-US" sz="2000" dirty="0">
                <a:solidFill>
                  <a:srgbClr val="3327C6"/>
                </a:solidFill>
              </a:rPr>
              <a:t>				and break every yoke?</a:t>
            </a:r>
            <a:br>
              <a:rPr lang="en-US" sz="2000" dirty="0">
                <a:solidFill>
                  <a:srgbClr val="3327C6"/>
                </a:solidFill>
              </a:rPr>
            </a:br>
            <a:r>
              <a:rPr lang="en-US" sz="2000" dirty="0">
                <a:solidFill>
                  <a:srgbClr val="3327C6"/>
                </a:solidFill>
              </a:rPr>
              <a:t>Is it not to </a:t>
            </a:r>
            <a:r>
              <a:rPr lang="en-US" sz="2000" dirty="0">
                <a:solidFill>
                  <a:srgbClr val="FF2600"/>
                </a:solidFill>
              </a:rPr>
              <a:t>share your food with the hungry</a:t>
            </a:r>
            <a:br>
              <a:rPr lang="en-US" sz="2000" dirty="0">
                <a:solidFill>
                  <a:srgbClr val="3327C6"/>
                </a:solidFill>
              </a:rPr>
            </a:br>
            <a:r>
              <a:rPr lang="en-US" sz="2000" dirty="0">
                <a:solidFill>
                  <a:srgbClr val="3327C6"/>
                </a:solidFill>
              </a:rPr>
              <a:t>	and to </a:t>
            </a:r>
            <a:r>
              <a:rPr lang="en-US" sz="2000" dirty="0">
                <a:solidFill>
                  <a:srgbClr val="FF2600"/>
                </a:solidFill>
              </a:rPr>
              <a:t>provide the poor wanderer with shelter </a:t>
            </a:r>
            <a:r>
              <a:rPr lang="en-US" sz="2000" dirty="0">
                <a:solidFill>
                  <a:srgbClr val="3327C6"/>
                </a:solidFill>
              </a:rPr>
              <a:t>-</a:t>
            </a:r>
            <a:br>
              <a:rPr lang="en-US" sz="2000" dirty="0">
                <a:solidFill>
                  <a:srgbClr val="3327C6"/>
                </a:solidFill>
              </a:rPr>
            </a:br>
            <a:r>
              <a:rPr lang="en-US" sz="2000" dirty="0">
                <a:solidFill>
                  <a:srgbClr val="3327C6"/>
                </a:solidFill>
              </a:rPr>
              <a:t>		</a:t>
            </a:r>
            <a:r>
              <a:rPr lang="en-US" sz="2000" dirty="0">
                <a:solidFill>
                  <a:srgbClr val="FF2600"/>
                </a:solidFill>
              </a:rPr>
              <a:t>when you see the naked, to clothe them</a:t>
            </a:r>
            <a:r>
              <a:rPr lang="en-US" sz="2000" dirty="0">
                <a:solidFill>
                  <a:srgbClr val="3327C6"/>
                </a:solidFill>
              </a:rPr>
              <a:t>,</a:t>
            </a:r>
            <a:br>
              <a:rPr lang="en-US" sz="2000" dirty="0">
                <a:solidFill>
                  <a:srgbClr val="3327C6"/>
                </a:solidFill>
              </a:rPr>
            </a:br>
            <a:r>
              <a:rPr lang="en-US" sz="2000" dirty="0">
                <a:solidFill>
                  <a:srgbClr val="3327C6"/>
                </a:solidFill>
              </a:rPr>
              <a:t>			and not to turn away from your own flesh and blood?</a:t>
            </a:r>
            <a:br>
              <a:rPr lang="en-US" sz="2000" dirty="0">
                <a:solidFill>
                  <a:srgbClr val="3327C6"/>
                </a:solidFill>
              </a:rPr>
            </a:br>
            <a:r>
              <a:rPr lang="en-US" sz="2000" dirty="0">
                <a:solidFill>
                  <a:srgbClr val="3327C6"/>
                </a:solidFill>
              </a:rPr>
              <a:t>Then your light will break forth like the dawn,</a:t>
            </a:r>
            <a:br>
              <a:rPr lang="en-US" sz="2000" dirty="0">
                <a:solidFill>
                  <a:srgbClr val="3327C6"/>
                </a:solidFill>
              </a:rPr>
            </a:br>
            <a:r>
              <a:rPr lang="en-US" sz="2000" dirty="0">
                <a:solidFill>
                  <a:srgbClr val="3327C6"/>
                </a:solidFill>
              </a:rPr>
              <a:t>	and your healing will quickly appear;</a:t>
            </a:r>
            <a:br>
              <a:rPr lang="en-US" sz="2000" dirty="0">
                <a:solidFill>
                  <a:srgbClr val="3327C6"/>
                </a:solidFill>
              </a:rPr>
            </a:br>
            <a:r>
              <a:rPr lang="en-US" sz="2000" dirty="0">
                <a:solidFill>
                  <a:srgbClr val="3327C6"/>
                </a:solidFill>
              </a:rPr>
              <a:t>		then your righteousness will go before you,</a:t>
            </a:r>
            <a:br>
              <a:rPr lang="en-US" sz="2000" dirty="0">
                <a:solidFill>
                  <a:srgbClr val="3327C6"/>
                </a:solidFill>
              </a:rPr>
            </a:br>
            <a:r>
              <a:rPr lang="en-US" sz="2000" dirty="0">
                <a:solidFill>
                  <a:srgbClr val="3327C6"/>
                </a:solidFill>
              </a:rPr>
              <a:t>			and the glory of the Lord will be your rear guard.</a:t>
            </a:r>
            <a:br>
              <a:rPr lang="en-US" sz="2000" dirty="0">
                <a:solidFill>
                  <a:srgbClr val="3327C6"/>
                </a:solidFill>
              </a:rPr>
            </a:br>
            <a:r>
              <a:rPr lang="en-US" sz="2000" dirty="0">
                <a:solidFill>
                  <a:srgbClr val="3327C6"/>
                </a:solidFill>
              </a:rPr>
              <a:t>Then you will call, and the Lord will answer;</a:t>
            </a:r>
            <a:br>
              <a:rPr lang="en-US" sz="2000" dirty="0">
                <a:solidFill>
                  <a:srgbClr val="3327C6"/>
                </a:solidFill>
              </a:rPr>
            </a:br>
            <a:r>
              <a:rPr lang="en-US" sz="2000" dirty="0">
                <a:solidFill>
                  <a:srgbClr val="3327C6"/>
                </a:solidFill>
              </a:rPr>
              <a:t>	you will cry for help, and he will say: Here am I.”</a:t>
            </a:r>
          </a:p>
          <a:p>
            <a:pPr>
              <a:tabLst>
                <a:tab pos="449263" algn="l"/>
                <a:tab pos="912813" algn="l"/>
                <a:tab pos="1362075" algn="l"/>
                <a:tab pos="1825625" algn="l"/>
              </a:tabLst>
            </a:pPr>
            <a:r>
              <a:rPr lang="en-US" sz="2000" dirty="0">
                <a:solidFill>
                  <a:srgbClr val="3327C6"/>
                </a:solidFill>
              </a:rPr>
              <a:t>										        Isaiah 58:6-9</a:t>
            </a:r>
          </a:p>
        </p:txBody>
      </p:sp>
      <p:sp>
        <p:nvSpPr>
          <p:cNvPr id="6" name="Rectangle 5"/>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from the beginning has sought protection for the helpless.</a:t>
            </a:r>
          </a:p>
        </p:txBody>
      </p:sp>
    </p:spTree>
    <p:extLst>
      <p:ext uri="{BB962C8B-B14F-4D97-AF65-F5344CB8AC3E}">
        <p14:creationId xmlns:p14="http://schemas.microsoft.com/office/powerpoint/2010/main" val="383187127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Helping the Helpless</a:t>
            </a:r>
            <a:endParaRPr lang="en-US" sz="2000" dirty="0">
              <a:solidFill>
                <a:srgbClr val="002060"/>
              </a:solidFill>
            </a:endParaRPr>
          </a:p>
        </p:txBody>
      </p:sp>
      <p:sp>
        <p:nvSpPr>
          <p:cNvPr id="10" name="Rectangle 9"/>
          <p:cNvSpPr/>
          <p:nvPr/>
        </p:nvSpPr>
        <p:spPr>
          <a:xfrm>
            <a:off x="166689" y="1222171"/>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solidFill>
                  <a:srgbClr val="3327C6"/>
                </a:solidFill>
              </a:rPr>
              <a:t>Religion that God our Father accepts </a:t>
            </a:r>
          </a:p>
          <a:p>
            <a:pPr>
              <a:tabLst>
                <a:tab pos="449263" algn="l"/>
                <a:tab pos="912813" algn="l"/>
                <a:tab pos="1362075" algn="l"/>
                <a:tab pos="1825625" algn="l"/>
              </a:tabLst>
            </a:pPr>
            <a:r>
              <a:rPr lang="en-US" sz="2000" dirty="0">
                <a:solidFill>
                  <a:srgbClr val="3327C6"/>
                </a:solidFill>
              </a:rPr>
              <a:t>	as pure and faultless is this: </a:t>
            </a:r>
          </a:p>
          <a:p>
            <a:pPr>
              <a:tabLst>
                <a:tab pos="449263" algn="l"/>
                <a:tab pos="912813" algn="l"/>
                <a:tab pos="1362075" algn="l"/>
                <a:tab pos="1825625" algn="l"/>
              </a:tabLst>
            </a:pPr>
            <a:r>
              <a:rPr lang="en-US" sz="2000" dirty="0">
                <a:solidFill>
                  <a:srgbClr val="3327C6"/>
                </a:solidFill>
              </a:rPr>
              <a:t>		to </a:t>
            </a:r>
            <a:r>
              <a:rPr lang="en-US" sz="2000" dirty="0">
                <a:solidFill>
                  <a:srgbClr val="FF2600"/>
                </a:solidFill>
              </a:rPr>
              <a:t>look after orphans and widows in their distress </a:t>
            </a:r>
          </a:p>
          <a:p>
            <a:pPr>
              <a:tabLst>
                <a:tab pos="449263" algn="l"/>
                <a:tab pos="912813" algn="l"/>
                <a:tab pos="1362075" algn="l"/>
                <a:tab pos="1825625" algn="l"/>
              </a:tabLst>
            </a:pPr>
            <a:r>
              <a:rPr lang="en-US" sz="2000" dirty="0">
                <a:solidFill>
                  <a:srgbClr val="3327C6"/>
                </a:solidFill>
              </a:rPr>
              <a:t>			and to keep oneself from being polluted by the world.</a:t>
            </a:r>
          </a:p>
          <a:p>
            <a:pPr>
              <a:tabLst>
                <a:tab pos="449263" algn="l"/>
                <a:tab pos="912813" algn="l"/>
                <a:tab pos="1362075" algn="l"/>
                <a:tab pos="1825625" algn="l"/>
              </a:tabLst>
            </a:pPr>
            <a:r>
              <a:rPr lang="en-US" sz="2000" dirty="0">
                <a:solidFill>
                  <a:srgbClr val="3327C6"/>
                </a:solidFill>
              </a:rPr>
              <a:t>										          James 1:27</a:t>
            </a:r>
          </a:p>
        </p:txBody>
      </p:sp>
      <p:sp>
        <p:nvSpPr>
          <p:cNvPr id="6" name="Rectangle 5"/>
          <p:cNvSpPr/>
          <p:nvPr/>
        </p:nvSpPr>
        <p:spPr>
          <a:xfrm>
            <a:off x="166688" y="633596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from the beginning has sought protection for the helpless.</a:t>
            </a:r>
          </a:p>
        </p:txBody>
      </p:sp>
    </p:spTree>
    <p:extLst>
      <p:ext uri="{BB962C8B-B14F-4D97-AF65-F5344CB8AC3E}">
        <p14:creationId xmlns:p14="http://schemas.microsoft.com/office/powerpoint/2010/main" val="1577370503"/>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Worthy Cause</a:t>
            </a:r>
          </a:p>
        </p:txBody>
      </p:sp>
      <p:sp>
        <p:nvSpPr>
          <p:cNvPr id="7" name="Rectangle 6"/>
          <p:cNvSpPr/>
          <p:nvPr/>
        </p:nvSpPr>
        <p:spPr>
          <a:xfrm>
            <a:off x="166683" y="1706095"/>
            <a:ext cx="4341817"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Value</a:t>
            </a:r>
          </a:p>
          <a:p>
            <a:pPr marL="342900" indent="-342900">
              <a:buFont typeface="Arial" charset="0"/>
              <a:buChar char="•"/>
            </a:pPr>
            <a:r>
              <a:rPr lang="en-US" sz="2000" dirty="0">
                <a:solidFill>
                  <a:schemeClr val="tx1"/>
                </a:solidFill>
              </a:rPr>
              <a:t>God’s Cause</a:t>
            </a:r>
          </a:p>
          <a:p>
            <a:pPr marL="342900" lvl="0" indent="-342900">
              <a:buFont typeface="Arial" charset="0"/>
              <a:buChar char="•"/>
            </a:pPr>
            <a:r>
              <a:rPr lang="en-US" sz="2000" dirty="0">
                <a:solidFill>
                  <a:schemeClr val="tx1"/>
                </a:solidFill>
              </a:rPr>
              <a:t>Prepared for Us</a:t>
            </a:r>
          </a:p>
          <a:p>
            <a:pPr marL="342900" lvl="0" indent="-342900">
              <a:buFont typeface="Arial" charset="0"/>
              <a:buChar char="•"/>
            </a:pPr>
            <a:r>
              <a:rPr lang="en-US" sz="2000" dirty="0">
                <a:solidFill>
                  <a:schemeClr val="tx1"/>
                </a:solidFill>
              </a:rPr>
              <a:t>Helping the Helpless</a:t>
            </a:r>
          </a:p>
          <a:p>
            <a:pPr marL="342900" lvl="0" indent="-342900">
              <a:buFont typeface="Arial" charset="0"/>
              <a:buChar char="•"/>
            </a:pPr>
            <a:r>
              <a:rPr lang="en-US" sz="2000" dirty="0">
                <a:solidFill>
                  <a:srgbClr val="0432FF"/>
                </a:solidFill>
              </a:rPr>
              <a:t>Our Cause</a:t>
            </a:r>
          </a:p>
          <a:p>
            <a:pPr marL="342900" lvl="0" indent="-342900">
              <a:buFont typeface="Arial" charset="0"/>
              <a:buChar char="•"/>
            </a:pPr>
            <a:r>
              <a:rPr lang="en-US" sz="2000" dirty="0">
                <a:solidFill>
                  <a:schemeClr val="bg1">
                    <a:lumMod val="75000"/>
                  </a:schemeClr>
                </a:solidFill>
              </a:rPr>
              <a:t>Meaning in our Purpose</a:t>
            </a:r>
          </a:p>
        </p:txBody>
      </p:sp>
    </p:spTree>
    <p:extLst>
      <p:ext uri="{BB962C8B-B14F-4D97-AF65-F5344CB8AC3E}">
        <p14:creationId xmlns:p14="http://schemas.microsoft.com/office/powerpoint/2010/main" val="49278410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585425"/>
            <a:ext cx="8547100" cy="1904560"/>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When Jesus went to the cross,</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He didn’t say,</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“Father, I hope this works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He said,</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“It is finished!”</a:t>
            </a:r>
          </a:p>
        </p:txBody>
      </p:sp>
    </p:spTree>
    <p:extLst>
      <p:ext uri="{BB962C8B-B14F-4D97-AF65-F5344CB8AC3E}">
        <p14:creationId xmlns:p14="http://schemas.microsoft.com/office/powerpoint/2010/main" val="2177120196"/>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Our Cause</a:t>
            </a:r>
            <a:endParaRPr lang="en-US" sz="2000" dirty="0">
              <a:solidFill>
                <a:srgbClr val="002060"/>
              </a:solidFill>
            </a:endParaRPr>
          </a:p>
        </p:txBody>
      </p:sp>
      <p:sp>
        <p:nvSpPr>
          <p:cNvPr id="10" name="Rectangle 9"/>
          <p:cNvSpPr/>
          <p:nvPr/>
        </p:nvSpPr>
        <p:spPr>
          <a:xfrm>
            <a:off x="166689" y="1222171"/>
            <a:ext cx="8824911" cy="289310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solidFill>
                  <a:srgbClr val="3327C6"/>
                </a:solidFill>
              </a:rPr>
              <a:t>[When Saul was chasing David] </a:t>
            </a:r>
          </a:p>
          <a:p>
            <a:pPr>
              <a:tabLst>
                <a:tab pos="457200" algn="l"/>
                <a:tab pos="914400" algn="l"/>
                <a:tab pos="1371600" algn="l"/>
                <a:tab pos="1828800" algn="l"/>
              </a:tabLst>
            </a:pPr>
            <a:endParaRPr lang="en-US" sz="800" dirty="0">
              <a:solidFill>
                <a:srgbClr val="3327C6"/>
              </a:solidFill>
            </a:endParaRPr>
          </a:p>
          <a:p>
            <a:pPr>
              <a:tabLst>
                <a:tab pos="457200" algn="l"/>
                <a:tab pos="914400" algn="l"/>
                <a:tab pos="1371600" algn="l"/>
                <a:tab pos="1828800" algn="l"/>
              </a:tabLst>
            </a:pPr>
            <a:r>
              <a:rPr lang="en-US" sz="2000" dirty="0">
                <a:solidFill>
                  <a:srgbClr val="3327C6"/>
                </a:solidFill>
              </a:rPr>
              <a:t>May the Lord be our judge </a:t>
            </a:r>
          </a:p>
          <a:p>
            <a:pPr>
              <a:tabLst>
                <a:tab pos="457200" algn="l"/>
                <a:tab pos="914400" algn="l"/>
                <a:tab pos="1371600" algn="l"/>
                <a:tab pos="1828800" algn="l"/>
              </a:tabLst>
            </a:pPr>
            <a:r>
              <a:rPr lang="en-US" sz="2000" dirty="0">
                <a:solidFill>
                  <a:srgbClr val="3327C6"/>
                </a:solidFill>
              </a:rPr>
              <a:t>	and decide between us. </a:t>
            </a:r>
          </a:p>
          <a:p>
            <a:pPr>
              <a:tabLst>
                <a:tab pos="457200" algn="l"/>
                <a:tab pos="914400" algn="l"/>
                <a:tab pos="1371600" algn="l"/>
                <a:tab pos="1828800" algn="l"/>
              </a:tabLst>
            </a:pPr>
            <a:endParaRPr lang="en-US" sz="800" dirty="0">
              <a:solidFill>
                <a:srgbClr val="3327C6"/>
              </a:solidFill>
            </a:endParaRPr>
          </a:p>
          <a:p>
            <a:pPr>
              <a:tabLst>
                <a:tab pos="457200" algn="l"/>
                <a:tab pos="914400" algn="l"/>
                <a:tab pos="1371600" algn="l"/>
                <a:tab pos="1828800" algn="l"/>
              </a:tabLst>
            </a:pPr>
            <a:r>
              <a:rPr lang="en-US" sz="2000" dirty="0">
                <a:solidFill>
                  <a:srgbClr val="3327C6"/>
                </a:solidFill>
              </a:rPr>
              <a:t>May he </a:t>
            </a:r>
            <a:r>
              <a:rPr lang="en-US" sz="2000" dirty="0">
                <a:solidFill>
                  <a:srgbClr val="FF0000"/>
                </a:solidFill>
              </a:rPr>
              <a:t>consider my cause </a:t>
            </a:r>
          </a:p>
          <a:p>
            <a:pPr>
              <a:tabLst>
                <a:tab pos="457200" algn="l"/>
                <a:tab pos="914400" algn="l"/>
                <a:tab pos="1371600" algn="l"/>
                <a:tab pos="1828800" algn="l"/>
              </a:tabLst>
            </a:pPr>
            <a:r>
              <a:rPr lang="en-US" sz="2000" dirty="0">
                <a:solidFill>
                  <a:srgbClr val="FF0000"/>
                </a:solidFill>
              </a:rPr>
              <a:t>	and uphold it</a:t>
            </a:r>
            <a:r>
              <a:rPr lang="en-US" sz="2000" dirty="0">
                <a:solidFill>
                  <a:srgbClr val="0070C0"/>
                </a:solidFill>
              </a:rPr>
              <a:t>;</a:t>
            </a:r>
          </a:p>
          <a:p>
            <a:pPr>
              <a:tabLst>
                <a:tab pos="457200" algn="l"/>
                <a:tab pos="914400" algn="l"/>
                <a:tab pos="1371600" algn="l"/>
                <a:tab pos="1828800" algn="l"/>
              </a:tabLst>
            </a:pPr>
            <a:r>
              <a:rPr lang="en-US" sz="2000" dirty="0">
                <a:solidFill>
                  <a:srgbClr val="0070C0"/>
                </a:solidFill>
              </a:rPr>
              <a:t>		</a:t>
            </a:r>
            <a:r>
              <a:rPr lang="en-US" sz="2000" dirty="0">
                <a:solidFill>
                  <a:srgbClr val="3327C6"/>
                </a:solidFill>
              </a:rPr>
              <a:t>may he vindicate me </a:t>
            </a:r>
          </a:p>
          <a:p>
            <a:pPr>
              <a:tabLst>
                <a:tab pos="457200" algn="l"/>
                <a:tab pos="914400" algn="l"/>
                <a:tab pos="1371600" algn="l"/>
                <a:tab pos="1828800" algn="l"/>
              </a:tabLst>
            </a:pPr>
            <a:r>
              <a:rPr lang="en-US" sz="2000" dirty="0">
                <a:solidFill>
                  <a:srgbClr val="3327C6"/>
                </a:solidFill>
              </a:rPr>
              <a:t>			by delivering me from your hand.”</a:t>
            </a:r>
          </a:p>
          <a:p>
            <a:pPr>
              <a:tabLst>
                <a:tab pos="457200" algn="l"/>
                <a:tab pos="914400" algn="l"/>
                <a:tab pos="1371600" algn="l"/>
                <a:tab pos="1828800" algn="l"/>
              </a:tabLst>
            </a:pPr>
            <a:r>
              <a:rPr lang="en-US" sz="2000" dirty="0">
                <a:solidFill>
                  <a:srgbClr val="3327C6"/>
                </a:solidFill>
              </a:rPr>
              <a:t>									     1 Samuel 24:15</a:t>
            </a:r>
          </a:p>
        </p:txBody>
      </p:sp>
      <p:sp>
        <p:nvSpPr>
          <p:cNvPr id="6" name="Rectangle 5"/>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God’s people commonly ask Him to </a:t>
            </a:r>
            <a:r>
              <a:rPr lang="en-US" sz="2000"/>
              <a:t>uphold their cause.</a:t>
            </a:r>
            <a:endParaRPr lang="en-US" sz="2000" dirty="0"/>
          </a:p>
        </p:txBody>
      </p:sp>
    </p:spTree>
    <p:extLst>
      <p:ext uri="{BB962C8B-B14F-4D97-AF65-F5344CB8AC3E}">
        <p14:creationId xmlns:p14="http://schemas.microsoft.com/office/powerpoint/2010/main" val="2045279880"/>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Our Cause</a:t>
            </a:r>
            <a:endParaRPr lang="en-US" sz="2000" dirty="0">
              <a:solidFill>
                <a:srgbClr val="002060"/>
              </a:solidFill>
            </a:endParaRPr>
          </a:p>
        </p:txBody>
      </p:sp>
      <p:sp>
        <p:nvSpPr>
          <p:cNvPr id="10" name="Rectangle 9"/>
          <p:cNvSpPr/>
          <p:nvPr/>
        </p:nvSpPr>
        <p:spPr>
          <a:xfrm>
            <a:off x="166689" y="1222171"/>
            <a:ext cx="8824911" cy="387798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“When they sin against you - for there is no one who does not sin - and you become angry with them and give them over to their enemies, who take them captive to their own lands, far away or near; and if they have a change of heart in the land where they are held captive, and repent and plead with you in the land of their captors and say, </a:t>
            </a:r>
            <a:r>
              <a:rPr lang="en-US" sz="2000" u="sng" dirty="0">
                <a:solidFill>
                  <a:srgbClr val="3327C6"/>
                </a:solidFill>
              </a:rPr>
              <a:t>‘We have sinned, we have done wrong, we have acted wickedly</a:t>
            </a:r>
            <a:r>
              <a:rPr lang="en-US" sz="2000" dirty="0">
                <a:solidFill>
                  <a:srgbClr val="3327C6"/>
                </a:solidFill>
              </a:rPr>
              <a:t>’; and if they turn back to you with all their heart and soul in the land of their enemies who took them captive, and pray to you toward the land you gave their ancestors, toward the city you have chosen and the temple I have built for your Name; then from heaven, your dwelling place, hear their prayer and their plea, and </a:t>
            </a:r>
            <a:r>
              <a:rPr lang="en-US" sz="2000" dirty="0">
                <a:solidFill>
                  <a:srgbClr val="FF0000"/>
                </a:solidFill>
              </a:rPr>
              <a:t>uphold their cause</a:t>
            </a:r>
            <a:r>
              <a:rPr lang="en-US" sz="2000" dirty="0">
                <a:solidFill>
                  <a:srgbClr val="0070C0"/>
                </a:solidFill>
              </a:rPr>
              <a:t>.”</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3327C6"/>
                </a:solidFill>
              </a:rPr>
              <a:t>1 Kings 8:46-49</a:t>
            </a:r>
          </a:p>
        </p:txBody>
      </p:sp>
      <p:sp>
        <p:nvSpPr>
          <p:cNvPr id="6" name="Rectangle 5"/>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God’s people commonly ask Him to uphold their cause.</a:t>
            </a:r>
          </a:p>
        </p:txBody>
      </p:sp>
    </p:spTree>
    <p:extLst>
      <p:ext uri="{BB962C8B-B14F-4D97-AF65-F5344CB8AC3E}">
        <p14:creationId xmlns:p14="http://schemas.microsoft.com/office/powerpoint/2010/main" val="490197772"/>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Our Cause</a:t>
            </a:r>
            <a:endParaRPr lang="en-US" sz="2000" dirty="0">
              <a:solidFill>
                <a:srgbClr val="002060"/>
              </a:solidFill>
            </a:endParaRPr>
          </a:p>
        </p:txBody>
      </p:sp>
      <p:sp>
        <p:nvSpPr>
          <p:cNvPr id="10" name="Rectangle 9"/>
          <p:cNvSpPr/>
          <p:nvPr/>
        </p:nvSpPr>
        <p:spPr>
          <a:xfrm>
            <a:off x="166689" y="1222171"/>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Because I have sinned against him, </a:t>
            </a:r>
          </a:p>
          <a:p>
            <a:pPr>
              <a:tabLst>
                <a:tab pos="457200" algn="l"/>
                <a:tab pos="914400" algn="l"/>
                <a:tab pos="1371600" algn="l"/>
                <a:tab pos="1828800" algn="l"/>
                <a:tab pos="2286000" algn="l"/>
              </a:tabLst>
            </a:pPr>
            <a:r>
              <a:rPr lang="en-US" sz="2000" dirty="0">
                <a:solidFill>
                  <a:srgbClr val="3327C6"/>
                </a:solidFill>
              </a:rPr>
              <a:t>	I will bear the Lord’s wrath, </a:t>
            </a:r>
          </a:p>
          <a:p>
            <a:pPr>
              <a:tabLst>
                <a:tab pos="457200" algn="l"/>
                <a:tab pos="914400" algn="l"/>
                <a:tab pos="1371600" algn="l"/>
                <a:tab pos="1828800" algn="l"/>
                <a:tab pos="2286000" algn="l"/>
              </a:tabLst>
            </a:pPr>
            <a:r>
              <a:rPr lang="en-US" sz="2000" dirty="0">
                <a:solidFill>
                  <a:srgbClr val="3327C6"/>
                </a:solidFill>
              </a:rPr>
              <a:t>		until </a:t>
            </a:r>
            <a:r>
              <a:rPr lang="en-US" sz="2000" dirty="0">
                <a:solidFill>
                  <a:srgbClr val="FF0000"/>
                </a:solidFill>
              </a:rPr>
              <a:t>he pleads my case and upholds my cause</a:t>
            </a:r>
            <a:r>
              <a:rPr lang="en-US" sz="2000" dirty="0">
                <a:solidFill>
                  <a:srgbClr val="0070C0"/>
                </a:solidFill>
              </a:rPr>
              <a:t>.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3327C6"/>
                </a:solidFill>
              </a:rPr>
              <a:t>He will bring me out into the light; </a:t>
            </a:r>
          </a:p>
          <a:p>
            <a:pPr>
              <a:tabLst>
                <a:tab pos="457200" algn="l"/>
                <a:tab pos="914400" algn="l"/>
                <a:tab pos="1371600" algn="l"/>
                <a:tab pos="1828800" algn="l"/>
                <a:tab pos="2286000" algn="l"/>
              </a:tabLst>
            </a:pPr>
            <a:r>
              <a:rPr lang="en-US" sz="2000" dirty="0">
                <a:solidFill>
                  <a:srgbClr val="3327C6"/>
                </a:solidFill>
              </a:rPr>
              <a:t>	I will see his righteousness.</a:t>
            </a:r>
          </a:p>
          <a:p>
            <a:pPr>
              <a:tabLst>
                <a:tab pos="457200" algn="l"/>
                <a:tab pos="914400" algn="l"/>
                <a:tab pos="1371600" algn="l"/>
                <a:tab pos="1828800" algn="l"/>
                <a:tab pos="2286000" algn="l"/>
              </a:tabLst>
            </a:pPr>
            <a:r>
              <a:rPr lang="en-US" sz="2000" dirty="0">
                <a:solidFill>
                  <a:srgbClr val="3327C6"/>
                </a:solidFill>
              </a:rPr>
              <a:t>											 Micah 7:9</a:t>
            </a:r>
          </a:p>
        </p:txBody>
      </p:sp>
      <p:sp>
        <p:nvSpPr>
          <p:cNvPr id="6" name="Rectangle 5"/>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(Christ) intercedes for us and upholds our cause.</a:t>
            </a:r>
          </a:p>
        </p:txBody>
      </p:sp>
    </p:spTree>
    <p:extLst>
      <p:ext uri="{BB962C8B-B14F-4D97-AF65-F5344CB8AC3E}">
        <p14:creationId xmlns:p14="http://schemas.microsoft.com/office/powerpoint/2010/main" val="3258637189"/>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Our Cause</a:t>
            </a:r>
            <a:endParaRPr lang="en-US" sz="2000" dirty="0">
              <a:solidFill>
                <a:srgbClr val="002060"/>
              </a:solidFill>
            </a:endParaRPr>
          </a:p>
        </p:txBody>
      </p:sp>
      <p:sp>
        <p:nvSpPr>
          <p:cNvPr id="10" name="Rectangle 9"/>
          <p:cNvSpPr/>
          <p:nvPr/>
        </p:nvSpPr>
        <p:spPr>
          <a:xfrm>
            <a:off x="166689" y="1222171"/>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For you have </a:t>
            </a:r>
            <a:r>
              <a:rPr lang="en-US" sz="2000" dirty="0">
                <a:solidFill>
                  <a:srgbClr val="FF0000"/>
                </a:solidFill>
              </a:rPr>
              <a:t>upheld my right and my cause</a:t>
            </a:r>
            <a:r>
              <a:rPr lang="en-US" sz="2000" dirty="0">
                <a:solidFill>
                  <a:srgbClr val="0070C0"/>
                </a:solidFill>
              </a:rPr>
              <a:t>, </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3327C6"/>
                </a:solidFill>
              </a:rPr>
              <a:t>sitting enthroned as the righteous judge.</a:t>
            </a:r>
          </a:p>
          <a:p>
            <a:pPr>
              <a:tabLst>
                <a:tab pos="457200" algn="l"/>
                <a:tab pos="914400" algn="l"/>
                <a:tab pos="1371600" algn="l"/>
                <a:tab pos="1828800" algn="l"/>
                <a:tab pos="2286000" algn="l"/>
              </a:tabLst>
            </a:pPr>
            <a:r>
              <a:rPr lang="en-US" sz="2000" dirty="0">
                <a:solidFill>
                  <a:srgbClr val="3327C6"/>
                </a:solidFill>
              </a:rPr>
              <a:t>											 Psalm 9:4</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FF0000"/>
                </a:solidFill>
              </a:rPr>
              <a:t>Defend my cause </a:t>
            </a:r>
            <a:r>
              <a:rPr lang="en-US" sz="2000" dirty="0">
                <a:solidFill>
                  <a:srgbClr val="3327C6"/>
                </a:solidFill>
              </a:rPr>
              <a:t>and redeem me; </a:t>
            </a:r>
          </a:p>
          <a:p>
            <a:pPr>
              <a:tabLst>
                <a:tab pos="457200" algn="l"/>
                <a:tab pos="914400" algn="l"/>
                <a:tab pos="1371600" algn="l"/>
                <a:tab pos="1828800" algn="l"/>
                <a:tab pos="2286000" algn="l"/>
              </a:tabLst>
            </a:pPr>
            <a:r>
              <a:rPr lang="en-US" sz="2000" dirty="0">
                <a:solidFill>
                  <a:srgbClr val="3327C6"/>
                </a:solidFill>
              </a:rPr>
              <a:t>	preserve my life according to your promise.</a:t>
            </a:r>
          </a:p>
          <a:p>
            <a:pPr>
              <a:tabLst>
                <a:tab pos="457200" algn="l"/>
                <a:tab pos="914400" algn="l"/>
                <a:tab pos="1371600" algn="l"/>
                <a:tab pos="1828800" algn="l"/>
                <a:tab pos="2286000" algn="l"/>
              </a:tabLst>
            </a:pPr>
            <a:r>
              <a:rPr lang="en-US" sz="2000" dirty="0">
                <a:solidFill>
                  <a:srgbClr val="0070C0"/>
                </a:solidFill>
              </a:rPr>
              <a:t>										      Psalm 119:154</a:t>
            </a:r>
          </a:p>
        </p:txBody>
      </p:sp>
      <p:sp>
        <p:nvSpPr>
          <p:cNvPr id="6" name="Rectangle 5"/>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God’s people commonly ask Him to uphold their cause.</a:t>
            </a:r>
          </a:p>
        </p:txBody>
      </p:sp>
    </p:spTree>
    <p:extLst>
      <p:ext uri="{BB962C8B-B14F-4D97-AF65-F5344CB8AC3E}">
        <p14:creationId xmlns:p14="http://schemas.microsoft.com/office/powerpoint/2010/main" val="3511323554"/>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Our Cause</a:t>
            </a:r>
            <a:endParaRPr lang="en-US" sz="2000" dirty="0">
              <a:solidFill>
                <a:srgbClr val="002060"/>
              </a:solidFill>
            </a:endParaRPr>
          </a:p>
        </p:txBody>
      </p:sp>
      <p:sp>
        <p:nvSpPr>
          <p:cNvPr id="10" name="Rectangle 9"/>
          <p:cNvSpPr/>
          <p:nvPr/>
        </p:nvSpPr>
        <p:spPr>
          <a:xfrm>
            <a:off x="166689" y="1222171"/>
            <a:ext cx="8824911" cy="47397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But you, Lord Almighty, </a:t>
            </a:r>
          </a:p>
          <a:p>
            <a:pPr>
              <a:tabLst>
                <a:tab pos="457200" algn="l"/>
                <a:tab pos="914400" algn="l"/>
                <a:tab pos="1371600" algn="l"/>
                <a:tab pos="1828800" algn="l"/>
                <a:tab pos="2286000" algn="l"/>
              </a:tabLst>
            </a:pPr>
            <a:r>
              <a:rPr lang="en-US" sz="2000" dirty="0">
                <a:solidFill>
                  <a:srgbClr val="3327C6"/>
                </a:solidFill>
              </a:rPr>
              <a:t>	who judge righteously and test the heart and mind, </a:t>
            </a:r>
          </a:p>
          <a:p>
            <a:pPr>
              <a:tabLst>
                <a:tab pos="457200" algn="l"/>
                <a:tab pos="914400" algn="l"/>
                <a:tab pos="1371600" algn="l"/>
                <a:tab pos="1828800" algn="l"/>
                <a:tab pos="2286000" algn="l"/>
              </a:tabLst>
            </a:pPr>
            <a:r>
              <a:rPr lang="en-US" sz="2000" dirty="0">
                <a:solidFill>
                  <a:srgbClr val="3327C6"/>
                </a:solidFill>
              </a:rPr>
              <a:t>		let me see your vengeance on them, </a:t>
            </a:r>
          </a:p>
          <a:p>
            <a:pPr>
              <a:tabLst>
                <a:tab pos="457200" algn="l"/>
                <a:tab pos="914400" algn="l"/>
                <a:tab pos="1371600" algn="l"/>
                <a:tab pos="1828800" algn="l"/>
                <a:tab pos="2286000" algn="l"/>
              </a:tabLst>
            </a:pPr>
            <a:r>
              <a:rPr lang="en-US" sz="2000" dirty="0">
                <a:solidFill>
                  <a:srgbClr val="3327C6"/>
                </a:solidFill>
              </a:rPr>
              <a:t>			for </a:t>
            </a:r>
            <a:r>
              <a:rPr lang="en-US" sz="2000" dirty="0">
                <a:solidFill>
                  <a:srgbClr val="FF0000"/>
                </a:solidFill>
              </a:rPr>
              <a:t>to you I have committed my cause</a:t>
            </a:r>
            <a:r>
              <a:rPr lang="en-US" sz="2000" dirty="0">
                <a:solidFill>
                  <a:srgbClr val="0070C0"/>
                </a:solidFill>
              </a:rPr>
              <a:t>.</a:t>
            </a:r>
          </a:p>
          <a:p>
            <a:pPr>
              <a:tabLst>
                <a:tab pos="457200" algn="l"/>
                <a:tab pos="914400" algn="l"/>
                <a:tab pos="1371600" algn="l"/>
                <a:tab pos="1828800" algn="l"/>
                <a:tab pos="2286000" algn="l"/>
              </a:tabLst>
            </a:pPr>
            <a:r>
              <a:rPr lang="en-US" sz="2000" dirty="0">
                <a:solidFill>
                  <a:srgbClr val="3327C6"/>
                </a:solidFill>
              </a:rPr>
              <a:t>									Jeremiah 11:20 and 20:12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Yet their Redeemer is strong; </a:t>
            </a:r>
          </a:p>
          <a:p>
            <a:pPr>
              <a:tabLst>
                <a:tab pos="457200" algn="l"/>
                <a:tab pos="914400" algn="l"/>
                <a:tab pos="1371600" algn="l"/>
                <a:tab pos="1828800" algn="l"/>
                <a:tab pos="2286000" algn="l"/>
              </a:tabLst>
            </a:pPr>
            <a:r>
              <a:rPr lang="en-US" sz="2000" dirty="0">
                <a:solidFill>
                  <a:srgbClr val="3327C6"/>
                </a:solidFill>
              </a:rPr>
              <a:t>	the Lord Almighty is his name. </a:t>
            </a:r>
          </a:p>
          <a:p>
            <a:pPr>
              <a:tabLst>
                <a:tab pos="457200" algn="l"/>
                <a:tab pos="914400" algn="l"/>
                <a:tab pos="1371600" algn="l"/>
                <a:tab pos="1828800" algn="l"/>
                <a:tab pos="2286000" algn="l"/>
              </a:tabLst>
            </a:pPr>
            <a:r>
              <a:rPr lang="en-US" sz="2000" dirty="0">
                <a:solidFill>
                  <a:srgbClr val="3327C6"/>
                </a:solidFill>
              </a:rPr>
              <a:t>		He will vigorously </a:t>
            </a:r>
            <a:r>
              <a:rPr lang="en-US" sz="2000" dirty="0">
                <a:solidFill>
                  <a:srgbClr val="FF0000"/>
                </a:solidFill>
              </a:rPr>
              <a:t>defend their cause </a:t>
            </a:r>
          </a:p>
          <a:p>
            <a:pPr>
              <a:tabLst>
                <a:tab pos="457200" algn="l"/>
                <a:tab pos="914400" algn="l"/>
                <a:tab pos="1371600" algn="l"/>
                <a:tab pos="1828800" algn="l"/>
                <a:tab pos="2286000" algn="l"/>
              </a:tabLst>
            </a:pPr>
            <a:r>
              <a:rPr lang="en-US" sz="2000" dirty="0">
                <a:solidFill>
                  <a:srgbClr val="3327C6"/>
                </a:solidFill>
              </a:rPr>
              <a:t>			so that he may bring rest to their land, </a:t>
            </a:r>
          </a:p>
          <a:p>
            <a:pPr>
              <a:tabLst>
                <a:tab pos="457200" algn="l"/>
                <a:tab pos="914400" algn="l"/>
                <a:tab pos="1371600" algn="l"/>
                <a:tab pos="1828800" algn="l"/>
                <a:tab pos="2286000" algn="l"/>
              </a:tabLst>
            </a:pPr>
            <a:r>
              <a:rPr lang="en-US" sz="2000" dirty="0">
                <a:solidFill>
                  <a:srgbClr val="3327C6"/>
                </a:solidFill>
              </a:rPr>
              <a:t>				but unrest to those who live in Babylon.</a:t>
            </a:r>
          </a:p>
          <a:p>
            <a:pPr>
              <a:tabLst>
                <a:tab pos="457200" algn="l"/>
                <a:tab pos="914400" algn="l"/>
                <a:tab pos="1371600" algn="l"/>
                <a:tab pos="1828800" algn="l"/>
                <a:tab pos="2286000" algn="l"/>
              </a:tabLst>
            </a:pPr>
            <a:r>
              <a:rPr lang="en-US" sz="2000" dirty="0">
                <a:solidFill>
                  <a:srgbClr val="3327C6"/>
                </a:solidFill>
              </a:rPr>
              <a:t>										     Jeremiah 50:34</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Lord, you have seen the wrong done to me. </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FF0000"/>
                </a:solidFill>
              </a:rPr>
              <a:t>Uphold my cause</a:t>
            </a:r>
            <a:r>
              <a:rPr lang="en-US" sz="2000" dirty="0">
                <a:solidFill>
                  <a:srgbClr val="0070C0"/>
                </a:solidFill>
              </a:rPr>
              <a:t>!</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3327C6"/>
                </a:solidFill>
              </a:rPr>
              <a:t>									Lamentations 3:59</a:t>
            </a:r>
          </a:p>
        </p:txBody>
      </p:sp>
      <p:sp>
        <p:nvSpPr>
          <p:cNvPr id="6" name="Rectangle 5"/>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wants us to make His cause to be our cause.</a:t>
            </a:r>
          </a:p>
        </p:txBody>
      </p:sp>
    </p:spTree>
    <p:extLst>
      <p:ext uri="{BB962C8B-B14F-4D97-AF65-F5344CB8AC3E}">
        <p14:creationId xmlns:p14="http://schemas.microsoft.com/office/powerpoint/2010/main" val="708170444"/>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Our Cause (National)</a:t>
            </a:r>
            <a:endParaRPr lang="en-US" sz="2000" dirty="0">
              <a:solidFill>
                <a:srgbClr val="002060"/>
              </a:solidFill>
            </a:endParaRPr>
          </a:p>
        </p:txBody>
      </p:sp>
      <p:sp>
        <p:nvSpPr>
          <p:cNvPr id="10" name="Rectangle 9"/>
          <p:cNvSpPr/>
          <p:nvPr/>
        </p:nvSpPr>
        <p:spPr>
          <a:xfrm>
            <a:off x="166689" y="1222171"/>
            <a:ext cx="8824911" cy="338554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In love a throne will be established; </a:t>
            </a:r>
          </a:p>
          <a:p>
            <a:pPr>
              <a:tabLst>
                <a:tab pos="457200" algn="l"/>
                <a:tab pos="914400" algn="l"/>
                <a:tab pos="1371600" algn="l"/>
                <a:tab pos="1828800" algn="l"/>
                <a:tab pos="2286000" algn="l"/>
              </a:tabLst>
            </a:pPr>
            <a:r>
              <a:rPr lang="en-US" sz="2000" dirty="0">
                <a:solidFill>
                  <a:srgbClr val="3327C6"/>
                </a:solidFill>
              </a:rPr>
              <a:t>	in faithfulness a man will sit on it </a:t>
            </a:r>
            <a:r>
              <a:rPr lang="mr-IN" sz="2000" dirty="0">
                <a:solidFill>
                  <a:srgbClr val="3327C6"/>
                </a:solidFill>
              </a:rPr>
              <a:t>–</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one from the house of David </a:t>
            </a:r>
            <a:r>
              <a:rPr lang="mr-IN" sz="2000" dirty="0">
                <a:solidFill>
                  <a:srgbClr val="3327C6"/>
                </a:solidFill>
              </a:rPr>
              <a:t>–</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one who in judging seeks justice </a:t>
            </a:r>
          </a:p>
          <a:p>
            <a:pPr>
              <a:tabLst>
                <a:tab pos="457200" algn="l"/>
                <a:tab pos="914400" algn="l"/>
                <a:tab pos="1371600" algn="l"/>
                <a:tab pos="1828800" algn="l"/>
                <a:tab pos="2286000" algn="l"/>
              </a:tabLst>
            </a:pPr>
            <a:r>
              <a:rPr lang="en-US" sz="2000" dirty="0">
                <a:solidFill>
                  <a:srgbClr val="3327C6"/>
                </a:solidFill>
              </a:rPr>
              <a:t>				and </a:t>
            </a:r>
            <a:r>
              <a:rPr lang="en-US" sz="2000" dirty="0">
                <a:solidFill>
                  <a:srgbClr val="FF0000"/>
                </a:solidFill>
              </a:rPr>
              <a:t>speeds the cause of righteousness</a:t>
            </a:r>
            <a:r>
              <a:rPr lang="en-US" sz="2000" dirty="0">
                <a:solidFill>
                  <a:srgbClr val="0070C0"/>
                </a:solidFill>
              </a:rPr>
              <a:t>.</a:t>
            </a:r>
          </a:p>
          <a:p>
            <a:pPr>
              <a:tabLst>
                <a:tab pos="457200" algn="l"/>
                <a:tab pos="914400" algn="l"/>
                <a:tab pos="1371600" algn="l"/>
                <a:tab pos="1828800" algn="l"/>
                <a:tab pos="2286000" algn="l"/>
              </a:tabLst>
            </a:pPr>
            <a:r>
              <a:rPr lang="en-US" sz="2000" dirty="0">
                <a:solidFill>
                  <a:srgbClr val="3327C6"/>
                </a:solidFill>
              </a:rPr>
              <a:t>										             Isaiah 16:5</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For the Lord has a day of vengeance, </a:t>
            </a:r>
          </a:p>
          <a:p>
            <a:pPr>
              <a:tabLst>
                <a:tab pos="457200" algn="l"/>
                <a:tab pos="914400" algn="l"/>
                <a:tab pos="1371600" algn="l"/>
                <a:tab pos="1828800" algn="l"/>
                <a:tab pos="2286000" algn="l"/>
              </a:tabLst>
            </a:pPr>
            <a:r>
              <a:rPr lang="en-US" sz="2000" dirty="0">
                <a:solidFill>
                  <a:srgbClr val="3327C6"/>
                </a:solidFill>
              </a:rPr>
              <a:t>	a year of retribution, </a:t>
            </a:r>
          </a:p>
          <a:p>
            <a:pPr>
              <a:tabLst>
                <a:tab pos="457200" algn="l"/>
                <a:tab pos="914400" algn="l"/>
                <a:tab pos="1371600" algn="l"/>
                <a:tab pos="1828800" algn="l"/>
                <a:tab pos="2286000" algn="l"/>
              </a:tabLst>
            </a:pPr>
            <a:r>
              <a:rPr lang="en-US" sz="2000" dirty="0">
                <a:solidFill>
                  <a:srgbClr val="3327C6"/>
                </a:solidFill>
              </a:rPr>
              <a:t>		to </a:t>
            </a:r>
            <a:r>
              <a:rPr lang="en-US" sz="2000" dirty="0">
                <a:solidFill>
                  <a:srgbClr val="FF0000"/>
                </a:solidFill>
              </a:rPr>
              <a:t>uphold Zion’s cause</a:t>
            </a:r>
            <a:r>
              <a:rPr lang="en-US" sz="2000" dirty="0">
                <a:solidFill>
                  <a:srgbClr val="0070C0"/>
                </a:solidFill>
              </a:rPr>
              <a:t>.</a:t>
            </a:r>
          </a:p>
          <a:p>
            <a:pPr>
              <a:tabLst>
                <a:tab pos="457200" algn="l"/>
                <a:tab pos="914400" algn="l"/>
                <a:tab pos="1371600" algn="l"/>
                <a:tab pos="1828800" algn="l"/>
                <a:tab pos="2286000" algn="l"/>
              </a:tabLst>
            </a:pPr>
            <a:r>
              <a:rPr lang="en-US" sz="2000" dirty="0">
                <a:solidFill>
                  <a:srgbClr val="3327C6"/>
                </a:solidFill>
              </a:rPr>
              <a:t>										             Isaiah 34:8</a:t>
            </a:r>
          </a:p>
        </p:txBody>
      </p:sp>
      <p:sp>
        <p:nvSpPr>
          <p:cNvPr id="6" name="Rectangle 5"/>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wants us to make His cause to be our cause.</a:t>
            </a:r>
          </a:p>
        </p:txBody>
      </p:sp>
    </p:spTree>
    <p:extLst>
      <p:ext uri="{BB962C8B-B14F-4D97-AF65-F5344CB8AC3E}">
        <p14:creationId xmlns:p14="http://schemas.microsoft.com/office/powerpoint/2010/main" val="905390413"/>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Our Cause</a:t>
            </a:r>
            <a:endParaRPr lang="en-US" sz="2000" dirty="0">
              <a:solidFill>
                <a:srgbClr val="002060"/>
              </a:solidFill>
            </a:endParaRPr>
          </a:p>
        </p:txBody>
      </p:sp>
      <p:sp>
        <p:nvSpPr>
          <p:cNvPr id="10" name="Rectangle 9"/>
          <p:cNvSpPr/>
          <p:nvPr/>
        </p:nvSpPr>
        <p:spPr>
          <a:xfrm>
            <a:off x="166689" y="1222171"/>
            <a:ext cx="8824911" cy="123110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[when David was asking about Goliath]</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And David said, What have I now done? </a:t>
            </a:r>
            <a:r>
              <a:rPr lang="en-US" sz="2000" dirty="0">
                <a:solidFill>
                  <a:srgbClr val="FF2600"/>
                </a:solidFill>
              </a:rPr>
              <a:t>Is there not a cause? </a:t>
            </a:r>
          </a:p>
          <a:p>
            <a:pPr>
              <a:tabLst>
                <a:tab pos="457200" algn="l"/>
                <a:tab pos="914400" algn="l"/>
                <a:tab pos="1371600" algn="l"/>
                <a:tab pos="1828800" algn="l"/>
                <a:tab pos="2286000" algn="l"/>
              </a:tabLst>
            </a:pPr>
            <a:r>
              <a:rPr lang="en-US" sz="2000" dirty="0">
                <a:solidFill>
                  <a:srgbClr val="3327C6"/>
                </a:solidFill>
              </a:rPr>
              <a:t>									       1 Samuel 17:29 (ASV)</a:t>
            </a:r>
          </a:p>
        </p:txBody>
      </p:sp>
      <p:sp>
        <p:nvSpPr>
          <p:cNvPr id="6" name="Rectangle 5"/>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David’s Cause, or Purpose was to please God and defend His Name.</a:t>
            </a:r>
          </a:p>
        </p:txBody>
      </p:sp>
    </p:spTree>
    <p:extLst>
      <p:ext uri="{BB962C8B-B14F-4D97-AF65-F5344CB8AC3E}">
        <p14:creationId xmlns:p14="http://schemas.microsoft.com/office/powerpoint/2010/main" val="3388242679"/>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Our Cause</a:t>
            </a:r>
            <a:endParaRPr lang="en-US" sz="2000" dirty="0">
              <a:solidFill>
                <a:srgbClr val="002060"/>
              </a:solidFill>
            </a:endParaRPr>
          </a:p>
        </p:txBody>
      </p:sp>
      <p:sp>
        <p:nvSpPr>
          <p:cNvPr id="8" name="Rectangle 7">
            <a:extLst>
              <a:ext uri="{FF2B5EF4-FFF2-40B4-BE49-F238E27FC236}">
                <a16:creationId xmlns:a16="http://schemas.microsoft.com/office/drawing/2014/main" id="{37D73CA1-ADB9-454C-BBB2-DC54F01A4596}"/>
              </a:ext>
            </a:extLst>
          </p:cNvPr>
          <p:cNvSpPr/>
          <p:nvPr/>
        </p:nvSpPr>
        <p:spPr>
          <a:xfrm>
            <a:off x="166687" y="1239506"/>
            <a:ext cx="8824911" cy="55399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Worthy Way was a worthy path, that it is the best way to live in spite of the struggles of life.  What we live here is actually life in the earthly Kingdom.  As the Teacher said, “the Kingdom of God is in your midst (or within you).”  In walking the Way we are looking at the earthly Kingdom now, and looking forward to the heavenly Kingdom for eternity – thinking of one without the other is an incomplete view of things.</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In walking the Way still have the most worthy life and purpose, and according to Christ we have the most abundant life possible.  </a:t>
            </a:r>
          </a:p>
          <a:p>
            <a:pPr>
              <a:tabLst>
                <a:tab pos="457200" algn="l"/>
                <a:tab pos="914400" algn="l"/>
                <a:tab pos="1371600" algn="l"/>
                <a:tab pos="1828800" algn="l"/>
                <a:tab pos="2286000" algn="l"/>
              </a:tabLst>
            </a:pPr>
            <a:r>
              <a:rPr lang="en-US" sz="2000" dirty="0">
                <a:solidFill>
                  <a:schemeClr val="tx1"/>
                </a:solidFill>
              </a:rPr>
              <a:t>The reason the Way is Worthy is because of the act of Godly self-sacrifice, that is, the eternal gift of Christ, who is the worthy Lamb that was slain.  There is nothing conceivable that could be more worthy than this. To walk in this way is to pursue the ultimate Goodness of God.  It is the best life no matter what we lose in the process, or who might be critical of us.  The reward is that which arises from following the Way itself.  When we look back at our lives, we can know that we have followed the most worthy path in the universe.</a:t>
            </a:r>
          </a:p>
        </p:txBody>
      </p:sp>
    </p:spTree>
    <p:extLst>
      <p:ext uri="{BB962C8B-B14F-4D97-AF65-F5344CB8AC3E}">
        <p14:creationId xmlns:p14="http://schemas.microsoft.com/office/powerpoint/2010/main" val="2352003427"/>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Our Cause</a:t>
            </a:r>
            <a:endParaRPr lang="en-US" sz="2000" dirty="0">
              <a:solidFill>
                <a:srgbClr val="002060"/>
              </a:solidFill>
            </a:endParaRPr>
          </a:p>
        </p:txBody>
      </p:sp>
      <p:sp>
        <p:nvSpPr>
          <p:cNvPr id="6" name="Rectangle 5"/>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God’s Cause is the only Truly Worthy Cause</a:t>
            </a:r>
          </a:p>
        </p:txBody>
      </p:sp>
      <p:sp>
        <p:nvSpPr>
          <p:cNvPr id="8" name="Rectangle 7">
            <a:extLst>
              <a:ext uri="{FF2B5EF4-FFF2-40B4-BE49-F238E27FC236}">
                <a16:creationId xmlns:a16="http://schemas.microsoft.com/office/drawing/2014/main" id="{37D73CA1-ADB9-454C-BBB2-DC54F01A4596}"/>
              </a:ext>
            </a:extLst>
          </p:cNvPr>
          <p:cNvSpPr/>
          <p:nvPr/>
        </p:nvSpPr>
        <p:spPr>
          <a:xfrm>
            <a:off x="166688" y="1222171"/>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Way is a journey, not </a:t>
            </a:r>
            <a:r>
              <a:rPr lang="en-US" sz="2000" u="sng" dirty="0">
                <a:solidFill>
                  <a:schemeClr val="tx1"/>
                </a:solidFill>
              </a:rPr>
              <a:t>just</a:t>
            </a:r>
            <a:r>
              <a:rPr lang="en-US" sz="2000" dirty="0">
                <a:solidFill>
                  <a:schemeClr val="tx1"/>
                </a:solidFill>
              </a:rPr>
              <a:t> a destination.  I may not be able to see the complete route at once, but I know love when I see it, and that is what I am following!  I believe in the ultimate destination of this continual journey – it is the way to the Father.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The next level is to walk with God in a New Garden along an everlasting path of worthiness.  </a:t>
            </a:r>
            <a:endParaRPr lang="en-US" sz="2000" dirty="0">
              <a:solidFill>
                <a:srgbClr val="3327C6"/>
              </a:solidFill>
            </a:endParaRPr>
          </a:p>
        </p:txBody>
      </p:sp>
      <p:sp>
        <p:nvSpPr>
          <p:cNvPr id="9" name="Rectangle 8">
            <a:extLst>
              <a:ext uri="{FF2B5EF4-FFF2-40B4-BE49-F238E27FC236}">
                <a16:creationId xmlns:a16="http://schemas.microsoft.com/office/drawing/2014/main" id="{57559E99-47A4-3C4B-993E-D29D9737115F}"/>
              </a:ext>
            </a:extLst>
          </p:cNvPr>
          <p:cNvSpPr/>
          <p:nvPr/>
        </p:nvSpPr>
        <p:spPr>
          <a:xfrm>
            <a:off x="166688" y="5245113"/>
            <a:ext cx="8824911" cy="800219"/>
          </a:xfrm>
          <a:prstGeom prst="rect">
            <a:avLst/>
          </a:prstGeom>
          <a:solidFill>
            <a:schemeClr val="accent1">
              <a:lumMod val="20000"/>
              <a:lumOff val="80000"/>
              <a:alpha val="50196"/>
            </a:schemeClr>
          </a:solidFill>
          <a:ln w="28448">
            <a:solidFill>
              <a:srgbClr val="FF0000"/>
            </a:solidFill>
            <a:miter lim="800000"/>
            <a:headEnd/>
            <a:tailEnd/>
          </a:ln>
        </p:spPr>
        <p:txBody>
          <a:bodyPr wrap="square" tIns="91440" bIns="91440">
            <a:spAutoFit/>
          </a:bodyPr>
          <a:lstStyle/>
          <a:p>
            <a:pPr>
              <a:tabLst>
                <a:tab pos="446088" algn="l"/>
                <a:tab pos="906463" algn="l"/>
                <a:tab pos="1366838" algn="l"/>
                <a:tab pos="1827213" algn="l"/>
                <a:tab pos="2273300" algn="l"/>
              </a:tabLst>
            </a:pPr>
            <a:r>
              <a:rPr lang="en-US" sz="2000" dirty="0"/>
              <a:t>… to travel hopefully is a better thing than to arrive…</a:t>
            </a:r>
          </a:p>
          <a:p>
            <a:pPr>
              <a:tabLst>
                <a:tab pos="446088" algn="l"/>
                <a:tab pos="906463" algn="l"/>
                <a:tab pos="1366838" algn="l"/>
                <a:tab pos="1827213" algn="l"/>
                <a:tab pos="2273300" algn="l"/>
              </a:tabLst>
            </a:pPr>
            <a:r>
              <a:rPr lang="en-US" sz="2000" dirty="0"/>
              <a:t>									Robert Louis Stevenson</a:t>
            </a:r>
          </a:p>
        </p:txBody>
      </p:sp>
    </p:spTree>
    <p:extLst>
      <p:ext uri="{BB962C8B-B14F-4D97-AF65-F5344CB8AC3E}">
        <p14:creationId xmlns:p14="http://schemas.microsoft.com/office/powerpoint/2010/main" val="1938739692"/>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Worthy Cause</a:t>
            </a:r>
          </a:p>
        </p:txBody>
      </p:sp>
      <p:sp>
        <p:nvSpPr>
          <p:cNvPr id="7" name="Rectangle 6"/>
          <p:cNvSpPr/>
          <p:nvPr/>
        </p:nvSpPr>
        <p:spPr>
          <a:xfrm>
            <a:off x="166683" y="1706095"/>
            <a:ext cx="4341817"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Value</a:t>
            </a:r>
          </a:p>
          <a:p>
            <a:pPr marL="342900" indent="-342900">
              <a:buFont typeface="Arial" charset="0"/>
              <a:buChar char="•"/>
            </a:pPr>
            <a:r>
              <a:rPr lang="en-US" sz="2000" dirty="0">
                <a:solidFill>
                  <a:schemeClr val="tx1"/>
                </a:solidFill>
              </a:rPr>
              <a:t>God’s Cause</a:t>
            </a:r>
          </a:p>
          <a:p>
            <a:pPr marL="342900" lvl="0" indent="-342900">
              <a:buFont typeface="Arial" charset="0"/>
              <a:buChar char="•"/>
            </a:pPr>
            <a:r>
              <a:rPr lang="en-US" sz="2000" dirty="0">
                <a:solidFill>
                  <a:schemeClr val="tx1"/>
                </a:solidFill>
              </a:rPr>
              <a:t>Prepared for Us</a:t>
            </a:r>
          </a:p>
          <a:p>
            <a:pPr marL="342900" lvl="0" indent="-342900">
              <a:buFont typeface="Arial" charset="0"/>
              <a:buChar char="•"/>
            </a:pPr>
            <a:r>
              <a:rPr lang="en-US" sz="2000" dirty="0">
                <a:solidFill>
                  <a:schemeClr val="tx1"/>
                </a:solidFill>
              </a:rPr>
              <a:t>Helping the Helpless</a:t>
            </a:r>
          </a:p>
          <a:p>
            <a:pPr marL="342900" lvl="0" indent="-342900">
              <a:buFont typeface="Arial" charset="0"/>
              <a:buChar char="•"/>
            </a:pPr>
            <a:r>
              <a:rPr lang="en-US" sz="2000" dirty="0">
                <a:solidFill>
                  <a:schemeClr val="tx1"/>
                </a:solidFill>
              </a:rPr>
              <a:t>Our Cause</a:t>
            </a:r>
          </a:p>
          <a:p>
            <a:pPr marL="342900" lvl="0" indent="-342900">
              <a:buFont typeface="Arial" charset="0"/>
              <a:buChar char="•"/>
            </a:pPr>
            <a:r>
              <a:rPr lang="en-US" sz="2000" dirty="0">
                <a:solidFill>
                  <a:srgbClr val="3327C6"/>
                </a:solidFill>
              </a:rPr>
              <a:t>Meaning in our Purpose</a:t>
            </a:r>
          </a:p>
        </p:txBody>
      </p:sp>
    </p:spTree>
    <p:extLst>
      <p:ext uri="{BB962C8B-B14F-4D97-AF65-F5344CB8AC3E}">
        <p14:creationId xmlns:p14="http://schemas.microsoft.com/office/powerpoint/2010/main" val="380318875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011716"/>
            <a:ext cx="8547100" cy="2920223"/>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When asked about the Nobel Prize in an interview for the BBC…</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Richard Feynman replied,</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“I’ve already got the prize.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The prize is the pleasure of finding the thing out,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the kick in the discovery,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the observation that other people use it [my work] –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those are the real things.</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from an article by Fielding Brown, Physics Today, July 2021</a:t>
            </a:r>
          </a:p>
        </p:txBody>
      </p:sp>
    </p:spTree>
    <p:extLst>
      <p:ext uri="{BB962C8B-B14F-4D97-AF65-F5344CB8AC3E}">
        <p14:creationId xmlns:p14="http://schemas.microsoft.com/office/powerpoint/2010/main" val="1606005873"/>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Meaning in Our Purpose</a:t>
            </a:r>
            <a:endParaRPr lang="en-US" sz="2000" dirty="0">
              <a:solidFill>
                <a:srgbClr val="002060"/>
              </a:solidFill>
            </a:endParaRPr>
          </a:p>
        </p:txBody>
      </p:sp>
      <p:sp>
        <p:nvSpPr>
          <p:cNvPr id="10" name="Rectangle 9"/>
          <p:cNvSpPr/>
          <p:nvPr/>
        </p:nvSpPr>
        <p:spPr>
          <a:xfrm>
            <a:off x="166689" y="1222171"/>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This is our purpose: </a:t>
            </a:r>
          </a:p>
          <a:p>
            <a:pPr>
              <a:tabLst>
                <a:tab pos="457200" algn="l"/>
                <a:tab pos="914400" algn="l"/>
                <a:tab pos="1371600" algn="l"/>
                <a:tab pos="1828800" algn="l"/>
                <a:tab pos="2286000" algn="l"/>
                <a:tab pos="2743200" algn="l"/>
              </a:tabLst>
            </a:pPr>
            <a:r>
              <a:rPr lang="en-US" sz="2000" dirty="0"/>
              <a:t>	to make as </a:t>
            </a:r>
            <a:r>
              <a:rPr lang="en-US" sz="2000" dirty="0">
                <a:solidFill>
                  <a:srgbClr val="FF0000"/>
                </a:solidFill>
              </a:rPr>
              <a:t>meaningful</a:t>
            </a:r>
            <a:r>
              <a:rPr lang="en-US" sz="2000" dirty="0"/>
              <a:t> as possible </a:t>
            </a:r>
          </a:p>
          <a:p>
            <a:pPr>
              <a:tabLst>
                <a:tab pos="457200" algn="l"/>
                <a:tab pos="914400" algn="l"/>
                <a:tab pos="1371600" algn="l"/>
                <a:tab pos="1828800" algn="l"/>
                <a:tab pos="2286000" algn="l"/>
                <a:tab pos="2743200" algn="l"/>
              </a:tabLst>
            </a:pPr>
            <a:r>
              <a:rPr lang="en-US" sz="2000" dirty="0"/>
              <a:t>		this life that has been bestowed upon us; </a:t>
            </a:r>
          </a:p>
          <a:p>
            <a:pPr>
              <a:tabLst>
                <a:tab pos="457200" algn="l"/>
                <a:tab pos="914400" algn="l"/>
                <a:tab pos="1371600" algn="l"/>
                <a:tab pos="1828800" algn="l"/>
                <a:tab pos="2286000" algn="l"/>
                <a:tab pos="2743200" algn="l"/>
              </a:tabLst>
            </a:pPr>
            <a:r>
              <a:rPr lang="en-US" sz="2000" dirty="0"/>
              <a:t>	to live in such a way </a:t>
            </a:r>
          </a:p>
          <a:p>
            <a:pPr>
              <a:tabLst>
                <a:tab pos="457200" algn="l"/>
                <a:tab pos="914400" algn="l"/>
                <a:tab pos="1371600" algn="l"/>
                <a:tab pos="1828800" algn="l"/>
                <a:tab pos="2286000" algn="l"/>
                <a:tab pos="2743200" algn="l"/>
              </a:tabLst>
            </a:pPr>
            <a:r>
              <a:rPr lang="en-US" sz="2000" dirty="0"/>
              <a:t>		that we may be proud of ourselves; </a:t>
            </a:r>
          </a:p>
          <a:p>
            <a:pPr>
              <a:tabLst>
                <a:tab pos="457200" algn="l"/>
                <a:tab pos="914400" algn="l"/>
                <a:tab pos="1371600" algn="l"/>
                <a:tab pos="1828800" algn="l"/>
                <a:tab pos="2286000" algn="l"/>
                <a:tab pos="2743200" algn="l"/>
              </a:tabLst>
            </a:pPr>
            <a:r>
              <a:rPr lang="en-US" sz="2000" dirty="0"/>
              <a:t>			to act in such a way that some part of us lives on. </a:t>
            </a:r>
          </a:p>
          <a:p>
            <a:pPr>
              <a:tabLst>
                <a:tab pos="457200" algn="l"/>
                <a:tab pos="914400" algn="l"/>
                <a:tab pos="1371600" algn="l"/>
                <a:tab pos="1828800" algn="l"/>
                <a:tab pos="2286000" algn="l"/>
                <a:tab pos="2743200" algn="l"/>
              </a:tabLst>
            </a:pPr>
            <a:r>
              <a:rPr lang="en-US" sz="2000" dirty="0"/>
              <a:t>										Oswald Spengler </a:t>
            </a:r>
          </a:p>
        </p:txBody>
      </p:sp>
      <p:sp>
        <p:nvSpPr>
          <p:cNvPr id="8" name="Rectangle 7"/>
          <p:cNvSpPr/>
          <p:nvPr/>
        </p:nvSpPr>
        <p:spPr>
          <a:xfrm>
            <a:off x="166688" y="3688273"/>
            <a:ext cx="8824911" cy="25853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No man or woman is an island.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To exist just for yourself is </a:t>
            </a:r>
            <a:r>
              <a:rPr lang="en-US" sz="2000" dirty="0">
                <a:solidFill>
                  <a:srgbClr val="FF0000"/>
                </a:solidFill>
              </a:rPr>
              <a:t>meaningless</a:t>
            </a:r>
            <a:r>
              <a:rPr lang="en-US" sz="2000" dirty="0"/>
              <a:t>.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You can achieve the most satisfaction </a:t>
            </a:r>
          </a:p>
          <a:p>
            <a:pPr>
              <a:tabLst>
                <a:tab pos="457200" algn="l"/>
                <a:tab pos="914400" algn="l"/>
                <a:tab pos="1371600" algn="l"/>
                <a:tab pos="1828800" algn="l"/>
                <a:tab pos="2286000" algn="l"/>
                <a:tab pos="2743200" algn="l"/>
              </a:tabLst>
            </a:pPr>
            <a:r>
              <a:rPr lang="en-US" sz="2000" dirty="0"/>
              <a:t>	when you feel related </a:t>
            </a:r>
          </a:p>
          <a:p>
            <a:pPr>
              <a:tabLst>
                <a:tab pos="457200" algn="l"/>
                <a:tab pos="914400" algn="l"/>
                <a:tab pos="1371600" algn="l"/>
                <a:tab pos="1828800" algn="l"/>
                <a:tab pos="2286000" algn="l"/>
                <a:tab pos="2743200" algn="l"/>
              </a:tabLst>
            </a:pPr>
            <a:r>
              <a:rPr lang="en-US" sz="2000" dirty="0"/>
              <a:t>		to some greater purpose in life, </a:t>
            </a:r>
          </a:p>
          <a:p>
            <a:pPr>
              <a:tabLst>
                <a:tab pos="457200" algn="l"/>
                <a:tab pos="914400" algn="l"/>
                <a:tab pos="1371600" algn="l"/>
                <a:tab pos="1828800" algn="l"/>
                <a:tab pos="2286000" algn="l"/>
                <a:tab pos="2743200" algn="l"/>
              </a:tabLst>
            </a:pPr>
            <a:r>
              <a:rPr lang="en-US" sz="2000" dirty="0"/>
              <a:t>			something greater than yourself. 	</a:t>
            </a:r>
          </a:p>
          <a:p>
            <a:pPr>
              <a:tabLst>
                <a:tab pos="457200" algn="l"/>
                <a:tab pos="914400" algn="l"/>
                <a:tab pos="1371600" algn="l"/>
                <a:tab pos="1828800" algn="l"/>
                <a:tab pos="2286000" algn="l"/>
                <a:tab pos="2743200" algn="l"/>
              </a:tabLst>
            </a:pPr>
            <a:r>
              <a:rPr lang="en-US" sz="2000" dirty="0"/>
              <a:t>										      Denis </a:t>
            </a:r>
            <a:r>
              <a:rPr lang="en-US" sz="2000" dirty="0" err="1"/>
              <a:t>Waitley</a:t>
            </a:r>
            <a:r>
              <a:rPr lang="en-US" sz="2000" dirty="0"/>
              <a:t> </a:t>
            </a:r>
          </a:p>
        </p:txBody>
      </p:sp>
    </p:spTree>
    <p:extLst>
      <p:ext uri="{BB962C8B-B14F-4D97-AF65-F5344CB8AC3E}">
        <p14:creationId xmlns:p14="http://schemas.microsoft.com/office/powerpoint/2010/main" val="1652038528"/>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Meaning in Our Purpose</a:t>
            </a:r>
            <a:endParaRPr lang="en-US" sz="2000" dirty="0">
              <a:solidFill>
                <a:srgbClr val="002060"/>
              </a:solidFill>
            </a:endParaRPr>
          </a:p>
        </p:txBody>
      </p:sp>
      <p:sp>
        <p:nvSpPr>
          <p:cNvPr id="10" name="Rectangle 9"/>
          <p:cNvSpPr/>
          <p:nvPr/>
        </p:nvSpPr>
        <p:spPr>
          <a:xfrm>
            <a:off x="166689" y="1222171"/>
            <a:ext cx="8824911" cy="437042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393700" algn="l"/>
                <a:tab pos="914400" algn="l"/>
                <a:tab pos="1371600" algn="l"/>
                <a:tab pos="1828800" algn="l"/>
              </a:tabLst>
            </a:pPr>
            <a:r>
              <a:rPr lang="en-US" sz="2000" u="sng" dirty="0"/>
              <a:t>Family</a:t>
            </a:r>
            <a:r>
              <a:rPr lang="en-US" sz="2000" dirty="0"/>
              <a:t>:</a:t>
            </a:r>
          </a:p>
          <a:p>
            <a:pPr>
              <a:tabLst>
                <a:tab pos="393700" algn="l"/>
                <a:tab pos="914400" algn="l"/>
                <a:tab pos="1371600" algn="l"/>
                <a:tab pos="1828800" algn="l"/>
              </a:tabLst>
            </a:pPr>
            <a:endParaRPr lang="en-US" sz="2000" dirty="0"/>
          </a:p>
          <a:p>
            <a:pPr>
              <a:tabLst>
                <a:tab pos="393700" algn="l"/>
                <a:tab pos="914400" algn="l"/>
                <a:tab pos="1371600" algn="l"/>
                <a:tab pos="1828800" algn="l"/>
              </a:tabLst>
            </a:pPr>
            <a:r>
              <a:rPr lang="en-US" sz="2000" dirty="0"/>
              <a:t>I was given such a great gift. </a:t>
            </a:r>
          </a:p>
          <a:p>
            <a:pPr>
              <a:tabLst>
                <a:tab pos="393700" algn="l"/>
                <a:tab pos="914400" algn="l"/>
                <a:tab pos="1371600" algn="l"/>
                <a:tab pos="1828800" algn="l"/>
              </a:tabLst>
            </a:pPr>
            <a:endParaRPr lang="en-US" sz="800" dirty="0"/>
          </a:p>
          <a:p>
            <a:pPr>
              <a:tabLst>
                <a:tab pos="393700" algn="l"/>
                <a:tab pos="914400" algn="l"/>
                <a:tab pos="1371600" algn="l"/>
                <a:tab pos="1828800" algn="l"/>
              </a:tabLst>
            </a:pPr>
            <a:r>
              <a:rPr lang="en-US" sz="2000" dirty="0"/>
              <a:t>It's a miracle that never stops amazing me </a:t>
            </a:r>
          </a:p>
          <a:p>
            <a:pPr>
              <a:tabLst>
                <a:tab pos="393700" algn="l"/>
                <a:tab pos="914400" algn="l"/>
                <a:tab pos="1371600" algn="l"/>
                <a:tab pos="1828800" algn="l"/>
              </a:tabLst>
            </a:pPr>
            <a:r>
              <a:rPr lang="en-US" sz="2000" dirty="0"/>
              <a:t>	and reminding me to give thanks, every day. </a:t>
            </a:r>
          </a:p>
          <a:p>
            <a:pPr>
              <a:tabLst>
                <a:tab pos="393700" algn="l"/>
                <a:tab pos="914400" algn="l"/>
                <a:tab pos="1371600" algn="l"/>
                <a:tab pos="1828800" algn="l"/>
              </a:tabLst>
            </a:pPr>
            <a:endParaRPr lang="en-US" sz="800" u="sng" dirty="0"/>
          </a:p>
          <a:p>
            <a:pPr>
              <a:tabLst>
                <a:tab pos="393700" algn="l"/>
                <a:tab pos="914400" algn="l"/>
                <a:tab pos="1371600" algn="l"/>
                <a:tab pos="1828800" algn="l"/>
              </a:tabLst>
            </a:pPr>
            <a:r>
              <a:rPr lang="en-US" sz="2000" u="sng" dirty="0"/>
              <a:t>Having a wife and daughter </a:t>
            </a:r>
          </a:p>
          <a:p>
            <a:pPr>
              <a:tabLst>
                <a:tab pos="393700" algn="l"/>
                <a:tab pos="914400" algn="l"/>
                <a:tab pos="1371600" algn="l"/>
                <a:tab pos="1828800" algn="l"/>
              </a:tabLst>
            </a:pPr>
            <a:r>
              <a:rPr lang="en-US" sz="2000" dirty="0"/>
              <a:t>	</a:t>
            </a:r>
            <a:r>
              <a:rPr lang="en-US" sz="2000" u="sng" dirty="0"/>
              <a:t>gives me a lot more purpose.</a:t>
            </a:r>
            <a:r>
              <a:rPr lang="en-US" sz="2000" dirty="0"/>
              <a:t> </a:t>
            </a:r>
          </a:p>
          <a:p>
            <a:pPr>
              <a:tabLst>
                <a:tab pos="393700" algn="l"/>
                <a:tab pos="914400" algn="l"/>
                <a:tab pos="1371600" algn="l"/>
                <a:tab pos="1828800" algn="l"/>
              </a:tabLst>
            </a:pPr>
            <a:endParaRPr lang="en-US" sz="800" dirty="0"/>
          </a:p>
          <a:p>
            <a:pPr>
              <a:tabLst>
                <a:tab pos="393700" algn="l"/>
                <a:tab pos="914400" algn="l"/>
                <a:tab pos="1371600" algn="l"/>
                <a:tab pos="1828800" algn="l"/>
              </a:tabLst>
            </a:pPr>
            <a:r>
              <a:rPr lang="en-US" sz="2000" dirty="0"/>
              <a:t>I was much more selfish before, </a:t>
            </a:r>
          </a:p>
          <a:p>
            <a:pPr>
              <a:tabLst>
                <a:tab pos="393700" algn="l"/>
                <a:tab pos="914400" algn="l"/>
                <a:tab pos="1371600" algn="l"/>
                <a:tab pos="1828800" algn="l"/>
              </a:tabLst>
            </a:pPr>
            <a:r>
              <a:rPr lang="en-US" sz="2000" dirty="0"/>
              <a:t>	but now I think about </a:t>
            </a:r>
          </a:p>
          <a:p>
            <a:pPr>
              <a:tabLst>
                <a:tab pos="393700" algn="l"/>
                <a:tab pos="914400" algn="l"/>
                <a:tab pos="1371600" algn="l"/>
                <a:tab pos="1828800" algn="l"/>
              </a:tabLst>
            </a:pPr>
            <a:r>
              <a:rPr lang="en-US" sz="2000" dirty="0"/>
              <a:t>		what kind of role model I'll be. </a:t>
            </a:r>
          </a:p>
          <a:p>
            <a:pPr>
              <a:tabLst>
                <a:tab pos="393700" algn="l"/>
                <a:tab pos="914400" algn="l"/>
                <a:tab pos="1371600" algn="l"/>
                <a:tab pos="1828800" algn="l"/>
              </a:tabLst>
            </a:pPr>
            <a:endParaRPr lang="en-US" sz="800" dirty="0"/>
          </a:p>
          <a:p>
            <a:pPr>
              <a:tabLst>
                <a:tab pos="393700" algn="l"/>
                <a:tab pos="914400" algn="l"/>
                <a:tab pos="1371600" algn="l"/>
                <a:tab pos="1828800" algn="l"/>
              </a:tabLst>
            </a:pPr>
            <a:r>
              <a:rPr lang="en-US" sz="2000" dirty="0"/>
              <a:t>I just want to be a better man. </a:t>
            </a:r>
          </a:p>
          <a:p>
            <a:pPr>
              <a:tabLst>
                <a:tab pos="393700" algn="l"/>
                <a:tab pos="914400" algn="l"/>
                <a:tab pos="1371600" algn="l"/>
                <a:tab pos="1828800" algn="l"/>
              </a:tabLst>
            </a:pPr>
            <a:r>
              <a:rPr lang="en-US" sz="2000" dirty="0"/>
              <a:t>										Jake Owen </a:t>
            </a:r>
          </a:p>
        </p:txBody>
      </p:sp>
      <p:sp>
        <p:nvSpPr>
          <p:cNvPr id="6" name="Rectangle 5">
            <a:extLst>
              <a:ext uri="{FF2B5EF4-FFF2-40B4-BE49-F238E27FC236}">
                <a16:creationId xmlns:a16="http://schemas.microsoft.com/office/drawing/2014/main" id="{2D919824-393D-7E40-B3EB-BE1AB906F1CF}"/>
              </a:ext>
            </a:extLst>
          </p:cNvPr>
          <p:cNvSpPr/>
          <p:nvPr/>
        </p:nvSpPr>
        <p:spPr>
          <a:xfrm>
            <a:off x="166688" y="62697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Similarly, God looks down on us as children.</a:t>
            </a:r>
          </a:p>
        </p:txBody>
      </p:sp>
    </p:spTree>
    <p:extLst>
      <p:ext uri="{BB962C8B-B14F-4D97-AF65-F5344CB8AC3E}">
        <p14:creationId xmlns:p14="http://schemas.microsoft.com/office/powerpoint/2010/main" val="65729555"/>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Meaning in Our Purpose</a:t>
            </a:r>
            <a:endParaRPr lang="en-US" sz="2000" dirty="0">
              <a:solidFill>
                <a:srgbClr val="002060"/>
              </a:solidFill>
            </a:endParaRPr>
          </a:p>
        </p:txBody>
      </p:sp>
      <p:sp>
        <p:nvSpPr>
          <p:cNvPr id="10" name="Rectangle 9"/>
          <p:cNvSpPr/>
          <p:nvPr/>
        </p:nvSpPr>
        <p:spPr>
          <a:xfrm>
            <a:off x="166689" y="1222171"/>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u="sng" dirty="0"/>
              <a:t>Work</a:t>
            </a:r>
            <a:r>
              <a:rPr lang="en-US" sz="2000" dirty="0"/>
              <a:t>:</a:t>
            </a:r>
          </a:p>
          <a:p>
            <a:pPr>
              <a:tabLst>
                <a:tab pos="457200" algn="l"/>
                <a:tab pos="914400" algn="l"/>
                <a:tab pos="1371600" algn="l"/>
                <a:tab pos="1828800" algn="l"/>
              </a:tabLst>
            </a:pPr>
            <a:endParaRPr lang="en-US" sz="2000" dirty="0"/>
          </a:p>
          <a:p>
            <a:pPr>
              <a:tabLst>
                <a:tab pos="457200" algn="l"/>
                <a:tab pos="914400" algn="l"/>
                <a:tab pos="1371600" algn="l"/>
                <a:tab pos="1828800" algn="l"/>
              </a:tabLst>
            </a:pPr>
            <a:r>
              <a:rPr lang="en-US" sz="2000" dirty="0"/>
              <a:t>Work gives you </a:t>
            </a:r>
            <a:r>
              <a:rPr lang="en-US" sz="2000" dirty="0">
                <a:solidFill>
                  <a:srgbClr val="FF0000"/>
                </a:solidFill>
              </a:rPr>
              <a:t>meaning </a:t>
            </a:r>
          </a:p>
          <a:p>
            <a:pPr>
              <a:tabLst>
                <a:tab pos="457200" algn="l"/>
                <a:tab pos="914400" algn="l"/>
                <a:tab pos="1371600" algn="l"/>
                <a:tab pos="1828800" algn="l"/>
              </a:tabLst>
            </a:pPr>
            <a:r>
              <a:rPr lang="en-US" sz="2000" dirty="0"/>
              <a:t>	and </a:t>
            </a:r>
            <a:r>
              <a:rPr lang="en-US" sz="2000" dirty="0">
                <a:solidFill>
                  <a:srgbClr val="FF0000"/>
                </a:solidFill>
              </a:rPr>
              <a:t>purpose </a:t>
            </a:r>
          </a:p>
          <a:p>
            <a:pPr>
              <a:tabLst>
                <a:tab pos="457200" algn="l"/>
                <a:tab pos="914400" algn="l"/>
                <a:tab pos="1371600" algn="l"/>
                <a:tab pos="1828800" algn="l"/>
              </a:tabLst>
            </a:pPr>
            <a:r>
              <a:rPr lang="en-US" sz="2000" dirty="0"/>
              <a:t>		and life is empty without it.</a:t>
            </a:r>
          </a:p>
          <a:p>
            <a:pPr>
              <a:tabLst>
                <a:tab pos="457200" algn="l"/>
                <a:tab pos="914400" algn="l"/>
                <a:tab pos="1371600" algn="l"/>
                <a:tab pos="1828800" algn="l"/>
              </a:tabLst>
            </a:pPr>
            <a:r>
              <a:rPr lang="en-US" sz="2000" dirty="0"/>
              <a:t>									Stephen Hawking </a:t>
            </a:r>
          </a:p>
        </p:txBody>
      </p:sp>
      <p:sp>
        <p:nvSpPr>
          <p:cNvPr id="5" name="Rectangle 4"/>
          <p:cNvSpPr/>
          <p:nvPr/>
        </p:nvSpPr>
        <p:spPr>
          <a:xfrm>
            <a:off x="166688" y="3457212"/>
            <a:ext cx="8824911" cy="332398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u="sng" dirty="0">
                <a:solidFill>
                  <a:srgbClr val="3327C6"/>
                </a:solidFill>
              </a:rPr>
              <a:t>Ecclesiastes</a:t>
            </a:r>
          </a:p>
          <a:p>
            <a:pPr>
              <a:tabLst>
                <a:tab pos="457200" algn="l"/>
                <a:tab pos="914400" algn="l"/>
                <a:tab pos="1371600" algn="l"/>
                <a:tab pos="1828800" algn="l"/>
                <a:tab pos="2286000" algn="l"/>
                <a:tab pos="2743200" algn="l"/>
              </a:tabLst>
            </a:pPr>
            <a:endParaRPr lang="en-US" sz="800" dirty="0">
              <a:solidFill>
                <a:srgbClr val="3327C6"/>
              </a:solidFill>
            </a:endParaRPr>
          </a:p>
          <a:p>
            <a:pPr>
              <a:tabLst>
                <a:tab pos="457200" algn="l"/>
                <a:tab pos="914400" algn="l"/>
                <a:tab pos="1371600" algn="l"/>
                <a:tab pos="1828800" algn="l"/>
                <a:tab pos="2286000" algn="l"/>
                <a:tab pos="2743200" algn="l"/>
              </a:tabLst>
            </a:pPr>
            <a:r>
              <a:rPr lang="en-US" sz="2000" dirty="0">
                <a:solidFill>
                  <a:srgbClr val="3327C6"/>
                </a:solidFill>
              </a:rPr>
              <a:t>2:24-25  A person can do nothing better than to eat and drink and find satisfaction in their own toil. This too, I see, is from the hand of God, or without him, who can eat or find enjoyment?</a:t>
            </a:r>
          </a:p>
          <a:p>
            <a:pPr>
              <a:tabLst>
                <a:tab pos="457200" algn="l"/>
                <a:tab pos="914400" algn="l"/>
                <a:tab pos="1371600" algn="l"/>
                <a:tab pos="1828800" algn="l"/>
                <a:tab pos="2286000" algn="l"/>
                <a:tab pos="2743200" algn="l"/>
              </a:tabLst>
            </a:pPr>
            <a:endParaRPr lang="en-US" sz="800" dirty="0">
              <a:solidFill>
                <a:srgbClr val="3327C6"/>
              </a:solidFill>
            </a:endParaRPr>
          </a:p>
          <a:p>
            <a:pPr>
              <a:tabLst>
                <a:tab pos="457200" algn="l"/>
                <a:tab pos="914400" algn="l"/>
                <a:tab pos="1371600" algn="l"/>
                <a:tab pos="1828800" algn="l"/>
                <a:tab pos="2286000" algn="l"/>
                <a:tab pos="2743200" algn="l"/>
              </a:tabLst>
            </a:pPr>
            <a:r>
              <a:rPr lang="en-US" sz="2000" dirty="0">
                <a:solidFill>
                  <a:srgbClr val="3327C6"/>
                </a:solidFill>
              </a:rPr>
              <a:t>3:13  That each of them may eat and drink, and find satisfaction in all their toil - this is the gift of God.</a:t>
            </a:r>
          </a:p>
          <a:p>
            <a:pPr>
              <a:tabLst>
                <a:tab pos="457200" algn="l"/>
                <a:tab pos="914400" algn="l"/>
                <a:tab pos="1371600" algn="l"/>
                <a:tab pos="1828800" algn="l"/>
                <a:tab pos="2286000" algn="l"/>
                <a:tab pos="2743200" algn="l"/>
              </a:tabLst>
            </a:pPr>
            <a:endParaRPr lang="en-US" sz="800" dirty="0">
              <a:solidFill>
                <a:srgbClr val="3327C6"/>
              </a:solidFill>
            </a:endParaRPr>
          </a:p>
          <a:p>
            <a:pPr>
              <a:tabLst>
                <a:tab pos="457200" algn="l"/>
                <a:tab pos="914400" algn="l"/>
                <a:tab pos="1371600" algn="l"/>
                <a:tab pos="1828800" algn="l"/>
                <a:tab pos="2286000" algn="l"/>
                <a:tab pos="2743200" algn="l"/>
              </a:tabLst>
            </a:pPr>
            <a:r>
              <a:rPr lang="en-US" sz="2000" dirty="0">
                <a:solidFill>
                  <a:srgbClr val="3327C6"/>
                </a:solidFill>
              </a:rPr>
              <a:t>3:22  So I saw that there is nothing better for a person than to enjoy their work, because that is their lot. For who can bring them to see what will happen after them?</a:t>
            </a:r>
          </a:p>
        </p:txBody>
      </p:sp>
    </p:spTree>
    <p:extLst>
      <p:ext uri="{BB962C8B-B14F-4D97-AF65-F5344CB8AC3E}">
        <p14:creationId xmlns:p14="http://schemas.microsoft.com/office/powerpoint/2010/main" val="11699014"/>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Meaning in Our Purpose</a:t>
            </a:r>
            <a:endParaRPr lang="en-US" sz="2000" dirty="0">
              <a:solidFill>
                <a:srgbClr val="002060"/>
              </a:solidFill>
            </a:endParaRPr>
          </a:p>
        </p:txBody>
      </p:sp>
      <p:sp>
        <p:nvSpPr>
          <p:cNvPr id="5" name="Rectangle 4"/>
          <p:cNvSpPr/>
          <p:nvPr/>
        </p:nvSpPr>
        <p:spPr>
          <a:xfrm>
            <a:off x="166688" y="1222171"/>
            <a:ext cx="8824911" cy="381642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u="sng" dirty="0">
                <a:solidFill>
                  <a:srgbClr val="3327C6"/>
                </a:solidFill>
              </a:rPr>
              <a:t>Ecclesiastes</a:t>
            </a:r>
          </a:p>
          <a:p>
            <a:pPr>
              <a:tabLst>
                <a:tab pos="457200" algn="l"/>
                <a:tab pos="914400" algn="l"/>
                <a:tab pos="1371600" algn="l"/>
                <a:tab pos="1828800" algn="l"/>
                <a:tab pos="2286000" algn="l"/>
                <a:tab pos="2743200" algn="l"/>
              </a:tabLst>
            </a:pPr>
            <a:endParaRPr lang="en-US" sz="800" dirty="0">
              <a:solidFill>
                <a:srgbClr val="3327C6"/>
              </a:solidFill>
            </a:endParaRPr>
          </a:p>
          <a:p>
            <a:pPr>
              <a:tabLst>
                <a:tab pos="457200" algn="l"/>
                <a:tab pos="914400" algn="l"/>
                <a:tab pos="1371600" algn="l"/>
                <a:tab pos="1828800" algn="l"/>
                <a:tab pos="2286000" algn="l"/>
                <a:tab pos="2743200" algn="l"/>
              </a:tabLst>
            </a:pPr>
            <a:r>
              <a:rPr lang="en-US" sz="2000" dirty="0">
                <a:solidFill>
                  <a:srgbClr val="3327C6"/>
                </a:solidFill>
              </a:rPr>
              <a:t>5:18-19  This is what I have observed to be good: that it is appropriate for a person to eat, to drink and to find satisfaction in their toilsome labor under the sun during the few days of life God has given them - for this is their lot. Moreover, when God gives someone wealth and possessions, and the ability to enjoy them, to accept their lot and be happy in their toil - this is a gift of God.</a:t>
            </a:r>
          </a:p>
          <a:p>
            <a:pPr>
              <a:tabLst>
                <a:tab pos="457200" algn="l"/>
                <a:tab pos="914400" algn="l"/>
                <a:tab pos="1371600" algn="l"/>
                <a:tab pos="1828800" algn="l"/>
                <a:tab pos="2286000" algn="l"/>
                <a:tab pos="2743200" algn="l"/>
              </a:tabLst>
            </a:pPr>
            <a:endParaRPr lang="en-US" sz="800" dirty="0">
              <a:solidFill>
                <a:srgbClr val="3327C6"/>
              </a:solidFill>
            </a:endParaRPr>
          </a:p>
          <a:p>
            <a:pPr>
              <a:tabLst>
                <a:tab pos="457200" algn="l"/>
                <a:tab pos="914400" algn="l"/>
                <a:tab pos="1371600" algn="l"/>
                <a:tab pos="1828800" algn="l"/>
                <a:tab pos="2286000" algn="l"/>
                <a:tab pos="2743200" algn="l"/>
              </a:tabLst>
            </a:pPr>
            <a:r>
              <a:rPr lang="en-US" sz="2000" dirty="0">
                <a:solidFill>
                  <a:srgbClr val="3327C6"/>
                </a:solidFill>
              </a:rPr>
              <a:t>8:15  So I commend the enjoyment of life, because there is nothing better for a person under the sun than to eat and drink and be glad. Then joy will accompany them in their toil all the days of the life God has given them under the sun.</a:t>
            </a:r>
          </a:p>
        </p:txBody>
      </p:sp>
      <p:sp>
        <p:nvSpPr>
          <p:cNvPr id="6" name="Rectangle 5"/>
          <p:cNvSpPr/>
          <p:nvPr/>
        </p:nvSpPr>
        <p:spPr>
          <a:xfrm>
            <a:off x="166689" y="5683183"/>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Commit yourself </a:t>
            </a:r>
          </a:p>
          <a:p>
            <a:pPr>
              <a:tabLst>
                <a:tab pos="457200" algn="l"/>
              </a:tabLst>
            </a:pPr>
            <a:r>
              <a:rPr lang="en-US" sz="2000" dirty="0"/>
              <a:t>	to a mighty purpose. </a:t>
            </a:r>
          </a:p>
          <a:p>
            <a:r>
              <a:rPr lang="en-US" sz="2000" dirty="0"/>
              <a:t>						      H. Jackson Brown, Jr. </a:t>
            </a:r>
          </a:p>
        </p:txBody>
      </p:sp>
      <p:sp>
        <p:nvSpPr>
          <p:cNvPr id="8" name="Rectangle 7">
            <a:extLst>
              <a:ext uri="{FF2B5EF4-FFF2-40B4-BE49-F238E27FC236}">
                <a16:creationId xmlns:a16="http://schemas.microsoft.com/office/drawing/2014/main" id="{FF9AC8CA-EB12-AD4B-BA31-90EE1C012B23}"/>
              </a:ext>
            </a:extLst>
          </p:cNvPr>
          <p:cNvSpPr/>
          <p:nvPr/>
        </p:nvSpPr>
        <p:spPr>
          <a:xfrm>
            <a:off x="166687" y="51134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The Preacher’s “nothing better” is not to be taken as an absolute.</a:t>
            </a:r>
          </a:p>
        </p:txBody>
      </p:sp>
    </p:spTree>
    <p:extLst>
      <p:ext uri="{BB962C8B-B14F-4D97-AF65-F5344CB8AC3E}">
        <p14:creationId xmlns:p14="http://schemas.microsoft.com/office/powerpoint/2010/main" val="3785960644"/>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Job as Hero</a:t>
            </a:r>
          </a:p>
        </p:txBody>
      </p:sp>
      <p:sp>
        <p:nvSpPr>
          <p:cNvPr id="13" name="Rectangle 12">
            <a:extLst>
              <a:ext uri="{FF2B5EF4-FFF2-40B4-BE49-F238E27FC236}">
                <a16:creationId xmlns:a16="http://schemas.microsoft.com/office/drawing/2014/main" id="{FA29E31D-BF44-9C49-B8E3-A5F329D11B13}"/>
              </a:ext>
            </a:extLst>
          </p:cNvPr>
          <p:cNvSpPr/>
          <p:nvPr/>
        </p:nvSpPr>
        <p:spPr>
          <a:xfrm>
            <a:off x="188119" y="2145558"/>
            <a:ext cx="8824911" cy="418576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Lst>
            </a:pPr>
            <a:r>
              <a:rPr lang="en-US" sz="2000" dirty="0"/>
              <a:t>… I rescued the poor who cried for help,</a:t>
            </a:r>
            <a:br>
              <a:rPr lang="en-US" sz="2000" dirty="0"/>
            </a:br>
            <a:r>
              <a:rPr lang="en-US" sz="2000" dirty="0"/>
              <a:t>	and the fatherless who had none to assist them.</a:t>
            </a:r>
            <a:br>
              <a:rPr lang="en-US" sz="2000" dirty="0"/>
            </a:br>
            <a:r>
              <a:rPr lang="en-US" sz="2000" dirty="0"/>
              <a:t>The one who was dying blessed me;</a:t>
            </a:r>
            <a:br>
              <a:rPr lang="en-US" sz="2000" dirty="0"/>
            </a:br>
            <a:r>
              <a:rPr lang="en-US" sz="2000" dirty="0"/>
              <a:t>	I made the widow’s heart sing.</a:t>
            </a:r>
            <a:br>
              <a:rPr lang="en-US" sz="2000" dirty="0"/>
            </a:br>
            <a:r>
              <a:rPr lang="en-US" sz="2000" dirty="0"/>
              <a:t>I put on righteousness as my clothing;</a:t>
            </a:r>
            <a:br>
              <a:rPr lang="en-US" sz="2000" dirty="0"/>
            </a:br>
            <a:r>
              <a:rPr lang="en-US" sz="2000" dirty="0"/>
              <a:t>	justice was my robe and my turban.</a:t>
            </a:r>
            <a:br>
              <a:rPr lang="en-US" sz="2000" dirty="0"/>
            </a:br>
            <a:r>
              <a:rPr lang="en-US" sz="2000" dirty="0"/>
              <a:t>I was eyes to the blind</a:t>
            </a:r>
            <a:br>
              <a:rPr lang="en-US" sz="2000" dirty="0"/>
            </a:br>
            <a:r>
              <a:rPr lang="en-US" sz="2000" dirty="0"/>
              <a:t>	and feet to the lame.</a:t>
            </a:r>
            <a:br>
              <a:rPr lang="en-US" sz="2000" dirty="0"/>
            </a:br>
            <a:r>
              <a:rPr lang="en-US" sz="2000" dirty="0"/>
              <a:t>I was a father to the needy;</a:t>
            </a:r>
            <a:br>
              <a:rPr lang="en-US" sz="2000" dirty="0"/>
            </a:br>
            <a:r>
              <a:rPr lang="en-US" sz="2000" dirty="0"/>
              <a:t>	I took up the case of the stranger.</a:t>
            </a:r>
            <a:br>
              <a:rPr lang="en-US" sz="2000" dirty="0"/>
            </a:br>
            <a:r>
              <a:rPr lang="en-US" sz="2000" dirty="0"/>
              <a:t>I broke the fangs of the wicked</a:t>
            </a:r>
            <a:br>
              <a:rPr lang="en-US" sz="2000" dirty="0"/>
            </a:br>
            <a:r>
              <a:rPr lang="en-US" sz="2000" dirty="0"/>
              <a:t>	and snatched the victims from their teeth.</a:t>
            </a:r>
          </a:p>
          <a:p>
            <a:pPr>
              <a:tabLst>
                <a:tab pos="449263" algn="l"/>
              </a:tabLst>
            </a:pPr>
            <a:r>
              <a:rPr lang="en-US" sz="2000" dirty="0"/>
              <a:t>								         Job 29:12-17</a:t>
            </a:r>
          </a:p>
        </p:txBody>
      </p:sp>
    </p:spTree>
    <p:extLst>
      <p:ext uri="{BB962C8B-B14F-4D97-AF65-F5344CB8AC3E}">
        <p14:creationId xmlns:p14="http://schemas.microsoft.com/office/powerpoint/2010/main" val="67599130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Meaning in Our Purpose</a:t>
            </a:r>
            <a:endParaRPr lang="en-US" sz="2000" dirty="0">
              <a:solidFill>
                <a:srgbClr val="002060"/>
              </a:solidFill>
            </a:endParaRPr>
          </a:p>
        </p:txBody>
      </p:sp>
      <p:sp>
        <p:nvSpPr>
          <p:cNvPr id="10" name="Rectangle 9"/>
          <p:cNvSpPr/>
          <p:nvPr/>
        </p:nvSpPr>
        <p:spPr>
          <a:xfrm>
            <a:off x="166689" y="1222171"/>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The word “meaning” or “meaningless” </a:t>
            </a:r>
          </a:p>
          <a:p>
            <a:pPr>
              <a:tabLst>
                <a:tab pos="457200" algn="l"/>
                <a:tab pos="914400" algn="l"/>
                <a:tab pos="1371600" algn="l"/>
                <a:tab pos="1828800" algn="l"/>
                <a:tab pos="2286000" algn="l"/>
                <a:tab pos="2743200" algn="l"/>
              </a:tabLst>
            </a:pPr>
            <a:r>
              <a:rPr lang="en-US" sz="2000" dirty="0"/>
              <a:t>	is found in the book of Ecclesiastes</a:t>
            </a:r>
          </a:p>
          <a:p>
            <a:pPr>
              <a:tabLst>
                <a:tab pos="457200" algn="l"/>
                <a:tab pos="914400" algn="l"/>
                <a:tab pos="1371600" algn="l"/>
                <a:tab pos="1828800" algn="l"/>
                <a:tab pos="2286000" algn="l"/>
                <a:tab pos="2743200" algn="l"/>
              </a:tabLst>
            </a:pPr>
            <a:r>
              <a:rPr lang="en-US" sz="2000" dirty="0"/>
              <a:t>		36 times (63 times in all of the Bible).</a:t>
            </a:r>
          </a:p>
        </p:txBody>
      </p:sp>
      <p:sp>
        <p:nvSpPr>
          <p:cNvPr id="8" name="Rectangle 7"/>
          <p:cNvSpPr/>
          <p:nvPr/>
        </p:nvSpPr>
        <p:spPr>
          <a:xfrm>
            <a:off x="166687" y="3241312"/>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rgbClr val="3327C6"/>
                </a:solidFill>
              </a:rPr>
              <a:t>Now all has been heard;</a:t>
            </a:r>
            <a:br>
              <a:rPr lang="en-US" sz="2000" dirty="0">
                <a:solidFill>
                  <a:srgbClr val="3327C6"/>
                </a:solidFill>
              </a:rPr>
            </a:br>
            <a:r>
              <a:rPr lang="en-US" sz="2000" dirty="0">
                <a:solidFill>
                  <a:srgbClr val="3327C6"/>
                </a:solidFill>
              </a:rPr>
              <a:t>	here is the conclusion of the matter:</a:t>
            </a:r>
            <a:br>
              <a:rPr lang="en-US" sz="2000" dirty="0">
                <a:solidFill>
                  <a:srgbClr val="3327C6"/>
                </a:solidFill>
              </a:rPr>
            </a:br>
            <a:r>
              <a:rPr lang="en-US" sz="2000" dirty="0">
                <a:solidFill>
                  <a:srgbClr val="3327C6"/>
                </a:solidFill>
              </a:rPr>
              <a:t>Fear God and keep his commandments,</a:t>
            </a:r>
            <a:br>
              <a:rPr lang="en-US" sz="2000" dirty="0">
                <a:solidFill>
                  <a:srgbClr val="3327C6"/>
                </a:solidFill>
              </a:rPr>
            </a:br>
            <a:r>
              <a:rPr lang="en-US" sz="2000" dirty="0">
                <a:solidFill>
                  <a:srgbClr val="3327C6"/>
                </a:solidFill>
              </a:rPr>
              <a:t>	for this is the duty [</a:t>
            </a:r>
            <a:r>
              <a:rPr lang="en-US" sz="2000" dirty="0">
                <a:solidFill>
                  <a:srgbClr val="FF2600"/>
                </a:solidFill>
              </a:rPr>
              <a:t>purpose</a:t>
            </a:r>
            <a:r>
              <a:rPr lang="en-US" sz="2000" dirty="0">
                <a:solidFill>
                  <a:srgbClr val="3327C6"/>
                </a:solidFill>
              </a:rPr>
              <a:t>] of all mankind.</a:t>
            </a:r>
          </a:p>
          <a:p>
            <a:pPr>
              <a:tabLst>
                <a:tab pos="457200" algn="l"/>
                <a:tab pos="914400" algn="l"/>
                <a:tab pos="1371600" algn="l"/>
                <a:tab pos="1828800" algn="l"/>
                <a:tab pos="2286000" algn="l"/>
                <a:tab pos="2743200" algn="l"/>
              </a:tabLst>
            </a:pPr>
            <a:r>
              <a:rPr lang="en-US" sz="2000" dirty="0">
                <a:solidFill>
                  <a:srgbClr val="3327C6"/>
                </a:solidFill>
              </a:rPr>
              <a:t>									            Ecclesiastes 12:13 </a:t>
            </a:r>
          </a:p>
        </p:txBody>
      </p:sp>
      <p:sp>
        <p:nvSpPr>
          <p:cNvPr id="6" name="Rectangle 5"/>
          <p:cNvSpPr/>
          <p:nvPr/>
        </p:nvSpPr>
        <p:spPr>
          <a:xfrm>
            <a:off x="166687" y="5876007"/>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The “Preacher” looked for meaning in life </a:t>
            </a:r>
            <a:r>
              <a:rPr lang="mr-IN" sz="2000" dirty="0"/>
              <a:t>–</a:t>
            </a:r>
            <a:r>
              <a:rPr lang="en-US" sz="2000" dirty="0"/>
              <a:t> </a:t>
            </a:r>
          </a:p>
          <a:p>
            <a:pPr algn="ctr">
              <a:tabLst>
                <a:tab pos="446088" algn="l"/>
                <a:tab pos="906463" algn="l"/>
                <a:tab pos="1366838" algn="l"/>
                <a:tab pos="1827213" algn="l"/>
                <a:tab pos="2273300" algn="l"/>
              </a:tabLst>
            </a:pPr>
            <a:r>
              <a:rPr lang="en-US" sz="2000" dirty="0"/>
              <a:t>	and found it, his purpose, in obedience to God.</a:t>
            </a:r>
          </a:p>
        </p:txBody>
      </p:sp>
    </p:spTree>
    <p:extLst>
      <p:ext uri="{BB962C8B-B14F-4D97-AF65-F5344CB8AC3E}">
        <p14:creationId xmlns:p14="http://schemas.microsoft.com/office/powerpoint/2010/main" val="216145715"/>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Meaning in Our Purpose</a:t>
            </a:r>
            <a:endParaRPr lang="en-US" sz="2000" dirty="0">
              <a:solidFill>
                <a:srgbClr val="002060"/>
              </a:solidFill>
            </a:endParaRPr>
          </a:p>
        </p:txBody>
      </p:sp>
      <p:sp>
        <p:nvSpPr>
          <p:cNvPr id="10" name="Rectangle 9"/>
          <p:cNvSpPr/>
          <p:nvPr/>
        </p:nvSpPr>
        <p:spPr>
          <a:xfrm>
            <a:off x="166689" y="1222171"/>
            <a:ext cx="8824911" cy="135421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393700" algn="l"/>
                <a:tab pos="914400" algn="l"/>
                <a:tab pos="1371600" algn="l"/>
                <a:tab pos="1828800" algn="l"/>
              </a:tabLst>
            </a:pPr>
            <a:r>
              <a:rPr lang="en-US" sz="2000" dirty="0"/>
              <a:t>How do we justify our existence?  </a:t>
            </a:r>
          </a:p>
          <a:p>
            <a:pPr>
              <a:tabLst>
                <a:tab pos="393700" algn="l"/>
                <a:tab pos="914400" algn="l"/>
                <a:tab pos="1371600" algn="l"/>
                <a:tab pos="1828800" algn="l"/>
              </a:tabLst>
            </a:pPr>
            <a:endParaRPr lang="en-US" sz="800" dirty="0"/>
          </a:p>
          <a:p>
            <a:pPr>
              <a:tabLst>
                <a:tab pos="393700" algn="l"/>
                <a:tab pos="914400" algn="l"/>
                <a:tab pos="1371600" algn="l"/>
                <a:tab pos="1828800" algn="l"/>
              </a:tabLst>
            </a:pPr>
            <a:r>
              <a:rPr lang="en-US" sz="2000" dirty="0"/>
              <a:t>Does our life have meaning?  </a:t>
            </a:r>
            <a:br>
              <a:rPr lang="en-US" sz="2000" dirty="0"/>
            </a:br>
            <a:endParaRPr lang="en-US" sz="800" dirty="0"/>
          </a:p>
          <a:p>
            <a:pPr>
              <a:tabLst>
                <a:tab pos="393700" algn="l"/>
                <a:tab pos="914400" algn="l"/>
                <a:tab pos="1371600" algn="l"/>
                <a:tab pos="1828800" algn="l"/>
              </a:tabLst>
            </a:pPr>
            <a:r>
              <a:rPr lang="en-US" sz="2000" dirty="0"/>
              <a:t>Do we add value to the world, or to the Kingdom of God?</a:t>
            </a:r>
          </a:p>
        </p:txBody>
      </p:sp>
      <p:sp>
        <p:nvSpPr>
          <p:cNvPr id="5" name="Rectangle 4"/>
          <p:cNvSpPr/>
          <p:nvPr/>
        </p:nvSpPr>
        <p:spPr>
          <a:xfrm>
            <a:off x="166687" y="2707565"/>
            <a:ext cx="8824911" cy="335476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393700" algn="l"/>
                <a:tab pos="914400" algn="l"/>
                <a:tab pos="1371600" algn="l"/>
                <a:tab pos="1828800" algn="l"/>
              </a:tabLst>
            </a:pPr>
            <a:r>
              <a:rPr lang="en-US" sz="2000" dirty="0"/>
              <a:t>What would we say </a:t>
            </a:r>
          </a:p>
          <a:p>
            <a:pPr>
              <a:tabLst>
                <a:tab pos="393700" algn="l"/>
                <a:tab pos="914400" algn="l"/>
                <a:tab pos="1371600" algn="l"/>
                <a:tab pos="1828800" algn="l"/>
              </a:tabLst>
            </a:pPr>
            <a:r>
              <a:rPr lang="en-US" sz="2000" dirty="0"/>
              <a:t>	if someone stuck a gun to our head </a:t>
            </a:r>
          </a:p>
          <a:p>
            <a:pPr>
              <a:tabLst>
                <a:tab pos="393700" algn="l"/>
                <a:tab pos="914400" algn="l"/>
                <a:tab pos="1371600" algn="l"/>
                <a:tab pos="1828800" algn="l"/>
              </a:tabLst>
            </a:pPr>
            <a:r>
              <a:rPr lang="en-US" sz="2000" dirty="0"/>
              <a:t>		and said that they would shoot us </a:t>
            </a:r>
          </a:p>
          <a:p>
            <a:pPr>
              <a:tabLst>
                <a:tab pos="393700" algn="l"/>
                <a:tab pos="914400" algn="l"/>
                <a:tab pos="1371600" algn="l"/>
                <a:tab pos="1828800" algn="l"/>
              </a:tabLst>
            </a:pPr>
            <a:r>
              <a:rPr lang="en-US" sz="2000" dirty="0"/>
              <a:t>			unless we could give them a good reason </a:t>
            </a:r>
          </a:p>
          <a:p>
            <a:pPr>
              <a:tabLst>
                <a:tab pos="393700" algn="l"/>
                <a:tab pos="914400" algn="l"/>
                <a:tab pos="1371600" algn="l"/>
                <a:tab pos="1828800" algn="l"/>
              </a:tabLst>
            </a:pPr>
            <a:r>
              <a:rPr lang="en-US" sz="2000" dirty="0"/>
              <a:t>				that we should live?  </a:t>
            </a:r>
          </a:p>
          <a:p>
            <a:pPr>
              <a:tabLst>
                <a:tab pos="393700" algn="l"/>
                <a:tab pos="914400" algn="l"/>
                <a:tab pos="1371600" algn="l"/>
                <a:tab pos="1828800" algn="l"/>
              </a:tabLst>
            </a:pPr>
            <a:endParaRPr lang="en-US" sz="800" dirty="0"/>
          </a:p>
          <a:p>
            <a:pPr>
              <a:tabLst>
                <a:tab pos="393700" algn="l"/>
                <a:tab pos="914400" algn="l"/>
                <a:tab pos="1371600" algn="l"/>
                <a:tab pos="1828800" algn="l"/>
              </a:tabLst>
            </a:pPr>
            <a:r>
              <a:rPr lang="en-US" sz="2000" dirty="0"/>
              <a:t>Or perhaps our boss asks why he should not downsize us…</a:t>
            </a:r>
          </a:p>
          <a:p>
            <a:pPr>
              <a:tabLst>
                <a:tab pos="393700" algn="l"/>
                <a:tab pos="914400" algn="l"/>
                <a:tab pos="1371600" algn="l"/>
                <a:tab pos="1828800" algn="l"/>
              </a:tabLst>
            </a:pPr>
            <a:endParaRPr lang="en-US" sz="800" dirty="0"/>
          </a:p>
          <a:p>
            <a:pPr>
              <a:tabLst>
                <a:tab pos="393700" algn="l"/>
                <a:tab pos="914400" algn="l"/>
                <a:tab pos="1371600" algn="l"/>
                <a:tab pos="1828800" algn="l"/>
              </a:tabLst>
            </a:pPr>
            <a:r>
              <a:rPr lang="en-US" sz="2000" dirty="0"/>
              <a:t>Or think of someone cleaning out their closet [PDE]: </a:t>
            </a:r>
          </a:p>
          <a:p>
            <a:pPr>
              <a:tabLst>
                <a:tab pos="393700" algn="l"/>
                <a:tab pos="914400" algn="l"/>
                <a:tab pos="1371600" algn="l"/>
                <a:tab pos="1828800" algn="l"/>
              </a:tabLst>
            </a:pPr>
            <a:r>
              <a:rPr lang="en-US" sz="2000" dirty="0"/>
              <a:t>	keep, give away, throw away?</a:t>
            </a:r>
          </a:p>
          <a:p>
            <a:pPr>
              <a:tabLst>
                <a:tab pos="393700" algn="l"/>
                <a:tab pos="914400" algn="l"/>
                <a:tab pos="1371600" algn="l"/>
                <a:tab pos="1828800" algn="l"/>
              </a:tabLst>
            </a:pPr>
            <a:endParaRPr lang="en-US" sz="1000" dirty="0"/>
          </a:p>
          <a:p>
            <a:pPr>
              <a:tabLst>
                <a:tab pos="393700" algn="l"/>
                <a:tab pos="914400" algn="l"/>
                <a:tab pos="1371600" algn="l"/>
                <a:tab pos="1828800" algn="l"/>
              </a:tabLst>
            </a:pPr>
            <a:r>
              <a:rPr lang="en-US" sz="2000" dirty="0"/>
              <a:t>Can we prove that we have a meaningful purpose?</a:t>
            </a:r>
          </a:p>
        </p:txBody>
      </p:sp>
      <p:sp>
        <p:nvSpPr>
          <p:cNvPr id="6" name="Rectangle 5"/>
          <p:cNvSpPr/>
          <p:nvPr/>
        </p:nvSpPr>
        <p:spPr>
          <a:xfrm>
            <a:off x="166687" y="61935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a:t>How does God feel about our purpose and its meaning?</a:t>
            </a:r>
            <a:endParaRPr lang="en-US" sz="2000" dirty="0"/>
          </a:p>
        </p:txBody>
      </p:sp>
    </p:spTree>
    <p:extLst>
      <p:ext uri="{BB962C8B-B14F-4D97-AF65-F5344CB8AC3E}">
        <p14:creationId xmlns:p14="http://schemas.microsoft.com/office/powerpoint/2010/main" val="2050788087"/>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Worthy Cause: Meaning in Our Purpose</a:t>
            </a:r>
            <a:endParaRPr lang="en-US" sz="2000" dirty="0">
              <a:solidFill>
                <a:srgbClr val="002060"/>
              </a:solidFill>
            </a:endParaRPr>
          </a:p>
        </p:txBody>
      </p:sp>
      <p:sp>
        <p:nvSpPr>
          <p:cNvPr id="5" name="Rectangle 4"/>
          <p:cNvSpPr/>
          <p:nvPr/>
        </p:nvSpPr>
        <p:spPr>
          <a:xfrm>
            <a:off x="166686" y="1225181"/>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He who had a 'why' to live for </a:t>
            </a:r>
          </a:p>
          <a:p>
            <a:pPr>
              <a:tabLst>
                <a:tab pos="457200" algn="l"/>
              </a:tabLst>
            </a:pPr>
            <a:r>
              <a:rPr lang="en-US" sz="2000" dirty="0"/>
              <a:t>	can learn to put up with any 'how'.  </a:t>
            </a:r>
          </a:p>
          <a:p>
            <a:pPr>
              <a:tabLst>
                <a:tab pos="457200" algn="l"/>
              </a:tabLst>
            </a:pPr>
            <a:r>
              <a:rPr lang="en-US" sz="2000" dirty="0"/>
              <a:t>									Nietzsche</a:t>
            </a:r>
          </a:p>
        </p:txBody>
      </p:sp>
      <p:sp>
        <p:nvSpPr>
          <p:cNvPr id="6" name="Rectangle 5"/>
          <p:cNvSpPr/>
          <p:nvPr/>
        </p:nvSpPr>
        <p:spPr>
          <a:xfrm>
            <a:off x="166682" y="4630139"/>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How does </a:t>
            </a:r>
            <a:r>
              <a:rPr lang="en-US" sz="2000" u="sng" dirty="0"/>
              <a:t>we</a:t>
            </a:r>
            <a:r>
              <a:rPr lang="en-US" sz="2000" dirty="0"/>
              <a:t> feel about our purpose and its meaning?</a:t>
            </a:r>
          </a:p>
        </p:txBody>
      </p:sp>
      <p:sp>
        <p:nvSpPr>
          <p:cNvPr id="8" name="Rectangle 7"/>
          <p:cNvSpPr/>
          <p:nvPr/>
        </p:nvSpPr>
        <p:spPr>
          <a:xfrm>
            <a:off x="166682" y="5446069"/>
            <a:ext cx="8824911" cy="1231106"/>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Consider how the disciples offered their lives for their new purpose.</a:t>
            </a:r>
          </a:p>
          <a:p>
            <a:pPr algn="ctr">
              <a:tabLst>
                <a:tab pos="446088" algn="l"/>
                <a:tab pos="906463" algn="l"/>
                <a:tab pos="1366838" algn="l"/>
                <a:tab pos="1827213" algn="l"/>
                <a:tab pos="2273300" algn="l"/>
              </a:tabLst>
            </a:pPr>
            <a:endParaRPr lang="en-US" sz="800" dirty="0"/>
          </a:p>
          <a:p>
            <a:pPr algn="ctr">
              <a:tabLst>
                <a:tab pos="446088" algn="l"/>
                <a:tab pos="906463" algn="l"/>
                <a:tab pos="1366838" algn="l"/>
                <a:tab pos="1827213" algn="l"/>
                <a:tab pos="2273300" algn="l"/>
              </a:tabLst>
            </a:pPr>
            <a:r>
              <a:rPr lang="en-US" sz="2000" dirty="0"/>
              <a:t>Did these fishermen, etc., feel that they had a real purpose </a:t>
            </a:r>
          </a:p>
          <a:p>
            <a:pPr algn="ctr">
              <a:tabLst>
                <a:tab pos="446088" algn="l"/>
                <a:tab pos="906463" algn="l"/>
                <a:tab pos="1366838" algn="l"/>
                <a:tab pos="1827213" algn="l"/>
                <a:tab pos="2273300" algn="l"/>
              </a:tabLst>
            </a:pPr>
            <a:r>
              <a:rPr lang="en-US" sz="2000" dirty="0"/>
              <a:t>before they were called [PDE]?</a:t>
            </a:r>
          </a:p>
        </p:txBody>
      </p:sp>
      <p:sp>
        <p:nvSpPr>
          <p:cNvPr id="9" name="Rectangle 8">
            <a:extLst>
              <a:ext uri="{FF2B5EF4-FFF2-40B4-BE49-F238E27FC236}">
                <a16:creationId xmlns:a16="http://schemas.microsoft.com/office/drawing/2014/main" id="{19278454-19CD-0F49-A286-886BAD360641}"/>
              </a:ext>
            </a:extLst>
          </p:cNvPr>
          <p:cNvSpPr/>
          <p:nvPr/>
        </p:nvSpPr>
        <p:spPr>
          <a:xfrm>
            <a:off x="166683" y="2568880"/>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t>When life has meaning, </a:t>
            </a:r>
          </a:p>
          <a:p>
            <a:pPr>
              <a:tabLst>
                <a:tab pos="449263" algn="l"/>
                <a:tab pos="912813" algn="l"/>
                <a:tab pos="1362075" algn="l"/>
                <a:tab pos="1825625" algn="l"/>
              </a:tabLst>
            </a:pPr>
            <a:r>
              <a:rPr lang="en-US" sz="2000" dirty="0"/>
              <a:t>	you can bear almost anything; </a:t>
            </a:r>
          </a:p>
          <a:p>
            <a:pPr>
              <a:tabLst>
                <a:tab pos="449263" algn="l"/>
                <a:tab pos="912813" algn="l"/>
                <a:tab pos="1362075" algn="l"/>
                <a:tab pos="1825625" algn="l"/>
              </a:tabLst>
            </a:pPr>
            <a:r>
              <a:rPr lang="en-US" sz="2000" dirty="0"/>
              <a:t>		without it, </a:t>
            </a:r>
          </a:p>
          <a:p>
            <a:pPr>
              <a:tabLst>
                <a:tab pos="449263" algn="l"/>
                <a:tab pos="912813" algn="l"/>
                <a:tab pos="1362075" algn="l"/>
                <a:tab pos="1825625" algn="l"/>
              </a:tabLst>
            </a:pPr>
            <a:r>
              <a:rPr lang="en-US" sz="2000" dirty="0"/>
              <a:t>			nothing is bearable. </a:t>
            </a:r>
          </a:p>
          <a:p>
            <a:pPr>
              <a:tabLst>
                <a:tab pos="449263" algn="l"/>
                <a:tab pos="912813" algn="l"/>
                <a:tab pos="1362075" algn="l"/>
                <a:tab pos="1825625" algn="l"/>
              </a:tabLst>
            </a:pPr>
            <a:r>
              <a:rPr lang="en-US" sz="2000" dirty="0"/>
              <a:t>										         Rick Warren </a:t>
            </a:r>
          </a:p>
        </p:txBody>
      </p:sp>
    </p:spTree>
    <p:extLst>
      <p:ext uri="{BB962C8B-B14F-4D97-AF65-F5344CB8AC3E}">
        <p14:creationId xmlns:p14="http://schemas.microsoft.com/office/powerpoint/2010/main" val="1171088141"/>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Main Purpose Themes</a:t>
            </a:r>
          </a:p>
        </p:txBody>
      </p:sp>
      <p:sp>
        <p:nvSpPr>
          <p:cNvPr id="7" name="Rectangle 6"/>
          <p:cNvSpPr/>
          <p:nvPr/>
        </p:nvSpPr>
        <p:spPr>
          <a:xfrm>
            <a:off x="166683" y="1706095"/>
            <a:ext cx="4341817"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Relating to God</a:t>
            </a:r>
          </a:p>
          <a:p>
            <a:pPr marL="342900" lvl="0" indent="-342900">
              <a:buFont typeface="Arial" charset="0"/>
              <a:buChar char="•"/>
            </a:pPr>
            <a:endParaRPr lang="en-US" sz="1200" dirty="0"/>
          </a:p>
          <a:p>
            <a:pPr marL="342900" lvl="0" indent="-342900">
              <a:buFont typeface="Arial" charset="0"/>
              <a:buChar char="•"/>
            </a:pPr>
            <a:r>
              <a:rPr lang="en-US" sz="2000" dirty="0">
                <a:solidFill>
                  <a:schemeClr val="tx1"/>
                </a:solidFill>
              </a:rPr>
              <a:t>Worthy Cause</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rgbClr val="3327C6"/>
                </a:solidFill>
              </a:rPr>
              <a:t>Motivation</a:t>
            </a:r>
          </a:p>
          <a:p>
            <a:pPr marL="34290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Vision</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Direction</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Process</a:t>
            </a:r>
          </a:p>
          <a:p>
            <a:pPr marL="34290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Growth</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Victory</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Relationships</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Personal</a:t>
            </a:r>
          </a:p>
        </p:txBody>
      </p:sp>
    </p:spTree>
    <p:extLst>
      <p:ext uri="{BB962C8B-B14F-4D97-AF65-F5344CB8AC3E}">
        <p14:creationId xmlns:p14="http://schemas.microsoft.com/office/powerpoint/2010/main" val="797523723"/>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Motivation</a:t>
            </a:r>
          </a:p>
        </p:txBody>
      </p:sp>
      <p:sp>
        <p:nvSpPr>
          <p:cNvPr id="7" name="Rectangle 6"/>
          <p:cNvSpPr/>
          <p:nvPr/>
        </p:nvSpPr>
        <p:spPr>
          <a:xfrm>
            <a:off x="166683" y="1706095"/>
            <a:ext cx="4341817"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rgbClr val="0432FF"/>
                </a:solidFill>
              </a:rPr>
              <a:t>Passion</a:t>
            </a:r>
          </a:p>
          <a:p>
            <a:pPr marL="342900" lvl="0" indent="-342900">
              <a:buFont typeface="Arial" charset="0"/>
              <a:buChar char="•"/>
            </a:pPr>
            <a:r>
              <a:rPr lang="en-US" sz="2000" dirty="0">
                <a:solidFill>
                  <a:schemeClr val="bg1">
                    <a:lumMod val="75000"/>
                  </a:schemeClr>
                </a:solidFill>
              </a:rPr>
              <a:t>Commitment</a:t>
            </a:r>
          </a:p>
          <a:p>
            <a:pPr marL="342900" lvl="0" indent="-342900">
              <a:buFont typeface="Arial" charset="0"/>
              <a:buChar char="•"/>
            </a:pPr>
            <a:r>
              <a:rPr lang="en-US" sz="2000" dirty="0">
                <a:solidFill>
                  <a:schemeClr val="bg1">
                    <a:lumMod val="75000"/>
                  </a:schemeClr>
                </a:solidFill>
              </a:rPr>
              <a:t>Struggle</a:t>
            </a:r>
          </a:p>
        </p:txBody>
      </p:sp>
    </p:spTree>
    <p:extLst>
      <p:ext uri="{BB962C8B-B14F-4D97-AF65-F5344CB8AC3E}">
        <p14:creationId xmlns:p14="http://schemas.microsoft.com/office/powerpoint/2010/main" val="244864433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051473"/>
            <a:ext cx="8547100" cy="2717090"/>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You are a bridgehead for the Eternal God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in the place </a:t>
            </a:r>
            <a:r>
              <a:rPr lang="en-US" sz="2000" b="1" u="sng" dirty="0">
                <a:ea typeface="ヒラギノ明朝 ProN W3" charset="0"/>
                <a:cs typeface="ヒラギノ明朝 ProN W3" charset="0"/>
              </a:rPr>
              <a:t>where he has put you</a:t>
            </a:r>
            <a:r>
              <a:rPr lang="en-US" sz="2000" b="1" dirty="0">
                <a:ea typeface="ヒラギノ明朝 ProN W3" charset="0"/>
                <a:cs typeface="ヒラギノ明朝 ProN W3" charset="0"/>
              </a:rPr>
              <a: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The whole might of eternity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can pass through you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to touch people around you.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All you do is obey God.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John White</a:t>
            </a:r>
          </a:p>
        </p:txBody>
      </p:sp>
      <p:sp>
        <p:nvSpPr>
          <p:cNvPr id="4" name="Rectangle 3">
            <a:extLst>
              <a:ext uri="{FF2B5EF4-FFF2-40B4-BE49-F238E27FC236}">
                <a16:creationId xmlns:a16="http://schemas.microsoft.com/office/drawing/2014/main" id="{B00E15B9-DAA1-2140-B8C8-7EC54C8BAFF2}"/>
              </a:ext>
            </a:extLst>
          </p:cNvPr>
          <p:cNvSpPr/>
          <p:nvPr/>
        </p:nvSpPr>
        <p:spPr>
          <a:xfrm>
            <a:off x="298451" y="5263499"/>
            <a:ext cx="8547100" cy="1415772"/>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t>God’s purpose for us is to do </a:t>
            </a:r>
          </a:p>
          <a:p>
            <a:pPr>
              <a:tabLst>
                <a:tab pos="444500" algn="l"/>
                <a:tab pos="903288" algn="l"/>
                <a:tab pos="1360488" algn="l"/>
                <a:tab pos="1819275" algn="l"/>
              </a:tabLst>
            </a:pPr>
            <a:r>
              <a:rPr lang="en-US" sz="2000" dirty="0"/>
              <a:t>	what we can, </a:t>
            </a:r>
          </a:p>
          <a:p>
            <a:pPr>
              <a:tabLst>
                <a:tab pos="444500" algn="l"/>
                <a:tab pos="903288" algn="l"/>
                <a:tab pos="1360488" algn="l"/>
                <a:tab pos="1819275" algn="l"/>
              </a:tabLst>
            </a:pPr>
            <a:r>
              <a:rPr lang="en-US" sz="2000" dirty="0"/>
              <a:t>		with what we have, </a:t>
            </a:r>
          </a:p>
          <a:p>
            <a:pPr>
              <a:tabLst>
                <a:tab pos="444500" algn="l"/>
                <a:tab pos="903288" algn="l"/>
                <a:tab pos="1360488" algn="l"/>
                <a:tab pos="1819275" algn="l"/>
              </a:tabLst>
            </a:pPr>
            <a:r>
              <a:rPr lang="en-US" sz="2000" dirty="0"/>
              <a:t>			</a:t>
            </a:r>
            <a:r>
              <a:rPr lang="en-US" sz="2000" dirty="0" err="1"/>
              <a:t>whereever</a:t>
            </a:r>
            <a:r>
              <a:rPr lang="en-US" sz="2000" dirty="0"/>
              <a:t> we are!</a:t>
            </a:r>
          </a:p>
        </p:txBody>
      </p:sp>
    </p:spTree>
    <p:extLst>
      <p:ext uri="{BB962C8B-B14F-4D97-AF65-F5344CB8AC3E}">
        <p14:creationId xmlns:p14="http://schemas.microsoft.com/office/powerpoint/2010/main" val="3868747227"/>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Passion</a:t>
            </a:r>
            <a:endParaRPr lang="en-US" sz="2000" dirty="0">
              <a:solidFill>
                <a:srgbClr val="002060"/>
              </a:solidFill>
            </a:endParaRPr>
          </a:p>
        </p:txBody>
      </p:sp>
      <p:sp>
        <p:nvSpPr>
          <p:cNvPr id="10" name="Rectangle 9"/>
          <p:cNvSpPr/>
          <p:nvPr/>
        </p:nvSpPr>
        <p:spPr>
          <a:xfrm>
            <a:off x="166689" y="1222171"/>
            <a:ext cx="8824911" cy="320087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It's always inspiring to me </a:t>
            </a:r>
          </a:p>
          <a:p>
            <a:pPr>
              <a:tabLst>
                <a:tab pos="457200" algn="l"/>
                <a:tab pos="914400" algn="l"/>
                <a:tab pos="1371600" algn="l"/>
                <a:tab pos="1828800" algn="l"/>
              </a:tabLst>
            </a:pPr>
            <a:r>
              <a:rPr lang="en-US" sz="2000" dirty="0"/>
              <a:t>	to meet people </a:t>
            </a:r>
          </a:p>
          <a:p>
            <a:pPr>
              <a:tabLst>
                <a:tab pos="457200" algn="l"/>
                <a:tab pos="914400" algn="l"/>
                <a:tab pos="1371600" algn="l"/>
                <a:tab pos="1828800" algn="l"/>
              </a:tabLst>
            </a:pPr>
            <a:r>
              <a:rPr lang="en-US" sz="2000" dirty="0"/>
              <a:t>		who feel that they can make a difference in the world.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That's their motive, </a:t>
            </a:r>
          </a:p>
          <a:p>
            <a:pPr>
              <a:tabLst>
                <a:tab pos="457200" algn="l"/>
                <a:tab pos="914400" algn="l"/>
                <a:tab pos="1371600" algn="l"/>
                <a:tab pos="1828800" algn="l"/>
              </a:tabLst>
            </a:pPr>
            <a:r>
              <a:rPr lang="en-US" sz="2000" dirty="0"/>
              <a:t>	that's their </a:t>
            </a:r>
            <a:r>
              <a:rPr lang="en-US" sz="2000" dirty="0">
                <a:solidFill>
                  <a:srgbClr val="FF0000"/>
                </a:solidFill>
              </a:rPr>
              <a:t>passion</a:t>
            </a:r>
            <a:r>
              <a:rPr lang="en-US" sz="2000" dirty="0"/>
              <a:t>...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I think that's what makes your life meaningful, </a:t>
            </a:r>
          </a:p>
          <a:p>
            <a:pPr>
              <a:tabLst>
                <a:tab pos="457200" algn="l"/>
                <a:tab pos="914400" algn="l"/>
                <a:tab pos="1371600" algn="l"/>
                <a:tab pos="1828800" algn="l"/>
              </a:tabLst>
            </a:pPr>
            <a:r>
              <a:rPr lang="en-US" sz="2000" dirty="0"/>
              <a:t>	that's what fills your own heart </a:t>
            </a:r>
          </a:p>
          <a:p>
            <a:pPr>
              <a:tabLst>
                <a:tab pos="457200" algn="l"/>
                <a:tab pos="914400" algn="l"/>
                <a:tab pos="1371600" algn="l"/>
                <a:tab pos="1828800" algn="l"/>
              </a:tabLst>
            </a:pPr>
            <a:r>
              <a:rPr lang="en-US" sz="2000" dirty="0"/>
              <a:t>		and that's what gives you </a:t>
            </a:r>
            <a:r>
              <a:rPr lang="en-US" sz="2000" dirty="0">
                <a:solidFill>
                  <a:srgbClr val="FF0000"/>
                </a:solidFill>
              </a:rPr>
              <a:t>purpose</a:t>
            </a:r>
            <a:r>
              <a:rPr lang="en-US" sz="2000" dirty="0"/>
              <a:t>. </a:t>
            </a:r>
          </a:p>
          <a:p>
            <a:pPr>
              <a:tabLst>
                <a:tab pos="457200" algn="l"/>
                <a:tab pos="914400" algn="l"/>
                <a:tab pos="1371600" algn="l"/>
                <a:tab pos="1828800" algn="l"/>
              </a:tabLst>
            </a:pPr>
            <a:r>
              <a:rPr lang="en-US" sz="2000" dirty="0"/>
              <a:t>									       Maria Shriver </a:t>
            </a:r>
          </a:p>
        </p:txBody>
      </p:sp>
    </p:spTree>
    <p:extLst>
      <p:ext uri="{BB962C8B-B14F-4D97-AF65-F5344CB8AC3E}">
        <p14:creationId xmlns:p14="http://schemas.microsoft.com/office/powerpoint/2010/main" val="1699069418"/>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Passion</a:t>
            </a:r>
            <a:endParaRPr lang="en-US" sz="2000" dirty="0">
              <a:solidFill>
                <a:srgbClr val="002060"/>
              </a:solidFill>
            </a:endParaRPr>
          </a:p>
        </p:txBody>
      </p:sp>
      <p:sp>
        <p:nvSpPr>
          <p:cNvPr id="9" name="Rectangle 8"/>
          <p:cNvSpPr/>
          <p:nvPr/>
        </p:nvSpPr>
        <p:spPr>
          <a:xfrm>
            <a:off x="166687" y="1337024"/>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Lst>
            </a:pPr>
            <a:r>
              <a:rPr lang="en-US" sz="2000" dirty="0"/>
              <a:t>Knowing your </a:t>
            </a:r>
            <a:r>
              <a:rPr lang="en-US" sz="2000" dirty="0">
                <a:solidFill>
                  <a:srgbClr val="FF0000"/>
                </a:solidFill>
              </a:rPr>
              <a:t>purpose </a:t>
            </a:r>
          </a:p>
          <a:p>
            <a:pPr>
              <a:tabLst>
                <a:tab pos="457200" algn="l"/>
                <a:tab pos="914400" algn="l"/>
              </a:tabLst>
            </a:pPr>
            <a:r>
              <a:rPr lang="en-US" sz="2000" dirty="0"/>
              <a:t>	</a:t>
            </a:r>
            <a:r>
              <a:rPr lang="en-US" sz="2000" dirty="0">
                <a:solidFill>
                  <a:srgbClr val="FF0000"/>
                </a:solidFill>
              </a:rPr>
              <a:t>energizes</a:t>
            </a:r>
            <a:r>
              <a:rPr lang="en-US" sz="2000" dirty="0"/>
              <a:t> your life. </a:t>
            </a:r>
          </a:p>
          <a:p>
            <a:pPr>
              <a:tabLst>
                <a:tab pos="457200" algn="l"/>
                <a:tab pos="914400" algn="l"/>
              </a:tabLst>
            </a:pPr>
            <a:r>
              <a:rPr lang="en-US" sz="2000" dirty="0"/>
              <a:t>								         Rick Warren</a:t>
            </a:r>
          </a:p>
        </p:txBody>
      </p:sp>
      <p:sp>
        <p:nvSpPr>
          <p:cNvPr id="6" name="Rectangle 5">
            <a:extLst>
              <a:ext uri="{FF2B5EF4-FFF2-40B4-BE49-F238E27FC236}">
                <a16:creationId xmlns:a16="http://schemas.microsoft.com/office/drawing/2014/main" id="{70B1701E-47C8-DF44-B95E-24C5FC3536A5}"/>
              </a:ext>
            </a:extLst>
          </p:cNvPr>
          <p:cNvSpPr/>
          <p:nvPr/>
        </p:nvSpPr>
        <p:spPr>
          <a:xfrm>
            <a:off x="188119" y="2594730"/>
            <a:ext cx="8824911" cy="196977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Lst>
            </a:pPr>
            <a:r>
              <a:rPr lang="en-US" sz="2000" dirty="0">
                <a:solidFill>
                  <a:srgbClr val="FF0000"/>
                </a:solidFill>
              </a:rPr>
              <a:t>Purpose</a:t>
            </a:r>
            <a:r>
              <a:rPr lang="en-US" sz="2000" dirty="0"/>
              <a:t> always produces </a:t>
            </a:r>
            <a:r>
              <a:rPr lang="en-US" sz="2000" dirty="0">
                <a:solidFill>
                  <a:srgbClr val="FF0000"/>
                </a:solidFill>
              </a:rPr>
              <a:t>passion</a:t>
            </a:r>
            <a:r>
              <a:rPr lang="en-US" sz="2000" dirty="0"/>
              <a:t>. </a:t>
            </a:r>
          </a:p>
          <a:p>
            <a:pPr>
              <a:tabLst>
                <a:tab pos="457200" algn="l"/>
                <a:tab pos="914400" algn="l"/>
              </a:tabLst>
            </a:pPr>
            <a:endParaRPr lang="en-US" sz="800" dirty="0"/>
          </a:p>
          <a:p>
            <a:pPr>
              <a:tabLst>
                <a:tab pos="457200" algn="l"/>
                <a:tab pos="914400" algn="l"/>
              </a:tabLst>
            </a:pPr>
            <a:r>
              <a:rPr lang="en-US" sz="2000" dirty="0"/>
              <a:t>Nothing energizes like a clear </a:t>
            </a:r>
            <a:r>
              <a:rPr lang="en-US" sz="2000" dirty="0">
                <a:solidFill>
                  <a:srgbClr val="FF0000"/>
                </a:solidFill>
              </a:rPr>
              <a:t>purpose</a:t>
            </a:r>
            <a:r>
              <a:rPr lang="en-US" sz="2000" dirty="0"/>
              <a:t>. </a:t>
            </a:r>
          </a:p>
          <a:p>
            <a:pPr>
              <a:tabLst>
                <a:tab pos="457200" algn="l"/>
                <a:tab pos="914400" algn="l"/>
              </a:tabLst>
            </a:pPr>
            <a:endParaRPr lang="en-US" sz="800" dirty="0"/>
          </a:p>
          <a:p>
            <a:pPr>
              <a:tabLst>
                <a:tab pos="457200" algn="l"/>
                <a:tab pos="914400" algn="l"/>
              </a:tabLst>
            </a:pPr>
            <a:r>
              <a:rPr lang="en-US" sz="2000" dirty="0"/>
              <a:t>On the other hand, </a:t>
            </a:r>
            <a:r>
              <a:rPr lang="en-US" sz="2000" dirty="0">
                <a:solidFill>
                  <a:srgbClr val="FF0000"/>
                </a:solidFill>
              </a:rPr>
              <a:t>passion</a:t>
            </a:r>
            <a:r>
              <a:rPr lang="en-US" sz="2000" dirty="0"/>
              <a:t> dissipates </a:t>
            </a:r>
          </a:p>
          <a:p>
            <a:pPr>
              <a:tabLst>
                <a:tab pos="457200" algn="l"/>
                <a:tab pos="914400" algn="l"/>
              </a:tabLst>
            </a:pPr>
            <a:r>
              <a:rPr lang="en-US" sz="2000" dirty="0"/>
              <a:t>	when you lack a </a:t>
            </a:r>
            <a:r>
              <a:rPr lang="en-US" sz="2000" dirty="0">
                <a:solidFill>
                  <a:srgbClr val="FF0000"/>
                </a:solidFill>
              </a:rPr>
              <a:t>purpose</a:t>
            </a:r>
            <a:r>
              <a:rPr lang="en-US" sz="2000" dirty="0"/>
              <a:t>. </a:t>
            </a:r>
          </a:p>
          <a:p>
            <a:pPr>
              <a:tabLst>
                <a:tab pos="457200" algn="l"/>
                <a:tab pos="914400" algn="l"/>
              </a:tabLst>
            </a:pPr>
            <a:r>
              <a:rPr lang="en-US" sz="2000" dirty="0"/>
              <a:t>								         Rick Warren</a:t>
            </a:r>
          </a:p>
        </p:txBody>
      </p:sp>
    </p:spTree>
    <p:extLst>
      <p:ext uri="{BB962C8B-B14F-4D97-AF65-F5344CB8AC3E}">
        <p14:creationId xmlns:p14="http://schemas.microsoft.com/office/powerpoint/2010/main" val="1312393535"/>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Passion</a:t>
            </a:r>
            <a:endParaRPr lang="en-US" sz="2000" dirty="0">
              <a:solidFill>
                <a:srgbClr val="002060"/>
              </a:solidFill>
            </a:endParaRPr>
          </a:p>
        </p:txBody>
      </p:sp>
      <p:sp>
        <p:nvSpPr>
          <p:cNvPr id="10" name="Rectangle 9"/>
          <p:cNvSpPr/>
          <p:nvPr/>
        </p:nvSpPr>
        <p:spPr>
          <a:xfrm>
            <a:off x="166689" y="1222171"/>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When you're surrounded by people </a:t>
            </a:r>
          </a:p>
          <a:p>
            <a:pPr>
              <a:tabLst>
                <a:tab pos="457200" algn="l"/>
                <a:tab pos="914400" algn="l"/>
                <a:tab pos="1371600" algn="l"/>
                <a:tab pos="1828800" algn="l"/>
              </a:tabLst>
            </a:pPr>
            <a:r>
              <a:rPr lang="en-US" sz="2000" dirty="0"/>
              <a:t>	who share a </a:t>
            </a:r>
            <a:r>
              <a:rPr lang="en-US" sz="2000" dirty="0">
                <a:solidFill>
                  <a:srgbClr val="FF0000"/>
                </a:solidFill>
              </a:rPr>
              <a:t>passionate</a:t>
            </a:r>
            <a:r>
              <a:rPr lang="en-US" sz="2000" dirty="0"/>
              <a:t> commitment </a:t>
            </a:r>
          </a:p>
          <a:p>
            <a:pPr>
              <a:tabLst>
                <a:tab pos="457200" algn="l"/>
                <a:tab pos="914400" algn="l"/>
                <a:tab pos="1371600" algn="l"/>
                <a:tab pos="1828800" algn="l"/>
              </a:tabLst>
            </a:pPr>
            <a:r>
              <a:rPr lang="en-US" sz="2000" dirty="0"/>
              <a:t>		around a </a:t>
            </a:r>
            <a:r>
              <a:rPr lang="en-US" sz="2000" u="sng" dirty="0"/>
              <a:t>common </a:t>
            </a:r>
            <a:r>
              <a:rPr lang="en-US" sz="2000" u="sng" dirty="0">
                <a:solidFill>
                  <a:srgbClr val="FF0000"/>
                </a:solidFill>
              </a:rPr>
              <a:t>purpose</a:t>
            </a:r>
            <a:r>
              <a:rPr lang="en-US" sz="2000" dirty="0"/>
              <a:t>, </a:t>
            </a:r>
          </a:p>
          <a:p>
            <a:pPr>
              <a:tabLst>
                <a:tab pos="457200" algn="l"/>
                <a:tab pos="914400" algn="l"/>
                <a:tab pos="1371600" algn="l"/>
                <a:tab pos="1828800" algn="l"/>
              </a:tabLst>
            </a:pPr>
            <a:r>
              <a:rPr lang="en-US" sz="2000" dirty="0"/>
              <a:t>			anything is possible. </a:t>
            </a:r>
          </a:p>
          <a:p>
            <a:pPr>
              <a:tabLst>
                <a:tab pos="457200" algn="l"/>
                <a:tab pos="914400" algn="l"/>
                <a:tab pos="1371600" algn="l"/>
                <a:tab pos="1828800" algn="l"/>
              </a:tabLst>
            </a:pPr>
            <a:r>
              <a:rPr lang="en-US" sz="2000" dirty="0"/>
              <a:t>									   Howard Schultz </a:t>
            </a:r>
          </a:p>
        </p:txBody>
      </p:sp>
      <p:sp>
        <p:nvSpPr>
          <p:cNvPr id="9" name="Rectangle 8"/>
          <p:cNvSpPr/>
          <p:nvPr/>
        </p:nvSpPr>
        <p:spPr>
          <a:xfrm>
            <a:off x="166688" y="5184571"/>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solidFill>
                  <a:srgbClr val="0432FF"/>
                </a:solidFill>
              </a:rPr>
              <a:t>I can do all things </a:t>
            </a:r>
          </a:p>
          <a:p>
            <a:pPr>
              <a:tabLst>
                <a:tab pos="457200" algn="l"/>
                <a:tab pos="914400" algn="l"/>
                <a:tab pos="1371600" algn="l"/>
                <a:tab pos="1828800" algn="l"/>
              </a:tabLst>
            </a:pPr>
            <a:r>
              <a:rPr lang="en-US" sz="2000" dirty="0">
                <a:solidFill>
                  <a:srgbClr val="0432FF"/>
                </a:solidFill>
              </a:rPr>
              <a:t>	in him [Christ]</a:t>
            </a:r>
          </a:p>
          <a:p>
            <a:pPr>
              <a:tabLst>
                <a:tab pos="457200" algn="l"/>
                <a:tab pos="914400" algn="l"/>
                <a:tab pos="1371600" algn="l"/>
                <a:tab pos="1828800" algn="l"/>
              </a:tabLst>
            </a:pPr>
            <a:r>
              <a:rPr lang="en-US" sz="2000" dirty="0">
                <a:solidFill>
                  <a:srgbClr val="0432FF"/>
                </a:solidFill>
              </a:rPr>
              <a:t>		who strengthens me.</a:t>
            </a:r>
          </a:p>
          <a:p>
            <a:pPr>
              <a:tabLst>
                <a:tab pos="457200" algn="l"/>
                <a:tab pos="914400" algn="l"/>
                <a:tab pos="1371600" algn="l"/>
                <a:tab pos="1828800" algn="l"/>
              </a:tabLst>
            </a:pPr>
            <a:r>
              <a:rPr lang="en-US" sz="2000" dirty="0">
                <a:solidFill>
                  <a:srgbClr val="0432FF"/>
                </a:solidFill>
              </a:rPr>
              <a:t>								      Philippians 4:13 (RSV)</a:t>
            </a:r>
          </a:p>
        </p:txBody>
      </p:sp>
      <p:sp>
        <p:nvSpPr>
          <p:cNvPr id="6" name="Rectangle 5">
            <a:extLst>
              <a:ext uri="{FF2B5EF4-FFF2-40B4-BE49-F238E27FC236}">
                <a16:creationId xmlns:a16="http://schemas.microsoft.com/office/drawing/2014/main" id="{6A1ECDF4-FB89-EC4F-85CA-4A9F00DF1300}"/>
              </a:ext>
            </a:extLst>
          </p:cNvPr>
          <p:cNvSpPr/>
          <p:nvPr/>
        </p:nvSpPr>
        <p:spPr>
          <a:xfrm>
            <a:off x="166688" y="3665036"/>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The clear, dominant characteristic of highly-effective teams </a:t>
            </a:r>
          </a:p>
          <a:p>
            <a:pPr>
              <a:tabLst>
                <a:tab pos="457200" algn="l"/>
                <a:tab pos="914400" algn="l"/>
                <a:tab pos="1371600" algn="l"/>
                <a:tab pos="1828800" algn="l"/>
              </a:tabLst>
            </a:pPr>
            <a:r>
              <a:rPr lang="en-US" sz="2000" dirty="0"/>
              <a:t>	was that they had a </a:t>
            </a:r>
            <a:r>
              <a:rPr lang="en-US" sz="2000" u="sng" dirty="0"/>
              <a:t>common </a:t>
            </a:r>
            <a:r>
              <a:rPr lang="en-US" sz="2000" u="sng" dirty="0">
                <a:solidFill>
                  <a:srgbClr val="FF2600"/>
                </a:solidFill>
              </a:rPr>
              <a:t>purpose</a:t>
            </a:r>
            <a:r>
              <a:rPr lang="en-US" sz="2000" dirty="0"/>
              <a:t>.  			         PDE</a:t>
            </a:r>
          </a:p>
        </p:txBody>
      </p:sp>
    </p:spTree>
    <p:extLst>
      <p:ext uri="{BB962C8B-B14F-4D97-AF65-F5344CB8AC3E}">
        <p14:creationId xmlns:p14="http://schemas.microsoft.com/office/powerpoint/2010/main" val="2477711220"/>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Passion</a:t>
            </a:r>
            <a:endParaRPr lang="en-US" sz="2000" dirty="0">
              <a:solidFill>
                <a:srgbClr val="002060"/>
              </a:solidFill>
            </a:endParaRPr>
          </a:p>
        </p:txBody>
      </p:sp>
      <p:sp>
        <p:nvSpPr>
          <p:cNvPr id="10" name="Rectangle 9"/>
          <p:cNvSpPr/>
          <p:nvPr/>
        </p:nvSpPr>
        <p:spPr>
          <a:xfrm>
            <a:off x="166689" y="1222171"/>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Our Purpose must be good for us to become passionate</a:t>
            </a:r>
            <a:r>
              <a:rPr lang="mr-IN" sz="2000" dirty="0"/>
              <a:t>…</a:t>
            </a:r>
            <a:r>
              <a:rPr lang="en-US" sz="2000" dirty="0"/>
              <a:t> </a:t>
            </a:r>
          </a:p>
        </p:txBody>
      </p:sp>
      <p:sp>
        <p:nvSpPr>
          <p:cNvPr id="9" name="Rectangle 8"/>
          <p:cNvSpPr/>
          <p:nvPr/>
        </p:nvSpPr>
        <p:spPr>
          <a:xfrm>
            <a:off x="166688" y="2383764"/>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solidFill>
                  <a:srgbClr val="3327C6"/>
                </a:solidFill>
              </a:rPr>
              <a:t>It is fine to be zealous, </a:t>
            </a:r>
          </a:p>
          <a:p>
            <a:pPr>
              <a:tabLst>
                <a:tab pos="457200" algn="l"/>
                <a:tab pos="914400" algn="l"/>
                <a:tab pos="1371600" algn="l"/>
                <a:tab pos="1828800" algn="l"/>
              </a:tabLst>
            </a:pPr>
            <a:r>
              <a:rPr lang="en-US" sz="2000" dirty="0">
                <a:solidFill>
                  <a:srgbClr val="3327C6"/>
                </a:solidFill>
              </a:rPr>
              <a:t>	provided the </a:t>
            </a:r>
            <a:r>
              <a:rPr lang="en-US" sz="2000" dirty="0">
                <a:solidFill>
                  <a:srgbClr val="FF0000"/>
                </a:solidFill>
              </a:rPr>
              <a:t>purpose</a:t>
            </a:r>
            <a:r>
              <a:rPr lang="en-US" sz="2000" dirty="0">
                <a:solidFill>
                  <a:srgbClr val="3327C6"/>
                </a:solidFill>
              </a:rPr>
              <a:t> is good, </a:t>
            </a:r>
          </a:p>
          <a:p>
            <a:pPr>
              <a:tabLst>
                <a:tab pos="457200" algn="l"/>
                <a:tab pos="914400" algn="l"/>
                <a:tab pos="1371600" algn="l"/>
                <a:tab pos="1828800" algn="l"/>
              </a:tabLst>
            </a:pPr>
            <a:r>
              <a:rPr lang="en-US" sz="2000" dirty="0">
                <a:solidFill>
                  <a:srgbClr val="3327C6"/>
                </a:solidFill>
              </a:rPr>
              <a:t>		and to be so always, </a:t>
            </a:r>
          </a:p>
          <a:p>
            <a:pPr>
              <a:tabLst>
                <a:tab pos="457200" algn="l"/>
                <a:tab pos="914400" algn="l"/>
                <a:tab pos="1371600" algn="l"/>
                <a:tab pos="1828800" algn="l"/>
              </a:tabLst>
            </a:pPr>
            <a:r>
              <a:rPr lang="en-US" sz="2000" dirty="0">
                <a:solidFill>
                  <a:srgbClr val="3327C6"/>
                </a:solidFill>
              </a:rPr>
              <a:t>			not just when I am with you.</a:t>
            </a:r>
          </a:p>
          <a:p>
            <a:pPr>
              <a:tabLst>
                <a:tab pos="457200" algn="l"/>
                <a:tab pos="914400" algn="l"/>
                <a:tab pos="1371600" algn="l"/>
                <a:tab pos="1828800" algn="l"/>
              </a:tabLst>
            </a:pPr>
            <a:r>
              <a:rPr lang="en-US" sz="2000" dirty="0">
                <a:solidFill>
                  <a:srgbClr val="3327C6"/>
                </a:solidFill>
              </a:rPr>
              <a:t>									      Galatians 4:18</a:t>
            </a:r>
          </a:p>
        </p:txBody>
      </p:sp>
      <p:sp>
        <p:nvSpPr>
          <p:cNvPr id="6" name="Rectangle 5"/>
          <p:cNvSpPr/>
          <p:nvPr/>
        </p:nvSpPr>
        <p:spPr>
          <a:xfrm>
            <a:off x="166687" y="4668313"/>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u="sng" dirty="0">
                <a:solidFill>
                  <a:schemeClr val="tx1"/>
                </a:solidFill>
              </a:rPr>
              <a:t>Caution:</a:t>
            </a:r>
          </a:p>
          <a:p>
            <a:pPr>
              <a:tabLst>
                <a:tab pos="457200" algn="l"/>
                <a:tab pos="914400" algn="l"/>
                <a:tab pos="1371600" algn="l"/>
                <a:tab pos="1828800" algn="l"/>
              </a:tabLst>
            </a:pPr>
            <a:r>
              <a:rPr lang="en-US" sz="2000" dirty="0">
                <a:solidFill>
                  <a:srgbClr val="3327C6"/>
                </a:solidFill>
              </a:rPr>
              <a:t>Desire without knowledge </a:t>
            </a:r>
          </a:p>
          <a:p>
            <a:pPr>
              <a:tabLst>
                <a:tab pos="457200" algn="l"/>
                <a:tab pos="914400" algn="l"/>
                <a:tab pos="1371600" algn="l"/>
                <a:tab pos="1828800" algn="l"/>
              </a:tabLst>
            </a:pPr>
            <a:r>
              <a:rPr lang="en-US" sz="2000" dirty="0">
                <a:solidFill>
                  <a:srgbClr val="3327C6"/>
                </a:solidFill>
              </a:rPr>
              <a:t>	is not good -</a:t>
            </a:r>
            <a:br>
              <a:rPr lang="en-US" sz="2000" dirty="0">
                <a:solidFill>
                  <a:srgbClr val="3327C6"/>
                </a:solidFill>
              </a:rPr>
            </a:br>
            <a:r>
              <a:rPr lang="en-US" sz="2000" dirty="0">
                <a:solidFill>
                  <a:srgbClr val="3327C6"/>
                </a:solidFill>
              </a:rPr>
              <a:t>		how much more   </a:t>
            </a:r>
          </a:p>
          <a:p>
            <a:pPr>
              <a:tabLst>
                <a:tab pos="457200" algn="l"/>
                <a:tab pos="914400" algn="l"/>
                <a:tab pos="1371600" algn="l"/>
                <a:tab pos="1828800" algn="l"/>
              </a:tabLst>
            </a:pPr>
            <a:r>
              <a:rPr lang="en-US" sz="2000" dirty="0">
                <a:solidFill>
                  <a:srgbClr val="3327C6"/>
                </a:solidFill>
              </a:rPr>
              <a:t>			will hasty feet miss the way!</a:t>
            </a:r>
          </a:p>
          <a:p>
            <a:pPr>
              <a:tabLst>
                <a:tab pos="457200" algn="l"/>
                <a:tab pos="914400" algn="l"/>
                <a:tab pos="1371600" algn="l"/>
                <a:tab pos="1828800" algn="l"/>
              </a:tabLst>
            </a:pPr>
            <a:r>
              <a:rPr lang="en-US" sz="2000" dirty="0">
                <a:solidFill>
                  <a:srgbClr val="3327C6"/>
                </a:solidFill>
              </a:rPr>
              <a:t>									       Proverbs 19:2 </a:t>
            </a:r>
          </a:p>
        </p:txBody>
      </p:sp>
    </p:spTree>
    <p:extLst>
      <p:ext uri="{BB962C8B-B14F-4D97-AF65-F5344CB8AC3E}">
        <p14:creationId xmlns:p14="http://schemas.microsoft.com/office/powerpoint/2010/main" val="40207649"/>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Passion</a:t>
            </a:r>
            <a:endParaRPr lang="en-US" sz="2000" dirty="0">
              <a:solidFill>
                <a:srgbClr val="002060"/>
              </a:solidFill>
            </a:endParaRPr>
          </a:p>
        </p:txBody>
      </p:sp>
      <p:sp>
        <p:nvSpPr>
          <p:cNvPr id="10" name="Rectangle 9"/>
          <p:cNvSpPr/>
          <p:nvPr/>
        </p:nvSpPr>
        <p:spPr>
          <a:xfrm>
            <a:off x="166689" y="1222171"/>
            <a:ext cx="8824911" cy="320087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74888" algn="l"/>
              </a:tabLst>
            </a:pPr>
            <a:r>
              <a:rPr lang="en-US" sz="2000" dirty="0"/>
              <a:t>The Amplified translation expresses the full force of Paul’s passion: </a:t>
            </a:r>
          </a:p>
          <a:p>
            <a:pPr>
              <a:tabLst>
                <a:tab pos="457200" algn="l"/>
                <a:tab pos="914400" algn="l"/>
                <a:tab pos="1371600" algn="l"/>
                <a:tab pos="1828800" algn="l"/>
                <a:tab pos="2274888" algn="l"/>
              </a:tabLst>
            </a:pPr>
            <a:endParaRPr lang="en-US" sz="800" dirty="0"/>
          </a:p>
          <a:p>
            <a:pPr>
              <a:tabLst>
                <a:tab pos="457200" algn="l"/>
                <a:tab pos="914400" algn="l"/>
                <a:tab pos="1371600" algn="l"/>
                <a:tab pos="1828800" algn="l"/>
                <a:tab pos="2274888" algn="l"/>
              </a:tabLst>
            </a:pPr>
            <a:r>
              <a:rPr lang="en-US" sz="2000" dirty="0">
                <a:solidFill>
                  <a:srgbClr val="3327C6"/>
                </a:solidFill>
              </a:rPr>
              <a:t>My determined </a:t>
            </a:r>
            <a:r>
              <a:rPr lang="en-US" sz="2000" dirty="0">
                <a:solidFill>
                  <a:srgbClr val="FF0000"/>
                </a:solidFill>
              </a:rPr>
              <a:t>purpose</a:t>
            </a:r>
            <a:r>
              <a:rPr lang="en-US" sz="2000" dirty="0">
                <a:solidFill>
                  <a:srgbClr val="3327C6"/>
                </a:solidFill>
              </a:rPr>
              <a:t> is that I may know Him –</a:t>
            </a:r>
          </a:p>
          <a:p>
            <a:pPr>
              <a:tabLst>
                <a:tab pos="457200" algn="l"/>
                <a:tab pos="914400" algn="l"/>
                <a:tab pos="1371600" algn="l"/>
                <a:tab pos="1828800" algn="l"/>
                <a:tab pos="2274888" algn="l"/>
              </a:tabLst>
            </a:pPr>
            <a:r>
              <a:rPr lang="en-US" sz="2000" dirty="0">
                <a:solidFill>
                  <a:srgbClr val="3327C6"/>
                </a:solidFill>
              </a:rPr>
              <a:t>	that I may </a:t>
            </a:r>
            <a:r>
              <a:rPr lang="en-US" sz="2000" u="sng" dirty="0">
                <a:solidFill>
                  <a:srgbClr val="3327C6"/>
                </a:solidFill>
              </a:rPr>
              <a:t>progressively</a:t>
            </a:r>
            <a:r>
              <a:rPr lang="en-US" sz="2000" dirty="0">
                <a:solidFill>
                  <a:srgbClr val="3327C6"/>
                </a:solidFill>
              </a:rPr>
              <a:t> </a:t>
            </a:r>
          </a:p>
          <a:p>
            <a:pPr>
              <a:tabLst>
                <a:tab pos="457200" algn="l"/>
                <a:tab pos="914400" algn="l"/>
                <a:tab pos="1371600" algn="l"/>
                <a:tab pos="1828800" algn="l"/>
                <a:tab pos="2274888" algn="l"/>
              </a:tabLst>
            </a:pPr>
            <a:r>
              <a:rPr lang="en-US" sz="2000" dirty="0">
                <a:solidFill>
                  <a:srgbClr val="3327C6"/>
                </a:solidFill>
              </a:rPr>
              <a:t>		become </a:t>
            </a:r>
            <a:r>
              <a:rPr lang="en-US" sz="2000" u="sng" dirty="0">
                <a:solidFill>
                  <a:srgbClr val="3327C6"/>
                </a:solidFill>
              </a:rPr>
              <a:t>more deeply </a:t>
            </a:r>
            <a:r>
              <a:rPr lang="en-US" sz="2000" dirty="0">
                <a:solidFill>
                  <a:srgbClr val="3327C6"/>
                </a:solidFill>
              </a:rPr>
              <a:t>and </a:t>
            </a:r>
            <a:r>
              <a:rPr lang="en-US" sz="2000" u="sng" dirty="0">
                <a:solidFill>
                  <a:srgbClr val="3327C6"/>
                </a:solidFill>
              </a:rPr>
              <a:t>intimately</a:t>
            </a:r>
            <a:r>
              <a:rPr lang="en-US" sz="2000" dirty="0">
                <a:solidFill>
                  <a:srgbClr val="3327C6"/>
                </a:solidFill>
              </a:rPr>
              <a:t> acquainted with Him, 				perceiving and recognizing and understanding </a:t>
            </a:r>
          </a:p>
          <a:p>
            <a:pPr>
              <a:tabLst>
                <a:tab pos="457200" algn="l"/>
                <a:tab pos="914400" algn="l"/>
                <a:tab pos="1371600" algn="l"/>
                <a:tab pos="1828800" algn="l"/>
                <a:tab pos="2274888" algn="l"/>
              </a:tabLst>
            </a:pPr>
            <a:r>
              <a:rPr lang="en-US" sz="2000" dirty="0">
                <a:solidFill>
                  <a:srgbClr val="3327C6"/>
                </a:solidFill>
              </a:rPr>
              <a:t>				the wonders of His Person </a:t>
            </a:r>
          </a:p>
          <a:p>
            <a:pPr>
              <a:tabLst>
                <a:tab pos="457200" algn="l"/>
                <a:tab pos="914400" algn="l"/>
                <a:tab pos="1371600" algn="l"/>
                <a:tab pos="1828800" algn="l"/>
                <a:tab pos="2274888" algn="l"/>
              </a:tabLst>
            </a:pPr>
            <a:r>
              <a:rPr lang="en-US" sz="2000" dirty="0">
                <a:solidFill>
                  <a:srgbClr val="3327C6"/>
                </a:solidFill>
              </a:rPr>
              <a:t>					</a:t>
            </a:r>
            <a:r>
              <a:rPr lang="en-US" sz="2000" u="sng" dirty="0">
                <a:solidFill>
                  <a:srgbClr val="3327C6"/>
                </a:solidFill>
              </a:rPr>
              <a:t>more strongly</a:t>
            </a:r>
            <a:r>
              <a:rPr lang="en-US" sz="2000" dirty="0">
                <a:solidFill>
                  <a:srgbClr val="3327C6"/>
                </a:solidFill>
              </a:rPr>
              <a:t> and </a:t>
            </a:r>
            <a:r>
              <a:rPr lang="en-US" sz="2000" u="sng" dirty="0">
                <a:solidFill>
                  <a:srgbClr val="3327C6"/>
                </a:solidFill>
              </a:rPr>
              <a:t>more clearly</a:t>
            </a:r>
            <a:r>
              <a:rPr lang="en-US" sz="2000" dirty="0">
                <a:solidFill>
                  <a:srgbClr val="3327C6"/>
                </a:solidFill>
              </a:rPr>
              <a:t>.</a:t>
            </a:r>
          </a:p>
          <a:p>
            <a:pPr>
              <a:tabLst>
                <a:tab pos="457200" algn="l"/>
                <a:tab pos="914400" algn="l"/>
                <a:tab pos="1371600" algn="l"/>
                <a:tab pos="1828800" algn="l"/>
                <a:tab pos="2274888" algn="l"/>
              </a:tabLst>
            </a:pPr>
            <a:r>
              <a:rPr lang="en-US" sz="2000" dirty="0">
                <a:solidFill>
                  <a:srgbClr val="3327C6"/>
                </a:solidFill>
              </a:rPr>
              <a:t>									     Philippians 3:10 [AMP]</a:t>
            </a:r>
          </a:p>
          <a:p>
            <a:pPr>
              <a:tabLst>
                <a:tab pos="457200" algn="l"/>
                <a:tab pos="914400" algn="l"/>
                <a:tab pos="1371600" algn="l"/>
                <a:tab pos="1828800" algn="l"/>
                <a:tab pos="2274888" algn="l"/>
              </a:tabLst>
            </a:pPr>
            <a:r>
              <a:rPr lang="en-US" sz="800" dirty="0">
                <a:solidFill>
                  <a:srgbClr val="3327C6"/>
                </a:solidFill>
              </a:rPr>
              <a:t> </a:t>
            </a:r>
          </a:p>
          <a:p>
            <a:pPr>
              <a:tabLst>
                <a:tab pos="457200" algn="l"/>
                <a:tab pos="914400" algn="l"/>
                <a:tab pos="1371600" algn="l"/>
                <a:tab pos="1828800" algn="l"/>
                <a:tab pos="2274888" algn="l"/>
              </a:tabLst>
            </a:pPr>
            <a:r>
              <a:rPr lang="en-US" sz="2000" dirty="0"/>
              <a:t>										          Rick Warren</a:t>
            </a:r>
          </a:p>
        </p:txBody>
      </p:sp>
      <p:sp>
        <p:nvSpPr>
          <p:cNvPr id="6" name="Rectangle 5">
            <a:extLst>
              <a:ext uri="{FF2B5EF4-FFF2-40B4-BE49-F238E27FC236}">
                <a16:creationId xmlns:a16="http://schemas.microsoft.com/office/drawing/2014/main" id="{DA371EED-EC31-DB4F-B016-A5E41D73C990}"/>
              </a:ext>
            </a:extLst>
          </p:cNvPr>
          <p:cNvSpPr/>
          <p:nvPr/>
        </p:nvSpPr>
        <p:spPr>
          <a:xfrm>
            <a:off x="166689" y="4423047"/>
            <a:ext cx="8824911" cy="246221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74888" algn="l"/>
              </a:tabLst>
            </a:pPr>
            <a:r>
              <a:rPr lang="en-US" sz="2000" dirty="0">
                <a:solidFill>
                  <a:srgbClr val="3327C6"/>
                </a:solidFill>
              </a:rPr>
              <a:t>I want to know Christ – </a:t>
            </a:r>
          </a:p>
          <a:p>
            <a:pPr>
              <a:tabLst>
                <a:tab pos="457200" algn="l"/>
                <a:tab pos="914400" algn="l"/>
                <a:tab pos="1371600" algn="l"/>
                <a:tab pos="1828800" algn="l"/>
                <a:tab pos="2274888" algn="l"/>
              </a:tabLst>
            </a:pPr>
            <a:r>
              <a:rPr lang="en-US" sz="2000" dirty="0">
                <a:solidFill>
                  <a:srgbClr val="3327C6"/>
                </a:solidFill>
              </a:rPr>
              <a:t>	yes, to know the power of his resurrection </a:t>
            </a:r>
          </a:p>
          <a:p>
            <a:pPr>
              <a:tabLst>
                <a:tab pos="457200" algn="l"/>
                <a:tab pos="914400" algn="l"/>
                <a:tab pos="1371600" algn="l"/>
                <a:tab pos="1828800" algn="l"/>
                <a:tab pos="2274888" algn="l"/>
              </a:tabLst>
            </a:pPr>
            <a:r>
              <a:rPr lang="en-US" sz="2000" dirty="0">
                <a:solidFill>
                  <a:srgbClr val="3327C6"/>
                </a:solidFill>
              </a:rPr>
              <a:t>		and participation in his sufferings, </a:t>
            </a:r>
          </a:p>
          <a:p>
            <a:pPr>
              <a:tabLst>
                <a:tab pos="457200" algn="l"/>
                <a:tab pos="914400" algn="l"/>
                <a:tab pos="1371600" algn="l"/>
                <a:tab pos="1828800" algn="l"/>
                <a:tab pos="2274888" algn="l"/>
              </a:tabLst>
            </a:pPr>
            <a:r>
              <a:rPr lang="en-US" sz="2000" dirty="0">
                <a:solidFill>
                  <a:srgbClr val="3327C6"/>
                </a:solidFill>
              </a:rPr>
              <a:t>			becoming like him in his death, </a:t>
            </a:r>
          </a:p>
          <a:p>
            <a:pPr>
              <a:tabLst>
                <a:tab pos="457200" algn="l"/>
                <a:tab pos="914400" algn="l"/>
                <a:tab pos="1371600" algn="l"/>
                <a:tab pos="1828800" algn="l"/>
                <a:tab pos="2274888" algn="l"/>
              </a:tabLst>
            </a:pPr>
            <a:r>
              <a:rPr lang="en-US" sz="2000" dirty="0">
                <a:solidFill>
                  <a:srgbClr val="3327C6"/>
                </a:solidFill>
              </a:rPr>
              <a:t>				and so, somehow, </a:t>
            </a:r>
          </a:p>
          <a:p>
            <a:pPr>
              <a:tabLst>
                <a:tab pos="457200" algn="l"/>
                <a:tab pos="914400" algn="l"/>
                <a:tab pos="1371600" algn="l"/>
                <a:tab pos="1828800" algn="l"/>
                <a:tab pos="2274888" algn="l"/>
              </a:tabLst>
            </a:pPr>
            <a:r>
              <a:rPr lang="en-US" sz="2000" dirty="0">
                <a:solidFill>
                  <a:srgbClr val="3327C6"/>
                </a:solidFill>
              </a:rPr>
              <a:t>					attaining to the resurrection from the dead.</a:t>
            </a:r>
          </a:p>
          <a:p>
            <a:pPr>
              <a:tabLst>
                <a:tab pos="457200" algn="l"/>
                <a:tab pos="914400" algn="l"/>
                <a:tab pos="1371600" algn="l"/>
                <a:tab pos="1828800" algn="l"/>
                <a:tab pos="2274888" algn="l"/>
              </a:tabLst>
            </a:pPr>
            <a:r>
              <a:rPr lang="en-US" sz="800" dirty="0">
                <a:solidFill>
                  <a:srgbClr val="3327C6"/>
                </a:solidFill>
              </a:rPr>
              <a:t> </a:t>
            </a:r>
          </a:p>
          <a:p>
            <a:pPr>
              <a:tabLst>
                <a:tab pos="457200" algn="l"/>
                <a:tab pos="914400" algn="l"/>
                <a:tab pos="1371600" algn="l"/>
                <a:tab pos="1828800" algn="l"/>
                <a:tab pos="2274888" algn="l"/>
              </a:tabLst>
            </a:pPr>
            <a:r>
              <a:rPr lang="en-US" sz="2000" dirty="0">
                <a:solidFill>
                  <a:srgbClr val="3327C6"/>
                </a:solidFill>
              </a:rPr>
              <a:t>									  Philippians 3:10-11 [NIV] </a:t>
            </a:r>
          </a:p>
        </p:txBody>
      </p:sp>
    </p:spTree>
    <p:extLst>
      <p:ext uri="{BB962C8B-B14F-4D97-AF65-F5344CB8AC3E}">
        <p14:creationId xmlns:p14="http://schemas.microsoft.com/office/powerpoint/2010/main" val="1234403566"/>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Passion</a:t>
            </a:r>
            <a:endParaRPr lang="en-US" sz="2000" dirty="0">
              <a:solidFill>
                <a:srgbClr val="002060"/>
              </a:solidFill>
            </a:endParaRPr>
          </a:p>
        </p:txBody>
      </p:sp>
      <p:sp>
        <p:nvSpPr>
          <p:cNvPr id="10" name="Rectangle 9"/>
          <p:cNvSpPr/>
          <p:nvPr/>
        </p:nvSpPr>
        <p:spPr>
          <a:xfrm>
            <a:off x="166689" y="1222171"/>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I don't like to hear cut and dried sermons.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No </a:t>
            </a:r>
            <a:r>
              <a:rPr lang="mr-IN" sz="2000" dirty="0"/>
              <a:t>–</a:t>
            </a:r>
            <a:endParaRPr lang="en-US" sz="2000" dirty="0"/>
          </a:p>
          <a:p>
            <a:pPr>
              <a:tabLst>
                <a:tab pos="457200" algn="l"/>
                <a:tab pos="914400" algn="l"/>
                <a:tab pos="1371600" algn="l"/>
                <a:tab pos="1828800" algn="l"/>
              </a:tabLst>
            </a:pPr>
            <a:r>
              <a:rPr lang="en-US" sz="2000" dirty="0"/>
              <a:t>	when I hear a man preach, </a:t>
            </a:r>
          </a:p>
          <a:p>
            <a:pPr>
              <a:tabLst>
                <a:tab pos="457200" algn="l"/>
                <a:tab pos="914400" algn="l"/>
                <a:tab pos="1371600" algn="l"/>
                <a:tab pos="1828800" algn="l"/>
              </a:tabLst>
            </a:pPr>
            <a:r>
              <a:rPr lang="en-US" sz="2000" dirty="0"/>
              <a:t>		I like to see him act </a:t>
            </a:r>
          </a:p>
          <a:p>
            <a:pPr>
              <a:tabLst>
                <a:tab pos="457200" algn="l"/>
                <a:tab pos="914400" algn="l"/>
                <a:tab pos="1371600" algn="l"/>
                <a:tab pos="1828800" algn="l"/>
              </a:tabLst>
            </a:pPr>
            <a:r>
              <a:rPr lang="en-US" sz="2000" dirty="0"/>
              <a:t>			as if he were fighting bees.</a:t>
            </a:r>
          </a:p>
          <a:p>
            <a:pPr>
              <a:tabLst>
                <a:tab pos="457200" algn="l"/>
                <a:tab pos="914400" algn="l"/>
                <a:tab pos="1371600" algn="l"/>
                <a:tab pos="1828800" algn="l"/>
              </a:tabLst>
            </a:pPr>
            <a:r>
              <a:rPr lang="en-US" sz="2000" dirty="0"/>
              <a:t>									 Abraham Lincoln</a:t>
            </a:r>
          </a:p>
        </p:txBody>
      </p:sp>
      <p:sp>
        <p:nvSpPr>
          <p:cNvPr id="9" name="Rectangle 8"/>
          <p:cNvSpPr/>
          <p:nvPr/>
        </p:nvSpPr>
        <p:spPr>
          <a:xfrm>
            <a:off x="166688" y="5717971"/>
            <a:ext cx="8824911" cy="923330"/>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Lst>
            </a:pPr>
            <a:r>
              <a:rPr lang="en-US" sz="2000" dirty="0"/>
              <a:t>Have you ever been chased by bees?</a:t>
            </a:r>
          </a:p>
          <a:p>
            <a:pPr algn="ctr">
              <a:tabLst>
                <a:tab pos="457200" algn="l"/>
                <a:tab pos="914400" algn="l"/>
              </a:tabLst>
            </a:pPr>
            <a:endParaRPr lang="en-US" sz="800" dirty="0"/>
          </a:p>
          <a:p>
            <a:pPr algn="ctr">
              <a:tabLst>
                <a:tab pos="457200" algn="l"/>
                <a:tab pos="914400" algn="l"/>
              </a:tabLst>
            </a:pPr>
            <a:r>
              <a:rPr lang="en-US" sz="2000" dirty="0"/>
              <a:t> Your purpose in life becomes very clear!</a:t>
            </a:r>
          </a:p>
        </p:txBody>
      </p:sp>
    </p:spTree>
    <p:extLst>
      <p:ext uri="{BB962C8B-B14F-4D97-AF65-F5344CB8AC3E}">
        <p14:creationId xmlns:p14="http://schemas.microsoft.com/office/powerpoint/2010/main" val="2402906531"/>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Motivation</a:t>
            </a:r>
          </a:p>
        </p:txBody>
      </p:sp>
      <p:sp>
        <p:nvSpPr>
          <p:cNvPr id="7" name="Rectangle 6"/>
          <p:cNvSpPr/>
          <p:nvPr/>
        </p:nvSpPr>
        <p:spPr>
          <a:xfrm>
            <a:off x="166683" y="1706095"/>
            <a:ext cx="4341817"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Passion</a:t>
            </a:r>
          </a:p>
          <a:p>
            <a:pPr marL="342900" lvl="0" indent="-342900">
              <a:buFont typeface="Arial" charset="0"/>
              <a:buChar char="•"/>
            </a:pPr>
            <a:r>
              <a:rPr lang="en-US" sz="2000" dirty="0">
                <a:solidFill>
                  <a:srgbClr val="0432FF"/>
                </a:solidFill>
              </a:rPr>
              <a:t>Commitment</a:t>
            </a:r>
          </a:p>
          <a:p>
            <a:pPr marL="342900" lvl="0" indent="-342900">
              <a:buFont typeface="Arial" charset="0"/>
              <a:buChar char="•"/>
            </a:pPr>
            <a:r>
              <a:rPr lang="en-US" sz="2000" dirty="0">
                <a:solidFill>
                  <a:schemeClr val="bg1">
                    <a:lumMod val="75000"/>
                  </a:schemeClr>
                </a:solidFill>
              </a:rPr>
              <a:t>Struggle</a:t>
            </a:r>
          </a:p>
        </p:txBody>
      </p:sp>
    </p:spTree>
    <p:extLst>
      <p:ext uri="{BB962C8B-B14F-4D97-AF65-F5344CB8AC3E}">
        <p14:creationId xmlns:p14="http://schemas.microsoft.com/office/powerpoint/2010/main" val="2459581706"/>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Commitment (to your purpose)</a:t>
            </a:r>
            <a:endParaRPr lang="en-US" sz="2000" dirty="0">
              <a:solidFill>
                <a:srgbClr val="002060"/>
              </a:solidFill>
            </a:endParaRPr>
          </a:p>
        </p:txBody>
      </p:sp>
      <p:sp>
        <p:nvSpPr>
          <p:cNvPr id="10" name="Rectangle 9"/>
          <p:cNvSpPr/>
          <p:nvPr/>
        </p:nvSpPr>
        <p:spPr>
          <a:xfrm>
            <a:off x="166689" y="1222171"/>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I determined never to stop </a:t>
            </a:r>
          </a:p>
          <a:p>
            <a:pPr>
              <a:tabLst>
                <a:tab pos="457200" algn="l"/>
                <a:tab pos="914400" algn="l"/>
                <a:tab pos="1371600" algn="l"/>
                <a:tab pos="1828800" algn="l"/>
              </a:tabLst>
            </a:pPr>
            <a:r>
              <a:rPr lang="en-US" sz="2000" dirty="0"/>
              <a:t>	until I had come to the end </a:t>
            </a:r>
          </a:p>
          <a:p>
            <a:pPr>
              <a:tabLst>
                <a:tab pos="457200" algn="l"/>
                <a:tab pos="914400" algn="l"/>
                <a:tab pos="1371600" algn="l"/>
                <a:tab pos="1828800" algn="l"/>
              </a:tabLst>
            </a:pPr>
            <a:r>
              <a:rPr lang="en-US" sz="2000" dirty="0"/>
              <a:t>		and achieved my </a:t>
            </a:r>
            <a:r>
              <a:rPr lang="en-US" sz="2000" dirty="0">
                <a:solidFill>
                  <a:srgbClr val="FF0000"/>
                </a:solidFill>
              </a:rPr>
              <a:t>purpose</a:t>
            </a:r>
            <a:r>
              <a:rPr lang="en-US" sz="2000" dirty="0"/>
              <a:t>. </a:t>
            </a:r>
          </a:p>
          <a:p>
            <a:pPr>
              <a:tabLst>
                <a:tab pos="457200" algn="l"/>
                <a:tab pos="914400" algn="l"/>
                <a:tab pos="1371600" algn="l"/>
                <a:tab pos="1828800" algn="l"/>
              </a:tabLst>
            </a:pPr>
            <a:r>
              <a:rPr lang="en-US" sz="2000" dirty="0"/>
              <a:t>									David Livingstone </a:t>
            </a:r>
          </a:p>
        </p:txBody>
      </p:sp>
      <p:sp>
        <p:nvSpPr>
          <p:cNvPr id="6" name="Rectangle 5"/>
          <p:cNvSpPr/>
          <p:nvPr/>
        </p:nvSpPr>
        <p:spPr>
          <a:xfrm>
            <a:off x="166688" y="2690061"/>
            <a:ext cx="8824911" cy="350865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Once a group of people wrote to David Livingstone, in Africa,</a:t>
            </a:r>
          </a:p>
          <a:p>
            <a:pPr>
              <a:tabLst>
                <a:tab pos="457200" algn="l"/>
              </a:tabLst>
            </a:pPr>
            <a:r>
              <a:rPr lang="en-US" sz="2000" dirty="0"/>
              <a:t>	that </a:t>
            </a:r>
            <a:r>
              <a:rPr lang="en-US" sz="2000" u="sng" dirty="0"/>
              <a:t>if</a:t>
            </a:r>
            <a:r>
              <a:rPr lang="en-US" sz="2000" dirty="0"/>
              <a:t> he had found a good road to where he was, </a:t>
            </a:r>
          </a:p>
          <a:p>
            <a:pPr>
              <a:tabLst>
                <a:tab pos="457200" algn="l"/>
              </a:tabLst>
            </a:pPr>
            <a:r>
              <a:rPr lang="en-US" sz="2000" dirty="0"/>
              <a:t>		there were others who wanted to join him. </a:t>
            </a:r>
          </a:p>
          <a:p>
            <a:pPr>
              <a:tabLst>
                <a:tab pos="457200" algn="l"/>
              </a:tabLst>
            </a:pPr>
            <a:endParaRPr lang="en-US" sz="800" dirty="0"/>
          </a:p>
          <a:p>
            <a:pPr>
              <a:tabLst>
                <a:tab pos="457200" algn="l"/>
              </a:tabLst>
            </a:pPr>
            <a:r>
              <a:rPr lang="en-US" sz="2000" dirty="0"/>
              <a:t>Livingstone replied, </a:t>
            </a:r>
          </a:p>
          <a:p>
            <a:pPr>
              <a:tabLst>
                <a:tab pos="457200" algn="l"/>
              </a:tabLst>
            </a:pPr>
            <a:r>
              <a:rPr lang="en-US" sz="2000" dirty="0"/>
              <a:t>	'If you have men who will only come </a:t>
            </a:r>
          </a:p>
          <a:p>
            <a:pPr>
              <a:tabLst>
                <a:tab pos="457200" algn="l"/>
              </a:tabLst>
            </a:pPr>
            <a:r>
              <a:rPr lang="en-US" sz="2000" dirty="0"/>
              <a:t>		</a:t>
            </a:r>
            <a:r>
              <a:rPr lang="en-US" sz="2000" u="sng" dirty="0"/>
              <a:t>if</a:t>
            </a:r>
            <a:r>
              <a:rPr lang="en-US" sz="2000" dirty="0"/>
              <a:t> there is a good road,</a:t>
            </a:r>
          </a:p>
          <a:p>
            <a:pPr>
              <a:tabLst>
                <a:tab pos="457200" algn="l"/>
                <a:tab pos="914400" algn="l"/>
                <a:tab pos="1371600" algn="l"/>
                <a:tab pos="1828800" algn="l"/>
              </a:tabLst>
            </a:pPr>
            <a:r>
              <a:rPr lang="en-US" sz="2000" dirty="0"/>
              <a:t>			 I don't want them.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	</a:t>
            </a:r>
            <a:r>
              <a:rPr lang="en-US" sz="2000" u="sng" dirty="0"/>
              <a:t>I want men who will come </a:t>
            </a:r>
          </a:p>
          <a:p>
            <a:pPr>
              <a:tabLst>
                <a:tab pos="457200" algn="l"/>
                <a:tab pos="914400" algn="l"/>
                <a:tab pos="1371600" algn="l"/>
                <a:tab pos="1828800" algn="l"/>
              </a:tabLst>
            </a:pPr>
            <a:r>
              <a:rPr lang="en-US" sz="2000" dirty="0"/>
              <a:t>		</a:t>
            </a:r>
            <a:r>
              <a:rPr lang="en-US" sz="2000" u="sng" dirty="0"/>
              <a:t>even if there is no road at all</a:t>
            </a:r>
            <a:r>
              <a:rPr lang="en-US" sz="2000" dirty="0"/>
              <a:t>'.</a:t>
            </a:r>
          </a:p>
          <a:p>
            <a:pPr>
              <a:tabLst>
                <a:tab pos="457200" algn="l"/>
                <a:tab pos="914400" algn="l"/>
                <a:tab pos="1371600" algn="l"/>
                <a:tab pos="1828800" algn="l"/>
              </a:tabLst>
            </a:pPr>
            <a:r>
              <a:rPr lang="en-US" sz="2000" dirty="0"/>
              <a:t>									David Livingstone </a:t>
            </a:r>
          </a:p>
        </p:txBody>
      </p:sp>
      <p:sp>
        <p:nvSpPr>
          <p:cNvPr id="8" name="Rectangle 7">
            <a:extLst>
              <a:ext uri="{FF2B5EF4-FFF2-40B4-BE49-F238E27FC236}">
                <a16:creationId xmlns:a16="http://schemas.microsoft.com/office/drawing/2014/main" id="{A0332088-2C38-8843-92B3-213B8ACD9D7F}"/>
              </a:ext>
            </a:extLst>
          </p:cNvPr>
          <p:cNvSpPr/>
          <p:nvPr/>
        </p:nvSpPr>
        <p:spPr>
          <a:xfrm>
            <a:off x="166687" y="625083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2000" dirty="0"/>
              <a:t>We must pray for strength, not ease!  (relate to our purpose)</a:t>
            </a:r>
          </a:p>
        </p:txBody>
      </p:sp>
      <p:sp>
        <p:nvSpPr>
          <p:cNvPr id="9" name="Rectangle 8">
            <a:extLst>
              <a:ext uri="{FF2B5EF4-FFF2-40B4-BE49-F238E27FC236}">
                <a16:creationId xmlns:a16="http://schemas.microsoft.com/office/drawing/2014/main" id="{5BAAD2E7-A8EB-E74B-A605-2618EC0B21BD}"/>
              </a:ext>
            </a:extLst>
          </p:cNvPr>
          <p:cNvSpPr/>
          <p:nvPr/>
        </p:nvSpPr>
        <p:spPr>
          <a:xfrm>
            <a:off x="166686" y="9811603"/>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2000" dirty="0"/>
              <a:t>We must pray for strength, not ease!  (relate to our purpose)</a:t>
            </a:r>
          </a:p>
        </p:txBody>
      </p:sp>
    </p:spTree>
    <p:extLst>
      <p:ext uri="{BB962C8B-B14F-4D97-AF65-F5344CB8AC3E}">
        <p14:creationId xmlns:p14="http://schemas.microsoft.com/office/powerpoint/2010/main" val="3447255984"/>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Commitment (to your purpose)</a:t>
            </a:r>
            <a:endParaRPr lang="en-US" sz="2000" dirty="0">
              <a:solidFill>
                <a:srgbClr val="002060"/>
              </a:solidFill>
            </a:endParaRPr>
          </a:p>
        </p:txBody>
      </p:sp>
      <p:sp>
        <p:nvSpPr>
          <p:cNvPr id="10" name="Rectangle 9"/>
          <p:cNvSpPr/>
          <p:nvPr/>
        </p:nvSpPr>
        <p:spPr>
          <a:xfrm>
            <a:off x="166689" y="1222171"/>
            <a:ext cx="8824911" cy="437042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The pilgrims on the Mayflower </a:t>
            </a:r>
          </a:p>
          <a:p>
            <a:pPr>
              <a:tabLst>
                <a:tab pos="457200" algn="l"/>
                <a:tab pos="914400" algn="l"/>
                <a:tab pos="1371600" algn="l"/>
                <a:tab pos="1828800" algn="l"/>
                <a:tab pos="2286000" algn="l"/>
              </a:tabLst>
            </a:pPr>
            <a:r>
              <a:rPr lang="en-US" sz="2000" dirty="0"/>
              <a:t>	landed at Plymouth Rock.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To my knowledge, </a:t>
            </a:r>
          </a:p>
          <a:p>
            <a:pPr>
              <a:tabLst>
                <a:tab pos="457200" algn="l"/>
                <a:tab pos="914400" algn="l"/>
                <a:tab pos="1371600" algn="l"/>
                <a:tab pos="1828800" algn="l"/>
                <a:tab pos="2286000" algn="l"/>
              </a:tabLst>
            </a:pPr>
            <a:r>
              <a:rPr lang="en-US" sz="2000" dirty="0"/>
              <a:t>	they didn't wait around </a:t>
            </a:r>
          </a:p>
          <a:p>
            <a:pPr>
              <a:tabLst>
                <a:tab pos="457200" algn="l"/>
                <a:tab pos="914400" algn="l"/>
                <a:tab pos="1371600" algn="l"/>
                <a:tab pos="1828800" algn="l"/>
                <a:tab pos="2286000" algn="l"/>
              </a:tabLst>
            </a:pPr>
            <a:r>
              <a:rPr lang="en-US" sz="2000" dirty="0"/>
              <a:t>		for a return trip to Europe.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You settle some place </a:t>
            </a:r>
          </a:p>
          <a:p>
            <a:pPr>
              <a:tabLst>
                <a:tab pos="457200" algn="l"/>
                <a:tab pos="914400" algn="l"/>
                <a:tab pos="1371600" algn="l"/>
                <a:tab pos="1828800" algn="l"/>
                <a:tab pos="2286000" algn="l"/>
              </a:tabLst>
            </a:pPr>
            <a:r>
              <a:rPr lang="en-US" sz="2000" dirty="0"/>
              <a:t>	with a </a:t>
            </a:r>
            <a:r>
              <a:rPr lang="en-US" sz="2000" dirty="0">
                <a:solidFill>
                  <a:srgbClr val="FF0000"/>
                </a:solidFill>
              </a:rPr>
              <a:t>purpose</a:t>
            </a:r>
            <a:r>
              <a:rPr lang="en-US" sz="2000" dirty="0"/>
              <a:t>.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If you don't want to do that, </a:t>
            </a:r>
          </a:p>
          <a:p>
            <a:pPr>
              <a:tabLst>
                <a:tab pos="457200" algn="l"/>
                <a:tab pos="914400" algn="l"/>
                <a:tab pos="1371600" algn="l"/>
                <a:tab pos="1828800" algn="l"/>
                <a:tab pos="2286000" algn="l"/>
              </a:tabLst>
            </a:pPr>
            <a:r>
              <a:rPr lang="en-US" sz="2000" dirty="0"/>
              <a:t>	stay home.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You avoid an awful lot of risks </a:t>
            </a:r>
          </a:p>
          <a:p>
            <a:pPr>
              <a:tabLst>
                <a:tab pos="457200" algn="l"/>
                <a:tab pos="914400" algn="l"/>
                <a:tab pos="1371600" algn="l"/>
                <a:tab pos="1828800" algn="l"/>
                <a:tab pos="2286000" algn="l"/>
              </a:tabLst>
            </a:pPr>
            <a:r>
              <a:rPr lang="en-US" sz="2000" dirty="0"/>
              <a:t>	by not venturing outward. </a:t>
            </a:r>
          </a:p>
          <a:p>
            <a:pPr>
              <a:tabLst>
                <a:tab pos="457200" algn="l"/>
                <a:tab pos="914400" algn="l"/>
                <a:tab pos="1371600" algn="l"/>
                <a:tab pos="1828800" algn="l"/>
                <a:tab pos="2286000" algn="l"/>
              </a:tabLst>
            </a:pPr>
            <a:r>
              <a:rPr lang="en-US" sz="2000" dirty="0"/>
              <a:t>										           Buzz Aldrin </a:t>
            </a:r>
          </a:p>
        </p:txBody>
      </p:sp>
      <p:sp>
        <p:nvSpPr>
          <p:cNvPr id="5" name="Rectangle 4">
            <a:extLst>
              <a:ext uri="{FF2B5EF4-FFF2-40B4-BE49-F238E27FC236}">
                <a16:creationId xmlns:a16="http://schemas.microsoft.com/office/drawing/2014/main" id="{139A9A63-ED5B-9848-A40B-B071DC7D6531}"/>
              </a:ext>
            </a:extLst>
          </p:cNvPr>
          <p:cNvSpPr/>
          <p:nvPr/>
        </p:nvSpPr>
        <p:spPr>
          <a:xfrm>
            <a:off x="166688" y="5946032"/>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2000" dirty="0"/>
              <a:t>Buzz Aldrin and Neil Armstrong </a:t>
            </a:r>
          </a:p>
          <a:p>
            <a:pPr algn="ctr"/>
            <a:r>
              <a:rPr lang="en-US" sz="2000" dirty="0"/>
              <a:t>were the first two men to walk on the moon.</a:t>
            </a:r>
          </a:p>
        </p:txBody>
      </p:sp>
    </p:spTree>
    <p:extLst>
      <p:ext uri="{BB962C8B-B14F-4D97-AF65-F5344CB8AC3E}">
        <p14:creationId xmlns:p14="http://schemas.microsoft.com/office/powerpoint/2010/main" val="1079441463"/>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Commitment (giving your life)</a:t>
            </a:r>
            <a:endParaRPr lang="en-US" sz="2000" dirty="0">
              <a:solidFill>
                <a:srgbClr val="002060"/>
              </a:solidFill>
            </a:endParaRPr>
          </a:p>
        </p:txBody>
      </p:sp>
      <p:sp>
        <p:nvSpPr>
          <p:cNvPr id="10" name="Rectangle 9"/>
          <p:cNvSpPr/>
          <p:nvPr/>
        </p:nvSpPr>
        <p:spPr>
          <a:xfrm>
            <a:off x="166689" y="1222171"/>
            <a:ext cx="8824911" cy="357020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I have brought myself, </a:t>
            </a:r>
          </a:p>
          <a:p>
            <a:pPr>
              <a:tabLst>
                <a:tab pos="457200" algn="l"/>
                <a:tab pos="914400" algn="l"/>
                <a:tab pos="1371600" algn="l"/>
                <a:tab pos="1828800" algn="l"/>
                <a:tab pos="2286000" algn="l"/>
              </a:tabLst>
            </a:pPr>
            <a:r>
              <a:rPr lang="en-US" sz="2000" dirty="0"/>
              <a:t>	by long meditation, </a:t>
            </a:r>
          </a:p>
          <a:p>
            <a:pPr>
              <a:tabLst>
                <a:tab pos="457200" algn="l"/>
                <a:tab pos="914400" algn="l"/>
                <a:tab pos="1371600" algn="l"/>
                <a:tab pos="1828800" algn="l"/>
                <a:tab pos="2286000" algn="l"/>
              </a:tabLst>
            </a:pPr>
            <a:r>
              <a:rPr lang="en-US" sz="2000" dirty="0"/>
              <a:t>		to the conviction </a:t>
            </a:r>
          </a:p>
          <a:p>
            <a:pPr>
              <a:tabLst>
                <a:tab pos="457200" algn="l"/>
                <a:tab pos="914400" algn="l"/>
                <a:tab pos="1371600" algn="l"/>
                <a:tab pos="1828800" algn="l"/>
                <a:tab pos="2286000" algn="l"/>
              </a:tabLst>
            </a:pPr>
            <a:r>
              <a:rPr lang="en-US" sz="2000" dirty="0"/>
              <a:t>			that a human being </a:t>
            </a:r>
          </a:p>
          <a:p>
            <a:pPr>
              <a:tabLst>
                <a:tab pos="457200" algn="l"/>
                <a:tab pos="914400" algn="l"/>
                <a:tab pos="1371600" algn="l"/>
                <a:tab pos="1828800" algn="l"/>
                <a:tab pos="2286000" algn="l"/>
              </a:tabLst>
            </a:pPr>
            <a:r>
              <a:rPr lang="en-US" sz="2000" dirty="0"/>
              <a:t>				with a settled </a:t>
            </a:r>
            <a:r>
              <a:rPr lang="en-US" sz="2000" dirty="0">
                <a:solidFill>
                  <a:srgbClr val="FF0000"/>
                </a:solidFill>
              </a:rPr>
              <a:t>purpose </a:t>
            </a:r>
          </a:p>
          <a:p>
            <a:pPr>
              <a:tabLst>
                <a:tab pos="457200" algn="l"/>
                <a:tab pos="914400" algn="l"/>
                <a:tab pos="1371600" algn="l"/>
                <a:tab pos="1828800" algn="l"/>
                <a:tab pos="2286000" algn="l"/>
              </a:tabLst>
            </a:pPr>
            <a:r>
              <a:rPr lang="en-US" sz="2000" dirty="0"/>
              <a:t>					must accomplish it, </a:t>
            </a:r>
          </a:p>
          <a:p>
            <a:pPr>
              <a:tabLst>
                <a:tab pos="457200" algn="l"/>
                <a:tab pos="914400" algn="l"/>
                <a:tab pos="1371600" algn="l"/>
                <a:tab pos="1828800" algn="l"/>
                <a:tab pos="2286000" algn="l"/>
              </a:tabLst>
            </a:pPr>
            <a:r>
              <a:rPr lang="en-US" sz="2000" dirty="0"/>
              <a:t>	and that nothing </a:t>
            </a:r>
          </a:p>
          <a:p>
            <a:pPr>
              <a:tabLst>
                <a:tab pos="457200" algn="l"/>
                <a:tab pos="914400" algn="l"/>
                <a:tab pos="1371600" algn="l"/>
                <a:tab pos="1828800" algn="l"/>
                <a:tab pos="2286000" algn="l"/>
              </a:tabLst>
            </a:pPr>
            <a:r>
              <a:rPr lang="en-US" sz="2000" dirty="0"/>
              <a:t>		can resist a will </a:t>
            </a:r>
          </a:p>
          <a:p>
            <a:pPr>
              <a:tabLst>
                <a:tab pos="457200" algn="l"/>
                <a:tab pos="914400" algn="l"/>
                <a:tab pos="1371600" algn="l"/>
                <a:tab pos="1828800" algn="l"/>
                <a:tab pos="2286000" algn="l"/>
              </a:tabLst>
            </a:pPr>
            <a:r>
              <a:rPr lang="en-US" sz="2000" dirty="0"/>
              <a:t>			</a:t>
            </a:r>
            <a:r>
              <a:rPr lang="en-US" sz="2000" dirty="0">
                <a:solidFill>
                  <a:srgbClr val="FF0000"/>
                </a:solidFill>
              </a:rPr>
              <a:t>which will stake even existence </a:t>
            </a:r>
          </a:p>
          <a:p>
            <a:pPr>
              <a:tabLst>
                <a:tab pos="457200" algn="l"/>
                <a:tab pos="914400" algn="l"/>
                <a:tab pos="1371600" algn="l"/>
                <a:tab pos="1828800" algn="l"/>
                <a:tab pos="2286000" algn="l"/>
              </a:tabLst>
            </a:pPr>
            <a:r>
              <a:rPr lang="en-US" sz="2000" dirty="0"/>
              <a:t>				upon its fulfillment. </a:t>
            </a:r>
          </a:p>
          <a:p>
            <a:pPr>
              <a:tabLst>
                <a:tab pos="457200" algn="l"/>
                <a:tab pos="914400" algn="l"/>
                <a:tab pos="1371600" algn="l"/>
                <a:tab pos="1828800" algn="l"/>
                <a:tab pos="2286000" algn="l"/>
              </a:tabLst>
            </a:pPr>
            <a:r>
              <a:rPr lang="en-US" sz="2000" dirty="0"/>
              <a:t>										Benjamin Disraeli</a:t>
            </a:r>
          </a:p>
        </p:txBody>
      </p:sp>
      <p:sp>
        <p:nvSpPr>
          <p:cNvPr id="5" name="Rectangle 4"/>
          <p:cNvSpPr/>
          <p:nvPr/>
        </p:nvSpPr>
        <p:spPr>
          <a:xfrm>
            <a:off x="166688" y="4792379"/>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The only true happiness </a:t>
            </a:r>
          </a:p>
          <a:p>
            <a:pPr>
              <a:tabLst>
                <a:tab pos="457200" algn="l"/>
                <a:tab pos="914400" algn="l"/>
                <a:tab pos="1371600" algn="l"/>
                <a:tab pos="1828800" algn="l"/>
                <a:tab pos="2286000" algn="l"/>
              </a:tabLst>
            </a:pPr>
            <a:r>
              <a:rPr lang="en-US" sz="2000" dirty="0"/>
              <a:t>	comes from </a:t>
            </a:r>
            <a:r>
              <a:rPr lang="en-US" sz="2000" dirty="0">
                <a:solidFill>
                  <a:srgbClr val="FF0000"/>
                </a:solidFill>
              </a:rPr>
              <a:t>squandering ourselves </a:t>
            </a:r>
          </a:p>
          <a:p>
            <a:pPr>
              <a:tabLst>
                <a:tab pos="457200" algn="l"/>
                <a:tab pos="914400" algn="l"/>
                <a:tab pos="1371600" algn="l"/>
                <a:tab pos="1828800" algn="l"/>
                <a:tab pos="2286000" algn="l"/>
              </a:tabLst>
            </a:pPr>
            <a:r>
              <a:rPr lang="en-US" sz="2000" dirty="0"/>
              <a:t>		for a </a:t>
            </a:r>
            <a:r>
              <a:rPr lang="en-US" sz="2000" dirty="0">
                <a:solidFill>
                  <a:srgbClr val="FF0000"/>
                </a:solidFill>
              </a:rPr>
              <a:t>purpose</a:t>
            </a:r>
            <a:r>
              <a:rPr lang="en-US" sz="2000" dirty="0"/>
              <a:t>. </a:t>
            </a:r>
          </a:p>
          <a:p>
            <a:pPr>
              <a:tabLst>
                <a:tab pos="457200" algn="l"/>
                <a:tab pos="914400" algn="l"/>
                <a:tab pos="1371600" algn="l"/>
                <a:tab pos="1828800" algn="l"/>
                <a:tab pos="2286000" algn="l"/>
              </a:tabLst>
            </a:pPr>
            <a:r>
              <a:rPr lang="en-US" sz="2000" dirty="0"/>
              <a:t>										   William Cowper</a:t>
            </a:r>
          </a:p>
        </p:txBody>
      </p:sp>
    </p:spTree>
    <p:extLst>
      <p:ext uri="{BB962C8B-B14F-4D97-AF65-F5344CB8AC3E}">
        <p14:creationId xmlns:p14="http://schemas.microsoft.com/office/powerpoint/2010/main" val="287163687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1017656"/>
            <a:ext cx="8547100" cy="1904560"/>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Everyone, it seems, is searching for a purpose, for something to satisfy their deepest desires. I believe that “something” is a calling.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What is a calling? You will hear me use the word interchangeably with the terms vocation and life’s work, but quite simply, it is the reason you were born. </a:t>
            </a:r>
          </a:p>
        </p:txBody>
      </p:sp>
      <p:sp>
        <p:nvSpPr>
          <p:cNvPr id="5" name="Rectangle 3">
            <a:extLst>
              <a:ext uri="{FF2B5EF4-FFF2-40B4-BE49-F238E27FC236}">
                <a16:creationId xmlns:a16="http://schemas.microsoft.com/office/drawing/2014/main" id="{5AE312F4-7FE1-8D49-A403-870569E10611}"/>
              </a:ext>
            </a:extLst>
          </p:cNvPr>
          <p:cNvSpPr txBox="1">
            <a:spLocks noChangeArrowheads="1"/>
          </p:cNvSpPr>
          <p:nvPr/>
        </p:nvSpPr>
        <p:spPr bwMode="auto">
          <a:xfrm>
            <a:off x="298450" y="2923180"/>
            <a:ext cx="8547100" cy="753476"/>
          </a:xfrm>
          <a:prstGeom prst="rect">
            <a:avLst/>
          </a:prstGeom>
          <a:solidFill>
            <a:srgbClr val="FFFF99">
              <a:alpha val="49803"/>
            </a:srgbClr>
          </a:solidFill>
          <a:ln w="28448" cap="flat">
            <a:solidFill>
              <a:srgbClr val="FF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0" bIns="50800" numCol="1" anchor="t" anchorCtr="0" compatLnSpc="1">
            <a:prstTxWarp prst="textNoShape">
              <a:avLst/>
            </a:prstTxWarp>
            <a:spAutoFit/>
          </a:bodyPr>
          <a:lstStyle>
            <a:lvl1pPr marL="38100" indent="-38100" algn="l" rtl="0" eaLnBrk="0" fontAlgn="base" hangingPunct="0">
              <a:spcBef>
                <a:spcPts val="800"/>
              </a:spcBef>
              <a:spcAft>
                <a:spcPct val="0"/>
              </a:spcAft>
              <a:defRPr sz="3200">
                <a:solidFill>
                  <a:schemeClr val="tx1"/>
                </a:solidFill>
                <a:latin typeface="Arial" charset="0"/>
                <a:ea typeface="ＭＳ Ｐゴシック" charset="0"/>
                <a:cs typeface="+mn-cs"/>
                <a:sym typeface="Times New Roman" charset="0"/>
              </a:defRPr>
            </a:lvl1pPr>
            <a:lvl2pPr marL="444500" indent="12700" algn="l" rtl="0" eaLnBrk="0" fontAlgn="base" hangingPunct="0">
              <a:spcBef>
                <a:spcPts val="700"/>
              </a:spcBef>
              <a:spcAft>
                <a:spcPct val="0"/>
              </a:spcAft>
              <a:defRPr sz="2800">
                <a:solidFill>
                  <a:schemeClr val="tx1"/>
                </a:solidFill>
                <a:latin typeface="Arial" charset="0"/>
                <a:ea typeface="ＭＳ Ｐゴシック" charset="0"/>
                <a:cs typeface="+mn-cs"/>
                <a:sym typeface="Times New Roman" charset="0"/>
              </a:defRPr>
            </a:lvl2pPr>
            <a:lvl3pPr marL="901700" indent="12700" algn="l" rtl="0" eaLnBrk="0" fontAlgn="base" hangingPunct="0">
              <a:spcBef>
                <a:spcPts val="600"/>
              </a:spcBef>
              <a:spcAft>
                <a:spcPct val="0"/>
              </a:spcAft>
              <a:defRPr sz="2400">
                <a:solidFill>
                  <a:schemeClr val="tx1"/>
                </a:solidFill>
                <a:latin typeface="Arial" charset="0"/>
                <a:ea typeface="ＭＳ Ｐゴシック" charset="0"/>
                <a:cs typeface="+mn-cs"/>
                <a:sym typeface="Times New Roman" charset="0"/>
              </a:defRPr>
            </a:lvl3pPr>
            <a:lvl4pPr marL="13589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4pPr>
            <a:lvl5pPr marL="18161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5pPr>
            <a:lvl6pPr marL="2273300" algn="l" rtl="0" fontAlgn="base">
              <a:spcBef>
                <a:spcPts val="500"/>
              </a:spcBef>
              <a:spcAft>
                <a:spcPct val="0"/>
              </a:spcAft>
              <a:defRPr sz="2000">
                <a:solidFill>
                  <a:schemeClr val="tx1"/>
                </a:solidFill>
                <a:latin typeface="+mn-lt"/>
                <a:ea typeface="+mn-ea"/>
                <a:sym typeface="Times New Roman" pitchFamily="96" charset="0"/>
              </a:defRPr>
            </a:lvl6pPr>
            <a:lvl7pPr marL="2730500" algn="l" rtl="0" fontAlgn="base">
              <a:spcBef>
                <a:spcPts val="500"/>
              </a:spcBef>
              <a:spcAft>
                <a:spcPct val="0"/>
              </a:spcAft>
              <a:defRPr sz="2000">
                <a:solidFill>
                  <a:schemeClr val="tx1"/>
                </a:solidFill>
                <a:latin typeface="+mn-lt"/>
                <a:ea typeface="+mn-ea"/>
                <a:sym typeface="Times New Roman" pitchFamily="96" charset="0"/>
              </a:defRPr>
            </a:lvl7pPr>
            <a:lvl8pPr marL="3187700" algn="l" rtl="0" fontAlgn="base">
              <a:spcBef>
                <a:spcPts val="500"/>
              </a:spcBef>
              <a:spcAft>
                <a:spcPct val="0"/>
              </a:spcAft>
              <a:defRPr sz="2000">
                <a:solidFill>
                  <a:schemeClr val="tx1"/>
                </a:solidFill>
                <a:latin typeface="+mn-lt"/>
                <a:ea typeface="+mn-ea"/>
                <a:sym typeface="Times New Roman" pitchFamily="96" charset="0"/>
              </a:defRPr>
            </a:lvl8pPr>
            <a:lvl9pPr marL="3644900" algn="l" rtl="0" fontAlgn="base">
              <a:spcBef>
                <a:spcPts val="500"/>
              </a:spcBef>
              <a:spcAft>
                <a:spcPct val="0"/>
              </a:spcAft>
              <a:defRPr sz="2000">
                <a:solidFill>
                  <a:schemeClr val="tx1"/>
                </a:solidFill>
                <a:latin typeface="+mn-lt"/>
                <a:ea typeface="+mn-ea"/>
                <a:sym typeface="Times New Roman" pitchFamily="96" charset="0"/>
              </a:defRPr>
            </a:lvl9p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dirty="0">
                <a:ea typeface="ヒラギノ明朝 ProN W3" charset="0"/>
                <a:cs typeface="ヒラギノ明朝 ProN W3" charset="0"/>
              </a:rPr>
              <a:t>What if there was more to your purpose</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kern="0" dirty="0">
                <a:ea typeface="ヒラギノ明朝 ProN W3" charset="0"/>
                <a:cs typeface="ヒラギノ明朝 ProN W3" charset="0"/>
              </a:rPr>
              <a:t>	</a:t>
            </a:r>
            <a:r>
              <a:rPr lang="en-US" sz="2000" b="1" kern="0" dirty="0">
                <a:ea typeface="ヒラギノ明朝 ProN W3" charset="0"/>
                <a:cs typeface="ヒラギノ明朝 ProN W3" charset="0"/>
              </a:rPr>
              <a:t>than getting what you wanted? </a:t>
            </a:r>
          </a:p>
        </p:txBody>
      </p:sp>
      <p:sp>
        <p:nvSpPr>
          <p:cNvPr id="6" name="Rectangle 3">
            <a:extLst>
              <a:ext uri="{FF2B5EF4-FFF2-40B4-BE49-F238E27FC236}">
                <a16:creationId xmlns:a16="http://schemas.microsoft.com/office/drawing/2014/main" id="{9785D0F4-7ADB-F04F-A249-C0744D7F0688}"/>
              </a:ext>
            </a:extLst>
          </p:cNvPr>
          <p:cNvSpPr txBox="1">
            <a:spLocks noChangeArrowheads="1"/>
          </p:cNvSpPr>
          <p:nvPr/>
        </p:nvSpPr>
        <p:spPr bwMode="auto">
          <a:xfrm>
            <a:off x="298450" y="3676656"/>
            <a:ext cx="8547100" cy="753476"/>
          </a:xfrm>
          <a:prstGeom prst="rect">
            <a:avLst/>
          </a:prstGeom>
          <a:solidFill>
            <a:srgbClr val="FFFF99">
              <a:alpha val="49803"/>
            </a:srgbClr>
          </a:solidFill>
          <a:ln w="28448" cap="flat">
            <a:solidFill>
              <a:srgbClr val="FF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0" bIns="50800" numCol="1" anchor="t" anchorCtr="0" compatLnSpc="1">
            <a:prstTxWarp prst="textNoShape">
              <a:avLst/>
            </a:prstTxWarp>
            <a:spAutoFit/>
          </a:bodyPr>
          <a:lstStyle>
            <a:lvl1pPr marL="38100" indent="-38100" algn="l" rtl="0" eaLnBrk="0" fontAlgn="base" hangingPunct="0">
              <a:spcBef>
                <a:spcPts val="800"/>
              </a:spcBef>
              <a:spcAft>
                <a:spcPct val="0"/>
              </a:spcAft>
              <a:defRPr sz="3200">
                <a:solidFill>
                  <a:schemeClr val="tx1"/>
                </a:solidFill>
                <a:latin typeface="Arial" charset="0"/>
                <a:ea typeface="ＭＳ Ｐゴシック" charset="0"/>
                <a:cs typeface="+mn-cs"/>
                <a:sym typeface="Times New Roman" charset="0"/>
              </a:defRPr>
            </a:lvl1pPr>
            <a:lvl2pPr marL="444500" indent="12700" algn="l" rtl="0" eaLnBrk="0" fontAlgn="base" hangingPunct="0">
              <a:spcBef>
                <a:spcPts val="700"/>
              </a:spcBef>
              <a:spcAft>
                <a:spcPct val="0"/>
              </a:spcAft>
              <a:defRPr sz="2800">
                <a:solidFill>
                  <a:schemeClr val="tx1"/>
                </a:solidFill>
                <a:latin typeface="Arial" charset="0"/>
                <a:ea typeface="ＭＳ Ｐゴシック" charset="0"/>
                <a:cs typeface="+mn-cs"/>
                <a:sym typeface="Times New Roman" charset="0"/>
              </a:defRPr>
            </a:lvl2pPr>
            <a:lvl3pPr marL="901700" indent="12700" algn="l" rtl="0" eaLnBrk="0" fontAlgn="base" hangingPunct="0">
              <a:spcBef>
                <a:spcPts val="600"/>
              </a:spcBef>
              <a:spcAft>
                <a:spcPct val="0"/>
              </a:spcAft>
              <a:defRPr sz="2400">
                <a:solidFill>
                  <a:schemeClr val="tx1"/>
                </a:solidFill>
                <a:latin typeface="Arial" charset="0"/>
                <a:ea typeface="ＭＳ Ｐゴシック" charset="0"/>
                <a:cs typeface="+mn-cs"/>
                <a:sym typeface="Times New Roman" charset="0"/>
              </a:defRPr>
            </a:lvl3pPr>
            <a:lvl4pPr marL="13589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4pPr>
            <a:lvl5pPr marL="18161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5pPr>
            <a:lvl6pPr marL="2273300" algn="l" rtl="0" fontAlgn="base">
              <a:spcBef>
                <a:spcPts val="500"/>
              </a:spcBef>
              <a:spcAft>
                <a:spcPct val="0"/>
              </a:spcAft>
              <a:defRPr sz="2000">
                <a:solidFill>
                  <a:schemeClr val="tx1"/>
                </a:solidFill>
                <a:latin typeface="+mn-lt"/>
                <a:ea typeface="+mn-ea"/>
                <a:sym typeface="Times New Roman" pitchFamily="96" charset="0"/>
              </a:defRPr>
            </a:lvl6pPr>
            <a:lvl7pPr marL="2730500" algn="l" rtl="0" fontAlgn="base">
              <a:spcBef>
                <a:spcPts val="500"/>
              </a:spcBef>
              <a:spcAft>
                <a:spcPct val="0"/>
              </a:spcAft>
              <a:defRPr sz="2000">
                <a:solidFill>
                  <a:schemeClr val="tx1"/>
                </a:solidFill>
                <a:latin typeface="+mn-lt"/>
                <a:ea typeface="+mn-ea"/>
                <a:sym typeface="Times New Roman" pitchFamily="96" charset="0"/>
              </a:defRPr>
            </a:lvl7pPr>
            <a:lvl8pPr marL="3187700" algn="l" rtl="0" fontAlgn="base">
              <a:spcBef>
                <a:spcPts val="500"/>
              </a:spcBef>
              <a:spcAft>
                <a:spcPct val="0"/>
              </a:spcAft>
              <a:defRPr sz="2000">
                <a:solidFill>
                  <a:schemeClr val="tx1"/>
                </a:solidFill>
                <a:latin typeface="+mn-lt"/>
                <a:ea typeface="+mn-ea"/>
                <a:sym typeface="Times New Roman" pitchFamily="96" charset="0"/>
              </a:defRPr>
            </a:lvl8pPr>
            <a:lvl9pPr marL="3644900" algn="l" rtl="0" fontAlgn="base">
              <a:spcBef>
                <a:spcPts val="500"/>
              </a:spcBef>
              <a:spcAft>
                <a:spcPct val="0"/>
              </a:spcAft>
              <a:defRPr sz="2000">
                <a:solidFill>
                  <a:schemeClr val="tx1"/>
                </a:solidFill>
                <a:latin typeface="+mn-lt"/>
                <a:ea typeface="+mn-ea"/>
                <a:sym typeface="Times New Roman" pitchFamily="96" charset="0"/>
              </a:defRPr>
            </a:lvl9p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dirty="0">
                <a:ea typeface="ヒラギノ明朝 ProN W3" charset="0"/>
                <a:cs typeface="ヒラギノ明朝 ProN W3" charset="0"/>
              </a:rPr>
              <a:t>God’s favor is not just a force to make our lives more convenient.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dirty="0">
                <a:ea typeface="ヒラギノ明朝 ProN W3" charset="0"/>
                <a:cs typeface="ヒラギノ明朝 ProN W3" charset="0"/>
              </a:rPr>
              <a:t>It’s a supernatural reality that enables us to fulfill God’s purpose. </a:t>
            </a:r>
          </a:p>
        </p:txBody>
      </p:sp>
      <p:sp>
        <p:nvSpPr>
          <p:cNvPr id="7" name="Rectangle 3">
            <a:extLst>
              <a:ext uri="{FF2B5EF4-FFF2-40B4-BE49-F238E27FC236}">
                <a16:creationId xmlns:a16="http://schemas.microsoft.com/office/drawing/2014/main" id="{3CD3E36B-8AA5-1446-8382-2410665B4D3F}"/>
              </a:ext>
            </a:extLst>
          </p:cNvPr>
          <p:cNvSpPr txBox="1">
            <a:spLocks noChangeArrowheads="1"/>
          </p:cNvSpPr>
          <p:nvPr/>
        </p:nvSpPr>
        <p:spPr bwMode="auto">
          <a:xfrm>
            <a:off x="298450" y="4430132"/>
            <a:ext cx="8547100" cy="1092030"/>
          </a:xfrm>
          <a:prstGeom prst="rect">
            <a:avLst/>
          </a:prstGeom>
          <a:solidFill>
            <a:srgbClr val="FFFF99">
              <a:alpha val="49803"/>
            </a:srgbClr>
          </a:solidFill>
          <a:ln w="28448" cap="flat">
            <a:solidFill>
              <a:srgbClr val="FF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0" bIns="50800" numCol="1" anchor="t" anchorCtr="0" compatLnSpc="1">
            <a:prstTxWarp prst="textNoShape">
              <a:avLst/>
            </a:prstTxWarp>
            <a:spAutoFit/>
          </a:bodyPr>
          <a:lstStyle>
            <a:lvl1pPr marL="38100" indent="-38100" algn="l" rtl="0" eaLnBrk="0" fontAlgn="base" hangingPunct="0">
              <a:spcBef>
                <a:spcPts val="800"/>
              </a:spcBef>
              <a:spcAft>
                <a:spcPct val="0"/>
              </a:spcAft>
              <a:defRPr sz="3200">
                <a:solidFill>
                  <a:schemeClr val="tx1"/>
                </a:solidFill>
                <a:latin typeface="Arial" charset="0"/>
                <a:ea typeface="ＭＳ Ｐゴシック" charset="0"/>
                <a:cs typeface="+mn-cs"/>
                <a:sym typeface="Times New Roman" charset="0"/>
              </a:defRPr>
            </a:lvl1pPr>
            <a:lvl2pPr marL="444500" indent="12700" algn="l" rtl="0" eaLnBrk="0" fontAlgn="base" hangingPunct="0">
              <a:spcBef>
                <a:spcPts val="700"/>
              </a:spcBef>
              <a:spcAft>
                <a:spcPct val="0"/>
              </a:spcAft>
              <a:defRPr sz="2800">
                <a:solidFill>
                  <a:schemeClr val="tx1"/>
                </a:solidFill>
                <a:latin typeface="Arial" charset="0"/>
                <a:ea typeface="ＭＳ Ｐゴシック" charset="0"/>
                <a:cs typeface="+mn-cs"/>
                <a:sym typeface="Times New Roman" charset="0"/>
              </a:defRPr>
            </a:lvl2pPr>
            <a:lvl3pPr marL="901700" indent="12700" algn="l" rtl="0" eaLnBrk="0" fontAlgn="base" hangingPunct="0">
              <a:spcBef>
                <a:spcPts val="600"/>
              </a:spcBef>
              <a:spcAft>
                <a:spcPct val="0"/>
              </a:spcAft>
              <a:defRPr sz="2400">
                <a:solidFill>
                  <a:schemeClr val="tx1"/>
                </a:solidFill>
                <a:latin typeface="Arial" charset="0"/>
                <a:ea typeface="ＭＳ Ｐゴシック" charset="0"/>
                <a:cs typeface="+mn-cs"/>
                <a:sym typeface="Times New Roman" charset="0"/>
              </a:defRPr>
            </a:lvl3pPr>
            <a:lvl4pPr marL="13589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4pPr>
            <a:lvl5pPr marL="18161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5pPr>
            <a:lvl6pPr marL="2273300" algn="l" rtl="0" fontAlgn="base">
              <a:spcBef>
                <a:spcPts val="500"/>
              </a:spcBef>
              <a:spcAft>
                <a:spcPct val="0"/>
              </a:spcAft>
              <a:defRPr sz="2000">
                <a:solidFill>
                  <a:schemeClr val="tx1"/>
                </a:solidFill>
                <a:latin typeface="+mn-lt"/>
                <a:ea typeface="+mn-ea"/>
                <a:sym typeface="Times New Roman" pitchFamily="96" charset="0"/>
              </a:defRPr>
            </a:lvl6pPr>
            <a:lvl7pPr marL="2730500" algn="l" rtl="0" fontAlgn="base">
              <a:spcBef>
                <a:spcPts val="500"/>
              </a:spcBef>
              <a:spcAft>
                <a:spcPct val="0"/>
              </a:spcAft>
              <a:defRPr sz="2000">
                <a:solidFill>
                  <a:schemeClr val="tx1"/>
                </a:solidFill>
                <a:latin typeface="+mn-lt"/>
                <a:ea typeface="+mn-ea"/>
                <a:sym typeface="Times New Roman" pitchFamily="96" charset="0"/>
              </a:defRPr>
            </a:lvl7pPr>
            <a:lvl8pPr marL="3187700" algn="l" rtl="0" fontAlgn="base">
              <a:spcBef>
                <a:spcPts val="500"/>
              </a:spcBef>
              <a:spcAft>
                <a:spcPct val="0"/>
              </a:spcAft>
              <a:defRPr sz="2000">
                <a:solidFill>
                  <a:schemeClr val="tx1"/>
                </a:solidFill>
                <a:latin typeface="+mn-lt"/>
                <a:ea typeface="+mn-ea"/>
                <a:sym typeface="Times New Roman" pitchFamily="96" charset="0"/>
              </a:defRPr>
            </a:lvl8pPr>
            <a:lvl9pPr marL="3644900" algn="l" rtl="0" fontAlgn="base">
              <a:spcBef>
                <a:spcPts val="500"/>
              </a:spcBef>
              <a:spcAft>
                <a:spcPct val="0"/>
              </a:spcAft>
              <a:defRPr sz="2000">
                <a:solidFill>
                  <a:schemeClr val="tx1"/>
                </a:solidFill>
                <a:latin typeface="+mn-lt"/>
                <a:ea typeface="+mn-ea"/>
                <a:sym typeface="Times New Roman" pitchFamily="96" charset="0"/>
              </a:defRPr>
            </a:lvl9p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dirty="0">
                <a:ea typeface="ヒラギノ明朝 ProN W3" charset="0"/>
                <a:cs typeface="ヒラギノ明朝 ProN W3" charset="0"/>
              </a:rPr>
              <a:t>I once heard a preacher say in a sermon,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kern="0" dirty="0">
                <a:ea typeface="ヒラギノ明朝 ProN W3" charset="0"/>
                <a:cs typeface="ヒラギノ明朝 ProN W3" charset="0"/>
              </a:rPr>
              <a:t>	</a:t>
            </a:r>
            <a:r>
              <a:rPr lang="en-US" sz="2000" b="1" kern="0" dirty="0">
                <a:ea typeface="ヒラギノ明朝 ProN W3" charset="0"/>
                <a:cs typeface="ヒラギノ明朝 ProN W3" charset="0"/>
              </a:rPr>
              <a:t>“I’m not raising my kids to survive the world.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kern="0" dirty="0">
                <a:ea typeface="ヒラギノ明朝 ProN W3" charset="0"/>
                <a:cs typeface="ヒラギノ明朝 ProN W3" charset="0"/>
              </a:rPr>
              <a:t>			</a:t>
            </a:r>
            <a:r>
              <a:rPr lang="en-US" sz="2000" b="1" kern="0" dirty="0">
                <a:ea typeface="ヒラギノ明朝 ProN W3" charset="0"/>
                <a:cs typeface="ヒラギノ明朝 ProN W3" charset="0"/>
              </a:rPr>
              <a:t>I’m raising them to change it.”</a:t>
            </a:r>
          </a:p>
        </p:txBody>
      </p:sp>
      <p:sp>
        <p:nvSpPr>
          <p:cNvPr id="8" name="Rectangle 3">
            <a:extLst>
              <a:ext uri="{FF2B5EF4-FFF2-40B4-BE49-F238E27FC236}">
                <a16:creationId xmlns:a16="http://schemas.microsoft.com/office/drawing/2014/main" id="{0E31A983-3C7D-9F4C-8013-7F659AC3EA66}"/>
              </a:ext>
            </a:extLst>
          </p:cNvPr>
          <p:cNvSpPr txBox="1">
            <a:spLocks noChangeArrowheads="1"/>
          </p:cNvSpPr>
          <p:nvPr/>
        </p:nvSpPr>
        <p:spPr bwMode="auto">
          <a:xfrm>
            <a:off x="298450" y="5522162"/>
            <a:ext cx="8547100" cy="1092030"/>
          </a:xfrm>
          <a:prstGeom prst="rect">
            <a:avLst/>
          </a:prstGeom>
          <a:solidFill>
            <a:srgbClr val="FFFF99">
              <a:alpha val="49803"/>
            </a:srgbClr>
          </a:solidFill>
          <a:ln w="28448" cap="flat">
            <a:solidFill>
              <a:srgbClr val="FF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0" bIns="50800" numCol="1" anchor="t" anchorCtr="0" compatLnSpc="1">
            <a:prstTxWarp prst="textNoShape">
              <a:avLst/>
            </a:prstTxWarp>
            <a:spAutoFit/>
          </a:bodyPr>
          <a:lstStyle>
            <a:lvl1pPr marL="38100" indent="-38100" algn="l" rtl="0" eaLnBrk="0" fontAlgn="base" hangingPunct="0">
              <a:spcBef>
                <a:spcPts val="800"/>
              </a:spcBef>
              <a:spcAft>
                <a:spcPct val="0"/>
              </a:spcAft>
              <a:defRPr sz="3200">
                <a:solidFill>
                  <a:schemeClr val="tx1"/>
                </a:solidFill>
                <a:latin typeface="Arial" charset="0"/>
                <a:ea typeface="ＭＳ Ｐゴシック" charset="0"/>
                <a:cs typeface="+mn-cs"/>
                <a:sym typeface="Times New Roman" charset="0"/>
              </a:defRPr>
            </a:lvl1pPr>
            <a:lvl2pPr marL="444500" indent="12700" algn="l" rtl="0" eaLnBrk="0" fontAlgn="base" hangingPunct="0">
              <a:spcBef>
                <a:spcPts val="700"/>
              </a:spcBef>
              <a:spcAft>
                <a:spcPct val="0"/>
              </a:spcAft>
              <a:defRPr sz="2800">
                <a:solidFill>
                  <a:schemeClr val="tx1"/>
                </a:solidFill>
                <a:latin typeface="Arial" charset="0"/>
                <a:ea typeface="ＭＳ Ｐゴシック" charset="0"/>
                <a:cs typeface="+mn-cs"/>
                <a:sym typeface="Times New Roman" charset="0"/>
              </a:defRPr>
            </a:lvl2pPr>
            <a:lvl3pPr marL="901700" indent="12700" algn="l" rtl="0" eaLnBrk="0" fontAlgn="base" hangingPunct="0">
              <a:spcBef>
                <a:spcPts val="600"/>
              </a:spcBef>
              <a:spcAft>
                <a:spcPct val="0"/>
              </a:spcAft>
              <a:defRPr sz="2400">
                <a:solidFill>
                  <a:schemeClr val="tx1"/>
                </a:solidFill>
                <a:latin typeface="Arial" charset="0"/>
                <a:ea typeface="ＭＳ Ｐゴシック" charset="0"/>
                <a:cs typeface="+mn-cs"/>
                <a:sym typeface="Times New Roman" charset="0"/>
              </a:defRPr>
            </a:lvl3pPr>
            <a:lvl4pPr marL="13589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4pPr>
            <a:lvl5pPr marL="1816100" indent="12700" algn="l" rtl="0" eaLnBrk="0" fontAlgn="base" hangingPunct="0">
              <a:spcBef>
                <a:spcPts val="500"/>
              </a:spcBef>
              <a:spcAft>
                <a:spcPct val="0"/>
              </a:spcAft>
              <a:defRPr sz="2000">
                <a:solidFill>
                  <a:schemeClr val="tx1"/>
                </a:solidFill>
                <a:latin typeface="Arial" charset="0"/>
                <a:ea typeface="ＭＳ Ｐゴシック" charset="0"/>
                <a:cs typeface="+mn-cs"/>
                <a:sym typeface="Times New Roman" charset="0"/>
              </a:defRPr>
            </a:lvl5pPr>
            <a:lvl6pPr marL="2273300" algn="l" rtl="0" fontAlgn="base">
              <a:spcBef>
                <a:spcPts val="500"/>
              </a:spcBef>
              <a:spcAft>
                <a:spcPct val="0"/>
              </a:spcAft>
              <a:defRPr sz="2000">
                <a:solidFill>
                  <a:schemeClr val="tx1"/>
                </a:solidFill>
                <a:latin typeface="+mn-lt"/>
                <a:ea typeface="+mn-ea"/>
                <a:sym typeface="Times New Roman" pitchFamily="96" charset="0"/>
              </a:defRPr>
            </a:lvl6pPr>
            <a:lvl7pPr marL="2730500" algn="l" rtl="0" fontAlgn="base">
              <a:spcBef>
                <a:spcPts val="500"/>
              </a:spcBef>
              <a:spcAft>
                <a:spcPct val="0"/>
              </a:spcAft>
              <a:defRPr sz="2000">
                <a:solidFill>
                  <a:schemeClr val="tx1"/>
                </a:solidFill>
                <a:latin typeface="+mn-lt"/>
                <a:ea typeface="+mn-ea"/>
                <a:sym typeface="Times New Roman" pitchFamily="96" charset="0"/>
              </a:defRPr>
            </a:lvl7pPr>
            <a:lvl8pPr marL="3187700" algn="l" rtl="0" fontAlgn="base">
              <a:spcBef>
                <a:spcPts val="500"/>
              </a:spcBef>
              <a:spcAft>
                <a:spcPct val="0"/>
              </a:spcAft>
              <a:defRPr sz="2000">
                <a:solidFill>
                  <a:schemeClr val="tx1"/>
                </a:solidFill>
                <a:latin typeface="+mn-lt"/>
                <a:ea typeface="+mn-ea"/>
                <a:sym typeface="Times New Roman" pitchFamily="96" charset="0"/>
              </a:defRPr>
            </a:lvl8pPr>
            <a:lvl9pPr marL="3644900" algn="l" rtl="0" fontAlgn="base">
              <a:spcBef>
                <a:spcPts val="500"/>
              </a:spcBef>
              <a:spcAft>
                <a:spcPct val="0"/>
              </a:spcAft>
              <a:defRPr sz="2000">
                <a:solidFill>
                  <a:schemeClr val="tx1"/>
                </a:solidFill>
                <a:latin typeface="+mn-lt"/>
                <a:ea typeface="+mn-ea"/>
                <a:sym typeface="Times New Roman" pitchFamily="96" charset="0"/>
              </a:defRPr>
            </a:lvl9p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dirty="0">
                <a:ea typeface="ヒラギノ明朝 ProN W3" charset="0"/>
                <a:cs typeface="ヒラギノ明朝 ProN W3" charset="0"/>
              </a:rPr>
              <a:t>… the extraordinary presence and purpose of God will burn brightly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kern="0" dirty="0">
                <a:ea typeface="ヒラギノ明朝 ProN W3" charset="0"/>
                <a:cs typeface="ヒラギノ明朝 ProN W3" charset="0"/>
              </a:rPr>
              <a:t>	</a:t>
            </a:r>
            <a:r>
              <a:rPr lang="en-US" sz="2000" b="1" kern="0" dirty="0">
                <a:ea typeface="ヒラギノ明朝 ProN W3" charset="0"/>
                <a:cs typeface="ヒラギノ明朝 ProN W3" charset="0"/>
              </a:rPr>
              <a:t>in the life of anyone willing to be set on fire.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kern="0" dirty="0">
                <a:ea typeface="ヒラギノ明朝 ProN W3" charset="0"/>
                <a:cs typeface="ヒラギノ明朝 ProN W3" charset="0"/>
              </a:rPr>
              <a:t>																   Steven Furtick</a:t>
            </a:r>
          </a:p>
        </p:txBody>
      </p:sp>
    </p:spTree>
    <p:extLst>
      <p:ext uri="{BB962C8B-B14F-4D97-AF65-F5344CB8AC3E}">
        <p14:creationId xmlns:p14="http://schemas.microsoft.com/office/powerpoint/2010/main" val="1961951808"/>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Commitment (continual effort)</a:t>
            </a:r>
            <a:endParaRPr lang="en-US" sz="2000" dirty="0">
              <a:solidFill>
                <a:srgbClr val="002060"/>
              </a:solidFill>
            </a:endParaRPr>
          </a:p>
        </p:txBody>
      </p:sp>
      <p:sp>
        <p:nvSpPr>
          <p:cNvPr id="10" name="Rectangle 9"/>
          <p:cNvSpPr/>
          <p:nvPr/>
        </p:nvSpPr>
        <p:spPr>
          <a:xfrm>
            <a:off x="166689" y="1222171"/>
            <a:ext cx="8824911" cy="276998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Throughout human history, in any great endeavor requiring the common effort of many nations and men and women everywhere, we have learned - it is only through seriousness of </a:t>
            </a:r>
            <a:r>
              <a:rPr lang="en-US" sz="2000" dirty="0">
                <a:solidFill>
                  <a:srgbClr val="FF0000"/>
                </a:solidFill>
              </a:rPr>
              <a:t>purpose </a:t>
            </a:r>
            <a:r>
              <a:rPr lang="en-US" sz="2000" dirty="0"/>
              <a:t>and </a:t>
            </a:r>
            <a:r>
              <a:rPr lang="en-US" sz="2000" dirty="0">
                <a:solidFill>
                  <a:srgbClr val="FF0000"/>
                </a:solidFill>
              </a:rPr>
              <a:t>persistence</a:t>
            </a:r>
            <a:r>
              <a:rPr lang="en-US" sz="2000" dirty="0"/>
              <a:t> that we ultimately carry the day.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We might liken it to riding a bicycle. </a:t>
            </a:r>
          </a:p>
          <a:p>
            <a:pPr>
              <a:tabLst>
                <a:tab pos="457200" algn="l"/>
                <a:tab pos="914400" algn="l"/>
                <a:tab pos="1371600" algn="l"/>
                <a:tab pos="1828800" algn="l"/>
                <a:tab pos="2286000" algn="l"/>
              </a:tabLst>
            </a:pPr>
            <a:r>
              <a:rPr lang="en-US" sz="2000" dirty="0"/>
              <a:t>	You stay upright and move forward </a:t>
            </a:r>
          </a:p>
          <a:p>
            <a:pPr>
              <a:tabLst>
                <a:tab pos="457200" algn="l"/>
                <a:tab pos="914400" algn="l"/>
                <a:tab pos="1371600" algn="l"/>
                <a:tab pos="1828800" algn="l"/>
                <a:tab pos="2286000" algn="l"/>
              </a:tabLst>
            </a:pPr>
            <a:r>
              <a:rPr lang="en-US" sz="2000" dirty="0"/>
              <a:t>		so long as you keep up the </a:t>
            </a:r>
            <a:r>
              <a:rPr lang="en-US" sz="2000" u="sng" dirty="0"/>
              <a:t>momentum</a:t>
            </a:r>
            <a:r>
              <a:rPr lang="en-US" sz="2000" dirty="0"/>
              <a:t>. </a:t>
            </a:r>
          </a:p>
          <a:p>
            <a:pPr>
              <a:tabLst>
                <a:tab pos="457200" algn="l"/>
                <a:tab pos="914400" algn="l"/>
                <a:tab pos="1371600" algn="l"/>
                <a:tab pos="1828800" algn="l"/>
                <a:tab pos="2286000" algn="l"/>
              </a:tabLst>
            </a:pPr>
            <a:r>
              <a:rPr lang="en-US" sz="2000" dirty="0"/>
              <a:t>										        Ban Ki-moon</a:t>
            </a:r>
          </a:p>
        </p:txBody>
      </p:sp>
      <p:sp>
        <p:nvSpPr>
          <p:cNvPr id="5" name="Rectangle 4"/>
          <p:cNvSpPr/>
          <p:nvPr/>
        </p:nvSpPr>
        <p:spPr>
          <a:xfrm>
            <a:off x="166687" y="5414787"/>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Lst>
            </a:pPr>
            <a:r>
              <a:rPr lang="en-US" sz="2000" dirty="0"/>
              <a:t>Any idea, plan, or </a:t>
            </a:r>
            <a:r>
              <a:rPr lang="en-US" sz="2000" dirty="0">
                <a:solidFill>
                  <a:srgbClr val="FF0000"/>
                </a:solidFill>
              </a:rPr>
              <a:t>purpose</a:t>
            </a:r>
            <a:r>
              <a:rPr lang="en-US" sz="2000" dirty="0"/>
              <a:t> </a:t>
            </a:r>
          </a:p>
          <a:p>
            <a:pPr>
              <a:tabLst>
                <a:tab pos="457200" algn="l"/>
                <a:tab pos="914400" algn="l"/>
              </a:tabLst>
            </a:pPr>
            <a:r>
              <a:rPr lang="en-US" sz="2000" dirty="0"/>
              <a:t>	may be placed in the mind </a:t>
            </a:r>
          </a:p>
          <a:p>
            <a:pPr>
              <a:tabLst>
                <a:tab pos="457200" algn="l"/>
                <a:tab pos="914400" algn="l"/>
              </a:tabLst>
            </a:pPr>
            <a:r>
              <a:rPr lang="en-US" sz="2000" dirty="0"/>
              <a:t>		through </a:t>
            </a:r>
            <a:r>
              <a:rPr lang="en-US" sz="2000" u="sng" dirty="0"/>
              <a:t>repetition</a:t>
            </a:r>
            <a:r>
              <a:rPr lang="en-US" sz="2000" dirty="0"/>
              <a:t> of thought. </a:t>
            </a:r>
          </a:p>
          <a:p>
            <a:pPr>
              <a:tabLst>
                <a:tab pos="457200" algn="l"/>
                <a:tab pos="914400" algn="l"/>
              </a:tabLst>
            </a:pPr>
            <a:r>
              <a:rPr lang="en-US" sz="2000" dirty="0"/>
              <a:t>								       Napoleon Hill </a:t>
            </a:r>
          </a:p>
        </p:txBody>
      </p:sp>
      <p:sp>
        <p:nvSpPr>
          <p:cNvPr id="6" name="Rectangle 5"/>
          <p:cNvSpPr/>
          <p:nvPr/>
        </p:nvSpPr>
        <p:spPr>
          <a:xfrm>
            <a:off x="166688" y="3999015"/>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Lst>
            </a:pPr>
            <a:r>
              <a:rPr lang="en-US" sz="2000" dirty="0"/>
              <a:t>The best way to lengthen out our days </a:t>
            </a:r>
          </a:p>
          <a:p>
            <a:pPr>
              <a:tabLst>
                <a:tab pos="457200" algn="l"/>
                <a:tab pos="914400" algn="l"/>
              </a:tabLst>
            </a:pPr>
            <a:r>
              <a:rPr lang="en-US" sz="2000" dirty="0"/>
              <a:t>	is to walk </a:t>
            </a:r>
            <a:r>
              <a:rPr lang="en-US" sz="2000" u="sng" dirty="0"/>
              <a:t>steadily</a:t>
            </a:r>
            <a:r>
              <a:rPr lang="en-US" sz="2000" dirty="0"/>
              <a:t> </a:t>
            </a:r>
          </a:p>
          <a:p>
            <a:pPr>
              <a:tabLst>
                <a:tab pos="457200" algn="l"/>
                <a:tab pos="914400" algn="l"/>
              </a:tabLst>
            </a:pPr>
            <a:r>
              <a:rPr lang="en-US" sz="2000" dirty="0"/>
              <a:t>		and with a </a:t>
            </a:r>
            <a:r>
              <a:rPr lang="en-US" sz="2000" dirty="0">
                <a:solidFill>
                  <a:srgbClr val="FF0000"/>
                </a:solidFill>
              </a:rPr>
              <a:t>purpose</a:t>
            </a:r>
            <a:r>
              <a:rPr lang="en-US" sz="2000" dirty="0"/>
              <a:t>.</a:t>
            </a:r>
          </a:p>
          <a:p>
            <a:pPr>
              <a:tabLst>
                <a:tab pos="457200" algn="l"/>
                <a:tab pos="914400" algn="l"/>
              </a:tabLst>
            </a:pPr>
            <a:r>
              <a:rPr lang="en-US" sz="2000"/>
              <a:t>								  Charles </a:t>
            </a:r>
            <a:r>
              <a:rPr lang="en-US" sz="2000" dirty="0"/>
              <a:t>Dickens</a:t>
            </a:r>
          </a:p>
        </p:txBody>
      </p:sp>
    </p:spTree>
    <p:extLst>
      <p:ext uri="{BB962C8B-B14F-4D97-AF65-F5344CB8AC3E}">
        <p14:creationId xmlns:p14="http://schemas.microsoft.com/office/powerpoint/2010/main" val="3347452420"/>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Commitment (continual effort)</a:t>
            </a:r>
            <a:endParaRPr lang="en-US" sz="2000" dirty="0">
              <a:solidFill>
                <a:srgbClr val="002060"/>
              </a:solidFill>
            </a:endParaRPr>
          </a:p>
        </p:txBody>
      </p:sp>
      <p:sp>
        <p:nvSpPr>
          <p:cNvPr id="10" name="Rectangle 9"/>
          <p:cNvSpPr/>
          <p:nvPr/>
        </p:nvSpPr>
        <p:spPr>
          <a:xfrm>
            <a:off x="166689" y="1222171"/>
            <a:ext cx="8824911" cy="276998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“Walk” is a word Paul regularly uses for “live,” </a:t>
            </a:r>
          </a:p>
          <a:p>
            <a:pPr>
              <a:tabLst>
                <a:tab pos="457200" algn="l"/>
                <a:tab pos="914400" algn="l"/>
                <a:tab pos="1371600" algn="l"/>
                <a:tab pos="1828800" algn="l"/>
                <a:tab pos="2286000" algn="l"/>
              </a:tabLst>
            </a:pPr>
            <a:r>
              <a:rPr lang="en-US" sz="2000" dirty="0">
                <a:solidFill>
                  <a:schemeClr val="tx1"/>
                </a:solidFill>
              </a:rPr>
              <a:t>	as did the Old Testament writers before him.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This image of putting one foot in front of another </a:t>
            </a:r>
          </a:p>
          <a:p>
            <a:pPr>
              <a:tabLst>
                <a:tab pos="457200" algn="l"/>
                <a:tab pos="914400" algn="l"/>
                <a:tab pos="1371600" algn="l"/>
                <a:tab pos="1828800" algn="l"/>
                <a:tab pos="2286000" algn="l"/>
              </a:tabLst>
            </a:pPr>
            <a:r>
              <a:rPr lang="en-US" sz="2000" dirty="0">
                <a:solidFill>
                  <a:schemeClr val="tx1"/>
                </a:solidFill>
              </a:rPr>
              <a:t>	as you move steadily </a:t>
            </a:r>
          </a:p>
          <a:p>
            <a:pPr>
              <a:tabLst>
                <a:tab pos="457200" algn="l"/>
                <a:tab pos="914400" algn="l"/>
                <a:tab pos="1371600" algn="l"/>
                <a:tab pos="1828800" algn="l"/>
                <a:tab pos="2286000" algn="l"/>
              </a:tabLst>
            </a:pPr>
            <a:r>
              <a:rPr lang="en-US" sz="2000" dirty="0">
                <a:solidFill>
                  <a:schemeClr val="tx1"/>
                </a:solidFill>
              </a:rPr>
              <a:t>		from your starting point toward your destination </a:t>
            </a:r>
          </a:p>
          <a:p>
            <a:pPr>
              <a:tabLst>
                <a:tab pos="457200" algn="l"/>
                <a:tab pos="914400" algn="l"/>
                <a:tab pos="1371600" algn="l"/>
                <a:tab pos="1828800" algn="l"/>
                <a:tab pos="2286000" algn="l"/>
              </a:tabLst>
            </a:pPr>
            <a:r>
              <a:rPr lang="en-US" sz="2000" dirty="0">
                <a:solidFill>
                  <a:schemeClr val="tx1"/>
                </a:solidFill>
              </a:rPr>
              <a:t>			is in fact a brilliant picture </a:t>
            </a:r>
          </a:p>
          <a:p>
            <a:pPr>
              <a:tabLst>
                <a:tab pos="457200" algn="l"/>
                <a:tab pos="914400" algn="l"/>
                <a:tab pos="1371600" algn="l"/>
                <a:tab pos="1828800" algn="l"/>
                <a:tab pos="2286000" algn="l"/>
              </a:tabLst>
            </a:pPr>
            <a:r>
              <a:rPr lang="en-US" sz="2000" dirty="0">
                <a:solidFill>
                  <a:schemeClr val="tx1"/>
                </a:solidFill>
              </a:rPr>
              <a:t>				of how human life should be lived … </a:t>
            </a:r>
          </a:p>
          <a:p>
            <a:pPr>
              <a:tabLst>
                <a:tab pos="457200" algn="l"/>
                <a:tab pos="914400" algn="l"/>
                <a:tab pos="1371600" algn="l"/>
                <a:tab pos="1828800" algn="l"/>
                <a:tab pos="2286000" algn="l"/>
              </a:tabLst>
            </a:pPr>
            <a:r>
              <a:rPr lang="en-US" sz="2000" dirty="0">
                <a:solidFill>
                  <a:schemeClr val="tx1"/>
                </a:solidFill>
              </a:rPr>
              <a:t>								J.I. Packer, and Carolyn Nystrom</a:t>
            </a:r>
          </a:p>
        </p:txBody>
      </p:sp>
      <p:sp>
        <p:nvSpPr>
          <p:cNvPr id="5" name="Rectangle 4"/>
          <p:cNvSpPr/>
          <p:nvPr/>
        </p:nvSpPr>
        <p:spPr>
          <a:xfrm>
            <a:off x="166688" y="4107948"/>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Lst>
            </a:pPr>
            <a:r>
              <a:rPr lang="en-US" sz="2000" dirty="0"/>
              <a:t>My first trip on the Appalachian Trail was reduced to concentrating on putting one foot in front of another for the first day.</a:t>
            </a:r>
          </a:p>
        </p:txBody>
      </p:sp>
      <p:sp>
        <p:nvSpPr>
          <p:cNvPr id="8" name="Rectangle 7">
            <a:extLst>
              <a:ext uri="{FF2B5EF4-FFF2-40B4-BE49-F238E27FC236}">
                <a16:creationId xmlns:a16="http://schemas.microsoft.com/office/drawing/2014/main" id="{85EA492E-D8C4-3D43-9DC8-88DAB3DB3CC4}"/>
              </a:ext>
            </a:extLst>
          </p:cNvPr>
          <p:cNvSpPr/>
          <p:nvPr/>
        </p:nvSpPr>
        <p:spPr>
          <a:xfrm>
            <a:off x="166688" y="5023955"/>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Lst>
            </a:pPr>
            <a:r>
              <a:rPr lang="en-US" sz="2000" dirty="0"/>
              <a:t>One step at a time, dear Savior:</a:t>
            </a:r>
            <a:br>
              <a:rPr lang="en-US" sz="2000" dirty="0"/>
            </a:br>
            <a:r>
              <a:rPr lang="en-US" sz="2000" dirty="0"/>
              <a:t>O guard my faltering feet!</a:t>
            </a:r>
            <a:br>
              <a:rPr lang="en-US" sz="2000" dirty="0"/>
            </a:br>
            <a:r>
              <a:rPr lang="en-US" sz="2000" dirty="0"/>
              <a:t>Keep hold of my hand, dear Savior,</a:t>
            </a:r>
            <a:br>
              <a:rPr lang="en-US" sz="2000" dirty="0"/>
            </a:br>
            <a:r>
              <a:rPr lang="en-US" sz="2000" dirty="0"/>
              <a:t>Till I my journey complete.</a:t>
            </a:r>
          </a:p>
          <a:p>
            <a:pPr>
              <a:tabLst>
                <a:tab pos="457200" algn="l"/>
                <a:tab pos="914400" algn="l"/>
              </a:tabLst>
            </a:pPr>
            <a:r>
              <a:rPr lang="en-US" sz="2000" dirty="0"/>
              <a:t>					       from the hymn by Thomas J. Shelton</a:t>
            </a:r>
          </a:p>
        </p:txBody>
      </p:sp>
    </p:spTree>
    <p:extLst>
      <p:ext uri="{BB962C8B-B14F-4D97-AF65-F5344CB8AC3E}">
        <p14:creationId xmlns:p14="http://schemas.microsoft.com/office/powerpoint/2010/main" val="3831097196"/>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Commitment</a:t>
            </a:r>
            <a:endParaRPr lang="en-US" sz="2000" dirty="0">
              <a:solidFill>
                <a:srgbClr val="002060"/>
              </a:solidFill>
            </a:endParaRPr>
          </a:p>
        </p:txBody>
      </p:sp>
      <p:sp>
        <p:nvSpPr>
          <p:cNvPr id="10" name="Rectangle 9"/>
          <p:cNvSpPr/>
          <p:nvPr/>
        </p:nvSpPr>
        <p:spPr>
          <a:xfrm>
            <a:off x="166689" y="1222171"/>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Whatever you do, </a:t>
            </a:r>
          </a:p>
          <a:p>
            <a:pPr>
              <a:tabLst>
                <a:tab pos="457200" algn="l"/>
                <a:tab pos="914400" algn="l"/>
                <a:tab pos="1371600" algn="l"/>
                <a:tab pos="1828800" algn="l"/>
                <a:tab pos="2286000" algn="l"/>
              </a:tabLst>
            </a:pPr>
            <a:r>
              <a:rPr lang="en-US" sz="2000" dirty="0">
                <a:solidFill>
                  <a:srgbClr val="3327C6"/>
                </a:solidFill>
              </a:rPr>
              <a:t>	work at it with </a:t>
            </a:r>
            <a:r>
              <a:rPr lang="en-US" sz="2000" dirty="0">
                <a:solidFill>
                  <a:srgbClr val="FF0000"/>
                </a:solidFill>
              </a:rPr>
              <a:t>all your heart</a:t>
            </a:r>
            <a:r>
              <a:rPr lang="en-US" sz="2000" dirty="0">
                <a:solidFill>
                  <a:srgbClr val="0070C0"/>
                </a:solidFill>
              </a:rPr>
              <a:t>, </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3327C6"/>
                </a:solidFill>
              </a:rPr>
              <a:t>as working for the Lord, </a:t>
            </a:r>
          </a:p>
          <a:p>
            <a:pPr>
              <a:tabLst>
                <a:tab pos="457200" algn="l"/>
                <a:tab pos="914400" algn="l"/>
                <a:tab pos="1371600" algn="l"/>
                <a:tab pos="1828800" algn="l"/>
                <a:tab pos="2286000" algn="l"/>
              </a:tabLst>
            </a:pPr>
            <a:r>
              <a:rPr lang="en-US" sz="2000" dirty="0">
                <a:solidFill>
                  <a:srgbClr val="3327C6"/>
                </a:solidFill>
              </a:rPr>
              <a:t>			not for men, </a:t>
            </a:r>
          </a:p>
          <a:p>
            <a:pPr>
              <a:tabLst>
                <a:tab pos="457200" algn="l"/>
                <a:tab pos="914400" algn="l"/>
                <a:tab pos="1371600" algn="l"/>
                <a:tab pos="1828800" algn="l"/>
                <a:tab pos="2286000" algn="l"/>
              </a:tabLst>
            </a:pPr>
            <a:r>
              <a:rPr lang="en-US" sz="2000" dirty="0">
                <a:solidFill>
                  <a:srgbClr val="3327C6"/>
                </a:solidFill>
              </a:rPr>
              <a:t>		since you know that you will receive </a:t>
            </a:r>
          </a:p>
          <a:p>
            <a:pPr>
              <a:tabLst>
                <a:tab pos="457200" algn="l"/>
                <a:tab pos="914400" algn="l"/>
                <a:tab pos="1371600" algn="l"/>
                <a:tab pos="1828800" algn="l"/>
                <a:tab pos="2286000" algn="l"/>
              </a:tabLst>
            </a:pPr>
            <a:r>
              <a:rPr lang="en-US" sz="2000" dirty="0">
                <a:solidFill>
                  <a:srgbClr val="3327C6"/>
                </a:solidFill>
              </a:rPr>
              <a:t>			an inheritance from the Lord as a reward. </a:t>
            </a:r>
          </a:p>
          <a:p>
            <a:pPr>
              <a:tabLst>
                <a:tab pos="457200" algn="l"/>
                <a:tab pos="914400" algn="l"/>
                <a:tab pos="1371600" algn="l"/>
                <a:tab pos="1828800" algn="l"/>
                <a:tab pos="2286000" algn="l"/>
              </a:tabLst>
            </a:pPr>
            <a:r>
              <a:rPr lang="en-US" sz="2000" dirty="0">
                <a:solidFill>
                  <a:srgbClr val="3327C6"/>
                </a:solidFill>
              </a:rPr>
              <a:t>	It is the Lord Christ you are serving</a:t>
            </a:r>
            <a:r>
              <a:rPr lang="mr-IN" sz="2000" dirty="0">
                <a:solidFill>
                  <a:srgbClr val="3327C6"/>
                </a:solidFill>
              </a:rPr>
              <a:t>…</a:t>
            </a:r>
            <a:endParaRPr lang="en-US" sz="20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									          Colossians 3: 23-24</a:t>
            </a:r>
          </a:p>
        </p:txBody>
      </p:sp>
      <p:sp>
        <p:nvSpPr>
          <p:cNvPr id="8" name="Rectangle 7"/>
          <p:cNvSpPr/>
          <p:nvPr/>
        </p:nvSpPr>
        <p:spPr>
          <a:xfrm>
            <a:off x="166689" y="3869049"/>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Love the Lord your God </a:t>
            </a:r>
          </a:p>
          <a:p>
            <a:pPr>
              <a:tabLst>
                <a:tab pos="457200" algn="l"/>
                <a:tab pos="914400" algn="l"/>
                <a:tab pos="1371600" algn="l"/>
                <a:tab pos="1828800" algn="l"/>
                <a:tab pos="2286000" algn="l"/>
              </a:tabLst>
            </a:pPr>
            <a:r>
              <a:rPr lang="en-US" sz="2000" dirty="0">
                <a:solidFill>
                  <a:srgbClr val="3327C6"/>
                </a:solidFill>
              </a:rPr>
              <a:t>	with </a:t>
            </a:r>
            <a:r>
              <a:rPr lang="en-US" sz="2000" dirty="0">
                <a:solidFill>
                  <a:srgbClr val="FF0000"/>
                </a:solidFill>
              </a:rPr>
              <a:t>all your heart </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3327C6"/>
                </a:solidFill>
              </a:rPr>
              <a:t>and with </a:t>
            </a:r>
            <a:r>
              <a:rPr lang="en-US" sz="2000" dirty="0">
                <a:solidFill>
                  <a:srgbClr val="FF0000"/>
                </a:solidFill>
              </a:rPr>
              <a:t>all your soul </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3327C6"/>
                </a:solidFill>
              </a:rPr>
              <a:t>and with </a:t>
            </a:r>
            <a:r>
              <a:rPr lang="en-US" sz="2000" dirty="0">
                <a:solidFill>
                  <a:srgbClr val="FF0000"/>
                </a:solidFill>
              </a:rPr>
              <a:t>all your strength</a:t>
            </a:r>
            <a:r>
              <a:rPr lang="en-US" sz="2000" dirty="0">
                <a:solidFill>
                  <a:srgbClr val="0070C0"/>
                </a:solidFill>
              </a:rPr>
              <a:t>.</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3327C6"/>
                </a:solidFill>
              </a:rPr>
              <a:t>Deuteronomy 6:5</a:t>
            </a:r>
          </a:p>
        </p:txBody>
      </p:sp>
      <p:sp>
        <p:nvSpPr>
          <p:cNvPr id="9" name="Rectangle 8"/>
          <p:cNvSpPr/>
          <p:nvPr/>
        </p:nvSpPr>
        <p:spPr>
          <a:xfrm>
            <a:off x="166688" y="6180449"/>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How do you feel when you have used all of </a:t>
            </a:r>
            <a:r>
              <a:rPr lang="en-US" sz="2000">
                <a:solidFill>
                  <a:schemeClr val="tx1"/>
                </a:solidFill>
              </a:rPr>
              <a:t>your strength?</a:t>
            </a:r>
            <a:endParaRPr lang="en-US" sz="2000" dirty="0">
              <a:solidFill>
                <a:schemeClr val="tx1"/>
              </a:solidFill>
            </a:endParaRPr>
          </a:p>
        </p:txBody>
      </p:sp>
    </p:spTree>
    <p:extLst>
      <p:ext uri="{BB962C8B-B14F-4D97-AF65-F5344CB8AC3E}">
        <p14:creationId xmlns:p14="http://schemas.microsoft.com/office/powerpoint/2010/main" val="1980247237"/>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Commitment</a:t>
            </a:r>
            <a:endParaRPr lang="en-US" sz="2000" dirty="0">
              <a:solidFill>
                <a:srgbClr val="002060"/>
              </a:solidFill>
            </a:endParaRPr>
          </a:p>
        </p:txBody>
      </p:sp>
      <p:sp>
        <p:nvSpPr>
          <p:cNvPr id="10" name="Rectangle 9"/>
          <p:cNvSpPr/>
          <p:nvPr/>
        </p:nvSpPr>
        <p:spPr>
          <a:xfrm>
            <a:off x="166689" y="1222171"/>
            <a:ext cx="8824911" cy="400109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Brothers and sisters, </a:t>
            </a:r>
          </a:p>
          <a:p>
            <a:pPr>
              <a:tabLst>
                <a:tab pos="457200" algn="l"/>
                <a:tab pos="914400" algn="l"/>
                <a:tab pos="1371600" algn="l"/>
                <a:tab pos="1828800" algn="l"/>
                <a:tab pos="2286000" algn="l"/>
              </a:tabLst>
            </a:pPr>
            <a:r>
              <a:rPr lang="en-US" sz="2000" dirty="0">
                <a:solidFill>
                  <a:srgbClr val="3327C6"/>
                </a:solidFill>
              </a:rPr>
              <a:t>	I do not consider myself yet </a:t>
            </a:r>
          </a:p>
          <a:p>
            <a:pPr>
              <a:tabLst>
                <a:tab pos="457200" algn="l"/>
                <a:tab pos="914400" algn="l"/>
                <a:tab pos="1371600" algn="l"/>
                <a:tab pos="1828800" algn="l"/>
                <a:tab pos="2286000" algn="l"/>
              </a:tabLst>
            </a:pPr>
            <a:r>
              <a:rPr lang="en-US" sz="2000" dirty="0">
                <a:solidFill>
                  <a:srgbClr val="3327C6"/>
                </a:solidFill>
              </a:rPr>
              <a:t>		to have taken hold of it.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But one thing I do: </a:t>
            </a:r>
          </a:p>
          <a:p>
            <a:pPr>
              <a:tabLst>
                <a:tab pos="457200" algn="l"/>
                <a:tab pos="914400" algn="l"/>
                <a:tab pos="1371600" algn="l"/>
                <a:tab pos="1828800" algn="l"/>
                <a:tab pos="2286000" algn="l"/>
              </a:tabLst>
            </a:pPr>
            <a:r>
              <a:rPr lang="en-US" sz="2000" dirty="0">
                <a:solidFill>
                  <a:srgbClr val="3327C6"/>
                </a:solidFill>
              </a:rPr>
              <a:t>	Forgetting what is behind </a:t>
            </a:r>
          </a:p>
          <a:p>
            <a:pPr>
              <a:tabLst>
                <a:tab pos="457200" algn="l"/>
                <a:tab pos="914400" algn="l"/>
                <a:tab pos="1371600" algn="l"/>
                <a:tab pos="1828800" algn="l"/>
                <a:tab pos="2286000" algn="l"/>
              </a:tabLst>
            </a:pPr>
            <a:r>
              <a:rPr lang="en-US" sz="2000" dirty="0">
                <a:solidFill>
                  <a:srgbClr val="3327C6"/>
                </a:solidFill>
              </a:rPr>
              <a:t>		and straining toward what is ahead, </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FF0000"/>
                </a:solidFill>
              </a:rPr>
              <a:t>I press on</a:t>
            </a:r>
          </a:p>
          <a:p>
            <a:pPr>
              <a:tabLst>
                <a:tab pos="457200" algn="l"/>
                <a:tab pos="914400" algn="l"/>
                <a:tab pos="1371600" algn="l"/>
                <a:tab pos="1828800" algn="l"/>
                <a:tab pos="2286000" algn="l"/>
              </a:tabLst>
            </a:pPr>
            <a:r>
              <a:rPr lang="en-US" sz="2000" dirty="0">
                <a:solidFill>
                  <a:srgbClr val="FF0000"/>
                </a:solidFill>
              </a:rPr>
              <a:t>				toward the goal</a:t>
            </a:r>
            <a:r>
              <a:rPr lang="en-US" sz="2000" dirty="0">
                <a:solidFill>
                  <a:srgbClr val="0070C0"/>
                </a:solidFill>
              </a:rPr>
              <a:t> </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3327C6"/>
                </a:solidFill>
              </a:rPr>
              <a:t>to win the prize </a:t>
            </a:r>
          </a:p>
          <a:p>
            <a:pPr>
              <a:tabLst>
                <a:tab pos="457200" algn="l"/>
                <a:tab pos="914400" algn="l"/>
                <a:tab pos="1371600" algn="l"/>
                <a:tab pos="1828800" algn="l"/>
                <a:tab pos="2286000" algn="l"/>
              </a:tabLst>
            </a:pPr>
            <a:r>
              <a:rPr lang="en-US" sz="2000" dirty="0">
                <a:solidFill>
                  <a:srgbClr val="3327C6"/>
                </a:solidFill>
              </a:rPr>
              <a:t>						for which God has called me heavenward </a:t>
            </a:r>
          </a:p>
          <a:p>
            <a:pPr>
              <a:tabLst>
                <a:tab pos="457200" algn="l"/>
                <a:tab pos="914400" algn="l"/>
                <a:tab pos="1371600" algn="l"/>
                <a:tab pos="1828800" algn="l"/>
                <a:tab pos="2286000" algn="l"/>
                <a:tab pos="2743200" algn="l"/>
                <a:tab pos="3200400" algn="l"/>
                <a:tab pos="3594100" algn="l"/>
              </a:tabLst>
            </a:pPr>
            <a:r>
              <a:rPr lang="en-US" sz="2000" dirty="0">
                <a:solidFill>
                  <a:srgbClr val="3327C6"/>
                </a:solidFill>
              </a:rPr>
              <a:t>							in Christ Jesus.</a:t>
            </a:r>
          </a:p>
          <a:p>
            <a:pPr>
              <a:tabLst>
                <a:tab pos="457200" algn="l"/>
                <a:tab pos="914400" algn="l"/>
                <a:tab pos="1371600" algn="l"/>
                <a:tab pos="1828800" algn="l"/>
                <a:tab pos="2286000" algn="l"/>
              </a:tabLst>
            </a:pPr>
            <a:r>
              <a:rPr lang="en-US" sz="2000" dirty="0">
                <a:solidFill>
                  <a:srgbClr val="3327C6"/>
                </a:solidFill>
              </a:rPr>
              <a:t>									          Philippians 3:13-14</a:t>
            </a:r>
          </a:p>
        </p:txBody>
      </p:sp>
    </p:spTree>
    <p:extLst>
      <p:ext uri="{BB962C8B-B14F-4D97-AF65-F5344CB8AC3E}">
        <p14:creationId xmlns:p14="http://schemas.microsoft.com/office/powerpoint/2010/main" val="495810075"/>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Commitment (never give up)</a:t>
            </a:r>
            <a:endParaRPr lang="en-US" sz="2000" dirty="0">
              <a:solidFill>
                <a:srgbClr val="002060"/>
              </a:solidFill>
            </a:endParaRPr>
          </a:p>
        </p:txBody>
      </p:sp>
      <p:sp>
        <p:nvSpPr>
          <p:cNvPr id="10" name="Rectangle 9"/>
          <p:cNvSpPr/>
          <p:nvPr/>
        </p:nvSpPr>
        <p:spPr>
          <a:xfrm>
            <a:off x="166689" y="1222171"/>
            <a:ext cx="8824911" cy="246221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There is no failure</a:t>
            </a:r>
          </a:p>
          <a:p>
            <a:pPr>
              <a:tabLst>
                <a:tab pos="457200" algn="l"/>
                <a:tab pos="914400" algn="l"/>
                <a:tab pos="1371600" algn="l"/>
                <a:tab pos="1828800" algn="l"/>
                <a:tab pos="2286000" algn="l"/>
              </a:tabLst>
            </a:pPr>
            <a:r>
              <a:rPr lang="en-US" sz="2000" dirty="0"/>
              <a:t>	except in no longer trying.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There is no defeat </a:t>
            </a:r>
          </a:p>
          <a:p>
            <a:pPr>
              <a:tabLst>
                <a:tab pos="457200" algn="l"/>
                <a:tab pos="914400" algn="l"/>
                <a:tab pos="1371600" algn="l"/>
                <a:tab pos="1828800" algn="l"/>
                <a:tab pos="2286000" algn="l"/>
              </a:tabLst>
            </a:pPr>
            <a:r>
              <a:rPr lang="en-US" sz="2000" dirty="0"/>
              <a:t>	except from within, </a:t>
            </a:r>
          </a:p>
          <a:p>
            <a:pPr>
              <a:tabLst>
                <a:tab pos="457200" algn="l"/>
                <a:tab pos="914400" algn="l"/>
                <a:tab pos="1371600" algn="l"/>
                <a:tab pos="1828800" algn="l"/>
                <a:tab pos="2286000" algn="l"/>
              </a:tabLst>
            </a:pPr>
            <a:r>
              <a:rPr lang="en-US" sz="2000" dirty="0"/>
              <a:t>		no really insurmountable barrier </a:t>
            </a:r>
          </a:p>
          <a:p>
            <a:pPr>
              <a:tabLst>
                <a:tab pos="457200" algn="l"/>
                <a:tab pos="914400" algn="l"/>
                <a:tab pos="1371600" algn="l"/>
                <a:tab pos="1828800" algn="l"/>
                <a:tab pos="2286000" algn="l"/>
              </a:tabLst>
            </a:pPr>
            <a:r>
              <a:rPr lang="en-US" sz="2000" dirty="0"/>
              <a:t>			save our own inherent weakness of </a:t>
            </a:r>
            <a:r>
              <a:rPr lang="en-US" sz="2000" dirty="0">
                <a:solidFill>
                  <a:srgbClr val="FF0000"/>
                </a:solidFill>
              </a:rPr>
              <a:t>purpose</a:t>
            </a:r>
            <a:r>
              <a:rPr lang="en-US" sz="2000" dirty="0"/>
              <a:t>. </a:t>
            </a:r>
          </a:p>
          <a:p>
            <a:pPr>
              <a:tabLst>
                <a:tab pos="457200" algn="l"/>
                <a:tab pos="914400" algn="l"/>
                <a:tab pos="1371600" algn="l"/>
                <a:tab pos="1828800" algn="l"/>
                <a:tab pos="2286000" algn="l"/>
              </a:tabLst>
            </a:pPr>
            <a:r>
              <a:rPr lang="en-US" sz="2000" dirty="0"/>
              <a:t>										         Kin Hubbard </a:t>
            </a:r>
          </a:p>
        </p:txBody>
      </p:sp>
      <p:sp>
        <p:nvSpPr>
          <p:cNvPr id="8" name="Rectangle 7"/>
          <p:cNvSpPr/>
          <p:nvPr/>
        </p:nvSpPr>
        <p:spPr>
          <a:xfrm>
            <a:off x="188119" y="5592599"/>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If you are going through hell,</a:t>
            </a:r>
          </a:p>
          <a:p>
            <a:pPr>
              <a:tabLst>
                <a:tab pos="457200" algn="l"/>
                <a:tab pos="914400" algn="l"/>
                <a:tab pos="1371600" algn="l"/>
                <a:tab pos="1828800" algn="l"/>
                <a:tab pos="2286000" algn="l"/>
              </a:tabLst>
            </a:pPr>
            <a:r>
              <a:rPr lang="en-US" sz="2000" dirty="0"/>
              <a:t>	</a:t>
            </a:r>
            <a:r>
              <a:rPr lang="en-US" sz="2000" u="sng" dirty="0"/>
              <a:t>keep going</a:t>
            </a:r>
            <a:r>
              <a:rPr lang="en-US" sz="2000" dirty="0"/>
              <a:t>!</a:t>
            </a:r>
          </a:p>
          <a:p>
            <a:pPr>
              <a:tabLst>
                <a:tab pos="457200" algn="l"/>
                <a:tab pos="914400" algn="l"/>
                <a:tab pos="1371600" algn="l"/>
                <a:tab pos="1828800" algn="l"/>
                <a:tab pos="2286000" algn="l"/>
              </a:tabLst>
            </a:pPr>
            <a:r>
              <a:rPr lang="en-US" sz="2000" dirty="0"/>
              <a:t>										Winston Churchill</a:t>
            </a:r>
          </a:p>
        </p:txBody>
      </p:sp>
    </p:spTree>
    <p:extLst>
      <p:ext uri="{BB962C8B-B14F-4D97-AF65-F5344CB8AC3E}">
        <p14:creationId xmlns:p14="http://schemas.microsoft.com/office/powerpoint/2010/main" val="836158542"/>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Commitment (never give up)</a:t>
            </a:r>
            <a:endParaRPr lang="en-US" sz="2000" dirty="0">
              <a:solidFill>
                <a:srgbClr val="002060"/>
              </a:solidFill>
            </a:endParaRPr>
          </a:p>
        </p:txBody>
      </p:sp>
      <p:sp>
        <p:nvSpPr>
          <p:cNvPr id="5" name="Rectangle 4"/>
          <p:cNvSpPr/>
          <p:nvPr/>
        </p:nvSpPr>
        <p:spPr>
          <a:xfrm>
            <a:off x="166688" y="1222171"/>
            <a:ext cx="8824911" cy="350865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mr-IN" sz="2000" dirty="0"/>
              <a:t>…</a:t>
            </a:r>
            <a:r>
              <a:rPr lang="en-US" sz="2000" dirty="0"/>
              <a:t> this is the lesson: </a:t>
            </a:r>
          </a:p>
          <a:p>
            <a:pPr>
              <a:tabLst>
                <a:tab pos="457200" algn="l"/>
                <a:tab pos="914400" algn="l"/>
                <a:tab pos="1371600" algn="l"/>
                <a:tab pos="1828800" algn="l"/>
                <a:tab pos="2286000" algn="l"/>
              </a:tabLst>
            </a:pPr>
            <a:r>
              <a:rPr lang="en-US" sz="2000" dirty="0"/>
              <a:t>	never give in, never give in, never, never, never, never-in nothing, 		great or small, large or petty </a:t>
            </a:r>
            <a:r>
              <a:rPr lang="mr-IN" sz="2000" dirty="0"/>
              <a:t>–</a:t>
            </a:r>
            <a:r>
              <a:rPr lang="en-US" sz="2000" dirty="0"/>
              <a:t> </a:t>
            </a:r>
          </a:p>
          <a:p>
            <a:pPr>
              <a:tabLst>
                <a:tab pos="457200" algn="l"/>
                <a:tab pos="914400" algn="l"/>
                <a:tab pos="1371600" algn="l"/>
                <a:tab pos="1828800" algn="l"/>
                <a:tab pos="2286000" algn="l"/>
              </a:tabLst>
            </a:pPr>
            <a:r>
              <a:rPr lang="en-US" sz="2000" dirty="0"/>
              <a:t>	never give in except to convictions of honor and good sense.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Never yield to force; </a:t>
            </a:r>
          </a:p>
          <a:p>
            <a:pPr>
              <a:tabLst>
                <a:tab pos="457200" algn="l"/>
                <a:tab pos="914400" algn="l"/>
                <a:tab pos="1371600" algn="l"/>
                <a:tab pos="1828800" algn="l"/>
                <a:tab pos="2286000" algn="l"/>
              </a:tabLst>
            </a:pPr>
            <a:r>
              <a:rPr lang="en-US" sz="2000" dirty="0"/>
              <a:t>	never yield to the apparently overwhelming might of the enemy.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We stood all alone a year ago, </a:t>
            </a:r>
          </a:p>
          <a:p>
            <a:pPr>
              <a:tabLst>
                <a:tab pos="457200" algn="l"/>
                <a:tab pos="914400" algn="l"/>
                <a:tab pos="1371600" algn="l"/>
                <a:tab pos="1828800" algn="l"/>
                <a:tab pos="2286000" algn="l"/>
              </a:tabLst>
            </a:pPr>
            <a:r>
              <a:rPr lang="en-US" sz="2000" dirty="0"/>
              <a:t>	and to many countries it seemed that our account was closed, </a:t>
            </a:r>
          </a:p>
          <a:p>
            <a:pPr>
              <a:tabLst>
                <a:tab pos="457200" algn="l"/>
                <a:tab pos="914400" algn="l"/>
                <a:tab pos="1371600" algn="l"/>
                <a:tab pos="1828800" algn="l"/>
                <a:tab pos="2286000" algn="l"/>
              </a:tabLst>
            </a:pPr>
            <a:r>
              <a:rPr lang="en-US" sz="2000" dirty="0"/>
              <a:t>		we were finished.</a:t>
            </a:r>
          </a:p>
          <a:p>
            <a:pPr>
              <a:tabLst>
                <a:tab pos="457200" algn="l"/>
                <a:tab pos="914400" algn="l"/>
                <a:tab pos="1371600" algn="l"/>
                <a:tab pos="1828800" algn="l"/>
                <a:tab pos="2286000" algn="l"/>
              </a:tabLst>
            </a:pPr>
            <a:r>
              <a:rPr lang="en-US" sz="2000"/>
              <a:t>				      Winston </a:t>
            </a:r>
            <a:r>
              <a:rPr lang="en-US" sz="2000" dirty="0"/>
              <a:t>Churchill, Harrow School, October 29, 1941</a:t>
            </a:r>
          </a:p>
        </p:txBody>
      </p:sp>
      <p:sp>
        <p:nvSpPr>
          <p:cNvPr id="6" name="Rectangle 5"/>
          <p:cNvSpPr/>
          <p:nvPr/>
        </p:nvSpPr>
        <p:spPr>
          <a:xfrm>
            <a:off x="166687" y="5284822"/>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Note:</a:t>
            </a:r>
          </a:p>
          <a:p>
            <a:pPr>
              <a:tabLst>
                <a:tab pos="457200" algn="l"/>
                <a:tab pos="914400" algn="l"/>
                <a:tab pos="1371600" algn="l"/>
                <a:tab pos="1828800" algn="l"/>
                <a:tab pos="2286000" algn="l"/>
              </a:tabLst>
            </a:pPr>
            <a:r>
              <a:rPr lang="en-US" sz="2000" dirty="0"/>
              <a:t>The story that he gave a short commencement speech with the words:</a:t>
            </a:r>
          </a:p>
          <a:p>
            <a:pPr>
              <a:tabLst>
                <a:tab pos="457200" algn="l"/>
                <a:tab pos="914400" algn="l"/>
                <a:tab pos="1371600" algn="l"/>
                <a:tab pos="1828800" algn="l"/>
                <a:tab pos="2286000" algn="l"/>
              </a:tabLst>
            </a:pPr>
            <a:r>
              <a:rPr lang="en-US" sz="2000" dirty="0"/>
              <a:t>“Never give up, never give up, never give up” and then sat down did not happen and is derived from the speech quoted above.</a:t>
            </a:r>
          </a:p>
        </p:txBody>
      </p:sp>
    </p:spTree>
    <p:extLst>
      <p:ext uri="{BB962C8B-B14F-4D97-AF65-F5344CB8AC3E}">
        <p14:creationId xmlns:p14="http://schemas.microsoft.com/office/powerpoint/2010/main" val="1838895783"/>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Commitment (never give up)</a:t>
            </a:r>
            <a:endParaRPr lang="en-US" sz="2000" dirty="0">
              <a:solidFill>
                <a:srgbClr val="002060"/>
              </a:solidFill>
            </a:endParaRPr>
          </a:p>
        </p:txBody>
      </p:sp>
      <p:sp>
        <p:nvSpPr>
          <p:cNvPr id="5" name="Rectangle 4"/>
          <p:cNvSpPr/>
          <p:nvPr/>
        </p:nvSpPr>
        <p:spPr>
          <a:xfrm>
            <a:off x="166688" y="1222171"/>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t>If there was a trial </a:t>
            </a:r>
          </a:p>
          <a:p>
            <a:pPr>
              <a:tabLst>
                <a:tab pos="457200" algn="l"/>
                <a:tab pos="914400" algn="l"/>
                <a:tab pos="1371600" algn="l"/>
              </a:tabLst>
            </a:pPr>
            <a:r>
              <a:rPr lang="en-US" sz="2000" dirty="0"/>
              <a:t>	concerning whether you are a Christian or not, </a:t>
            </a:r>
          </a:p>
          <a:p>
            <a:pPr>
              <a:tabLst>
                <a:tab pos="457200" algn="l"/>
                <a:tab pos="914400" algn="l"/>
                <a:tab pos="1371600" algn="l"/>
              </a:tabLst>
            </a:pPr>
            <a:r>
              <a:rPr lang="en-US" sz="2000" dirty="0"/>
              <a:t>		would you be convicted?</a:t>
            </a:r>
          </a:p>
        </p:txBody>
      </p:sp>
      <p:sp>
        <p:nvSpPr>
          <p:cNvPr id="8" name="Rectangle 7"/>
          <p:cNvSpPr/>
          <p:nvPr/>
        </p:nvSpPr>
        <p:spPr>
          <a:xfrm>
            <a:off x="166687" y="2770768"/>
            <a:ext cx="8824911" cy="387798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t>The time for war has not yet come, </a:t>
            </a:r>
          </a:p>
          <a:p>
            <a:pPr>
              <a:tabLst>
                <a:tab pos="457200" algn="l"/>
                <a:tab pos="914400" algn="l"/>
                <a:tab pos="1371600" algn="l"/>
              </a:tabLst>
            </a:pPr>
            <a:r>
              <a:rPr lang="en-US" sz="2000" dirty="0"/>
              <a:t>	but it will come, </a:t>
            </a:r>
          </a:p>
          <a:p>
            <a:pPr>
              <a:tabLst>
                <a:tab pos="457200" algn="l"/>
                <a:tab pos="914400" algn="l"/>
                <a:tab pos="1371600" algn="l"/>
              </a:tabLst>
            </a:pPr>
            <a:r>
              <a:rPr lang="en-US" sz="2000" dirty="0"/>
              <a:t>		and that soon; </a:t>
            </a:r>
          </a:p>
          <a:p>
            <a:pPr>
              <a:tabLst>
                <a:tab pos="457200" algn="l"/>
                <a:tab pos="914400" algn="l"/>
                <a:tab pos="1371600" algn="l"/>
              </a:tabLst>
            </a:pPr>
            <a:r>
              <a:rPr lang="en-US" sz="2000" dirty="0"/>
              <a:t>			and when it does come, </a:t>
            </a:r>
          </a:p>
          <a:p>
            <a:pPr>
              <a:tabLst>
                <a:tab pos="457200" algn="l"/>
                <a:tab pos="914400" algn="l"/>
                <a:tab pos="1371600" algn="l"/>
              </a:tabLst>
            </a:pPr>
            <a:r>
              <a:rPr lang="en-US" sz="2000" dirty="0"/>
              <a:t>				my advice is to draw the sword </a:t>
            </a:r>
          </a:p>
          <a:p>
            <a:pPr>
              <a:tabLst>
                <a:tab pos="457200" algn="l"/>
                <a:tab pos="914400" algn="l"/>
                <a:tab pos="1371600" algn="l"/>
                <a:tab pos="1828800" algn="l"/>
                <a:tab pos="2286000" algn="l"/>
              </a:tabLst>
            </a:pPr>
            <a:r>
              <a:rPr lang="en-US" sz="2000" dirty="0"/>
              <a:t>					and throw away the scabbard.</a:t>
            </a:r>
          </a:p>
          <a:p>
            <a:pPr>
              <a:tabLst>
                <a:tab pos="457200" algn="l"/>
                <a:tab pos="914400" algn="l"/>
                <a:tab pos="1371600" algn="l"/>
                <a:tab pos="1828800" algn="l"/>
                <a:tab pos="2286000" algn="l"/>
              </a:tabLst>
            </a:pPr>
            <a:r>
              <a:rPr lang="en-US" sz="2000" dirty="0"/>
              <a:t>									           Stonewall Jackson</a:t>
            </a:r>
          </a:p>
          <a:p>
            <a:pPr>
              <a:tabLst>
                <a:tab pos="457200" algn="l"/>
                <a:tab pos="914400" algn="l"/>
                <a:tab pos="1371600" algn="l"/>
                <a:tab pos="1828800" algn="l"/>
                <a:tab pos="2286000" algn="l"/>
              </a:tabLst>
            </a:pPr>
            <a:endParaRPr lang="en-US" sz="2000" dirty="0"/>
          </a:p>
          <a:p>
            <a:pPr>
              <a:tabLst>
                <a:tab pos="457200" algn="l"/>
                <a:tab pos="914400" algn="l"/>
                <a:tab pos="1371600" algn="l"/>
                <a:tab pos="1828800" algn="l"/>
                <a:tab pos="2286000" algn="l"/>
              </a:tabLst>
            </a:pPr>
            <a:r>
              <a:rPr lang="en-US" sz="2000" dirty="0"/>
              <a:t>[This is not a craving for war, </a:t>
            </a:r>
          </a:p>
          <a:p>
            <a:pPr>
              <a:tabLst>
                <a:tab pos="457200" algn="l"/>
                <a:tab pos="914400" algn="l"/>
                <a:tab pos="1371600" algn="l"/>
                <a:tab pos="1828800" algn="l"/>
                <a:tab pos="2286000" algn="l"/>
              </a:tabLst>
            </a:pPr>
            <a:r>
              <a:rPr lang="en-US" sz="2000" dirty="0"/>
              <a:t>	but once it is thrust upon you, </a:t>
            </a:r>
          </a:p>
          <a:p>
            <a:pPr>
              <a:tabLst>
                <a:tab pos="457200" algn="l"/>
                <a:tab pos="914400" algn="l"/>
                <a:tab pos="1371600" algn="l"/>
                <a:tab pos="1828800" algn="l"/>
                <a:tab pos="2286000" algn="l"/>
              </a:tabLst>
            </a:pPr>
            <a:r>
              <a:rPr lang="en-US" sz="2000" dirty="0"/>
              <a:t>		it is a commitment to give </a:t>
            </a:r>
          </a:p>
          <a:p>
            <a:pPr>
              <a:tabLst>
                <a:tab pos="457200" algn="l"/>
                <a:tab pos="914400" algn="l"/>
                <a:tab pos="1371600" algn="l"/>
                <a:tab pos="1828800" algn="l"/>
                <a:tab pos="2286000" algn="l"/>
              </a:tabLst>
            </a:pPr>
            <a:r>
              <a:rPr lang="en-US" sz="2000" dirty="0"/>
              <a:t>			the ”last measure of devotion”]</a:t>
            </a:r>
          </a:p>
        </p:txBody>
      </p:sp>
    </p:spTree>
    <p:extLst>
      <p:ext uri="{BB962C8B-B14F-4D97-AF65-F5344CB8AC3E}">
        <p14:creationId xmlns:p14="http://schemas.microsoft.com/office/powerpoint/2010/main" val="3505285503"/>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Commitment (complete surrender)</a:t>
            </a:r>
            <a:endParaRPr lang="en-US" sz="2000" dirty="0">
              <a:solidFill>
                <a:srgbClr val="002060"/>
              </a:solidFill>
            </a:endParaRPr>
          </a:p>
        </p:txBody>
      </p:sp>
      <p:sp>
        <p:nvSpPr>
          <p:cNvPr id="5" name="Rectangle 4"/>
          <p:cNvSpPr/>
          <p:nvPr/>
        </p:nvSpPr>
        <p:spPr>
          <a:xfrm>
            <a:off x="166688" y="1222171"/>
            <a:ext cx="8824911" cy="153888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solidFill>
                  <a:srgbClr val="3327C6"/>
                </a:solidFill>
              </a:rPr>
              <a:t>Give yourselves to God. . . . </a:t>
            </a:r>
          </a:p>
          <a:p>
            <a:pPr>
              <a:tabLst>
                <a:tab pos="457200" algn="l"/>
                <a:tab pos="914400" algn="l"/>
                <a:tab pos="1371600" algn="l"/>
              </a:tabLst>
            </a:pPr>
            <a:endParaRPr lang="en-US" sz="800" dirty="0">
              <a:solidFill>
                <a:srgbClr val="3327C6"/>
              </a:solidFill>
            </a:endParaRPr>
          </a:p>
          <a:p>
            <a:pPr>
              <a:tabLst>
                <a:tab pos="457200" algn="l"/>
                <a:tab pos="914400" algn="l"/>
                <a:tab pos="1371600" algn="l"/>
              </a:tabLst>
            </a:pPr>
            <a:r>
              <a:rPr lang="en-US" sz="2000" u="sng" dirty="0">
                <a:solidFill>
                  <a:srgbClr val="3327C6"/>
                </a:solidFill>
              </a:rPr>
              <a:t>Surrender your whole being</a:t>
            </a:r>
            <a:r>
              <a:rPr lang="en-US" sz="2000" dirty="0">
                <a:solidFill>
                  <a:srgbClr val="3327C6"/>
                </a:solidFill>
              </a:rPr>
              <a:t> to him </a:t>
            </a:r>
          </a:p>
          <a:p>
            <a:pPr>
              <a:tabLst>
                <a:tab pos="457200" algn="l"/>
                <a:tab pos="914400" algn="l"/>
                <a:tab pos="1371600" algn="l"/>
              </a:tabLst>
            </a:pPr>
            <a:r>
              <a:rPr lang="en-US" sz="2000" dirty="0">
                <a:solidFill>
                  <a:srgbClr val="3327C6"/>
                </a:solidFill>
              </a:rPr>
              <a:t>	to be used for righteous </a:t>
            </a:r>
            <a:r>
              <a:rPr lang="en-US" sz="2000" dirty="0">
                <a:solidFill>
                  <a:srgbClr val="FF0000"/>
                </a:solidFill>
              </a:rPr>
              <a:t>purposes</a:t>
            </a:r>
            <a:r>
              <a:rPr lang="en-US" sz="2000" dirty="0"/>
              <a:t>. </a:t>
            </a:r>
          </a:p>
          <a:p>
            <a:pPr>
              <a:tabLst>
                <a:tab pos="457200" algn="l"/>
                <a:tab pos="914400" algn="l"/>
                <a:tab pos="1371600" algn="l"/>
              </a:tabLst>
            </a:pPr>
            <a:r>
              <a:rPr lang="en-US" sz="2000" dirty="0">
                <a:solidFill>
                  <a:srgbClr val="0070C0"/>
                </a:solidFill>
              </a:rPr>
              <a:t>								</a:t>
            </a:r>
            <a:r>
              <a:rPr lang="en-US" sz="2000" dirty="0">
                <a:solidFill>
                  <a:srgbClr val="3327C6"/>
                </a:solidFill>
              </a:rPr>
              <a:t>          Romans 6:13c [TEV]</a:t>
            </a:r>
          </a:p>
        </p:txBody>
      </p:sp>
      <p:sp>
        <p:nvSpPr>
          <p:cNvPr id="8" name="Rectangle 7"/>
          <p:cNvSpPr/>
          <p:nvPr/>
        </p:nvSpPr>
        <p:spPr>
          <a:xfrm>
            <a:off x="166687" y="3419271"/>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Lst>
            </a:pPr>
            <a:r>
              <a:rPr lang="en-US" sz="2000" dirty="0">
                <a:solidFill>
                  <a:srgbClr val="3327C6"/>
                </a:solidFill>
              </a:rPr>
              <a:t>… </a:t>
            </a:r>
            <a:r>
              <a:rPr lang="en-US" sz="2000" u="sng" dirty="0">
                <a:solidFill>
                  <a:srgbClr val="3327C6"/>
                </a:solidFill>
              </a:rPr>
              <a:t>offer every part of yourself </a:t>
            </a:r>
          </a:p>
          <a:p>
            <a:pPr>
              <a:tabLst>
                <a:tab pos="449263" algn="l"/>
                <a:tab pos="912813" algn="l"/>
                <a:tab pos="1362075" algn="l"/>
              </a:tabLst>
            </a:pPr>
            <a:r>
              <a:rPr lang="en-US" sz="2000" dirty="0">
                <a:solidFill>
                  <a:srgbClr val="3327C6"/>
                </a:solidFill>
              </a:rPr>
              <a:t>	to him </a:t>
            </a:r>
          </a:p>
          <a:p>
            <a:pPr>
              <a:tabLst>
                <a:tab pos="449263" algn="l"/>
                <a:tab pos="912813" algn="l"/>
                <a:tab pos="1362075" algn="l"/>
              </a:tabLst>
            </a:pPr>
            <a:r>
              <a:rPr lang="en-US" sz="2000" dirty="0">
                <a:solidFill>
                  <a:srgbClr val="3327C6"/>
                </a:solidFill>
              </a:rPr>
              <a:t>		as an instrument of righteousness.</a:t>
            </a:r>
          </a:p>
          <a:p>
            <a:pPr>
              <a:tabLst>
                <a:tab pos="449263" algn="l"/>
                <a:tab pos="912813" algn="l"/>
                <a:tab pos="1362075" algn="l"/>
              </a:tabLst>
            </a:pPr>
            <a:r>
              <a:rPr lang="en-US" sz="2000" dirty="0">
                <a:solidFill>
                  <a:srgbClr val="3327C6"/>
                </a:solidFill>
              </a:rPr>
              <a:t>								          Romans 6:13c [NIV]</a:t>
            </a:r>
          </a:p>
        </p:txBody>
      </p:sp>
    </p:spTree>
    <p:extLst>
      <p:ext uri="{BB962C8B-B14F-4D97-AF65-F5344CB8AC3E}">
        <p14:creationId xmlns:p14="http://schemas.microsoft.com/office/powerpoint/2010/main" val="1486361019"/>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Motivation</a:t>
            </a:r>
          </a:p>
        </p:txBody>
      </p:sp>
      <p:sp>
        <p:nvSpPr>
          <p:cNvPr id="7" name="Rectangle 6"/>
          <p:cNvSpPr/>
          <p:nvPr/>
        </p:nvSpPr>
        <p:spPr>
          <a:xfrm>
            <a:off x="166683" y="1706095"/>
            <a:ext cx="4341817"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Passion</a:t>
            </a:r>
          </a:p>
          <a:p>
            <a:pPr marL="342900" lvl="0" indent="-342900">
              <a:buFont typeface="Arial" charset="0"/>
              <a:buChar char="•"/>
            </a:pPr>
            <a:r>
              <a:rPr lang="en-US" sz="2000" dirty="0">
                <a:solidFill>
                  <a:schemeClr val="tx1"/>
                </a:solidFill>
              </a:rPr>
              <a:t>Commitment</a:t>
            </a:r>
          </a:p>
          <a:p>
            <a:pPr marL="342900" lvl="0" indent="-342900">
              <a:buFont typeface="Arial" charset="0"/>
              <a:buChar char="•"/>
            </a:pPr>
            <a:r>
              <a:rPr lang="en-US" sz="2000" dirty="0">
                <a:solidFill>
                  <a:srgbClr val="0432FF"/>
                </a:solidFill>
              </a:rPr>
              <a:t>Struggle</a:t>
            </a:r>
          </a:p>
        </p:txBody>
      </p:sp>
    </p:spTree>
    <p:extLst>
      <p:ext uri="{BB962C8B-B14F-4D97-AF65-F5344CB8AC3E}">
        <p14:creationId xmlns:p14="http://schemas.microsoft.com/office/powerpoint/2010/main" val="511091408"/>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Struggle (blessing)</a:t>
            </a:r>
            <a:endParaRPr lang="en-US" sz="2000" dirty="0">
              <a:solidFill>
                <a:srgbClr val="002060"/>
              </a:solidFill>
            </a:endParaRPr>
          </a:p>
        </p:txBody>
      </p:sp>
      <p:sp>
        <p:nvSpPr>
          <p:cNvPr id="5" name="Rectangle 4"/>
          <p:cNvSpPr/>
          <p:nvPr/>
        </p:nvSpPr>
        <p:spPr>
          <a:xfrm>
            <a:off x="166688" y="1222171"/>
            <a:ext cx="8824911" cy="486287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t>If there were no night, </a:t>
            </a:r>
          </a:p>
          <a:p>
            <a:pPr>
              <a:tabLst>
                <a:tab pos="457200" algn="l"/>
                <a:tab pos="914400" algn="l"/>
                <a:tab pos="1371600" algn="l"/>
              </a:tabLst>
            </a:pPr>
            <a:r>
              <a:rPr lang="en-US" sz="2000" dirty="0"/>
              <a:t>	we would not appreciate the day, </a:t>
            </a:r>
          </a:p>
          <a:p>
            <a:pPr>
              <a:tabLst>
                <a:tab pos="457200" algn="l"/>
                <a:tab pos="914400" algn="l"/>
                <a:tab pos="1371600" algn="l"/>
              </a:tabLst>
            </a:pPr>
            <a:r>
              <a:rPr lang="en-US" sz="2000" dirty="0"/>
              <a:t>		nor could we see the stars </a:t>
            </a:r>
          </a:p>
          <a:p>
            <a:pPr>
              <a:tabLst>
                <a:tab pos="457200" algn="l"/>
                <a:tab pos="914400" algn="l"/>
                <a:tab pos="1371600" algn="l"/>
              </a:tabLst>
            </a:pPr>
            <a:r>
              <a:rPr lang="en-US" sz="2000" dirty="0"/>
              <a:t>			and the vastness of the heavens. </a:t>
            </a:r>
          </a:p>
          <a:p>
            <a:pPr>
              <a:tabLst>
                <a:tab pos="457200" algn="l"/>
                <a:tab pos="914400" algn="l"/>
                <a:tab pos="1371600" algn="l"/>
              </a:tabLst>
            </a:pPr>
            <a:endParaRPr lang="en-US" sz="800" dirty="0"/>
          </a:p>
          <a:p>
            <a:pPr>
              <a:tabLst>
                <a:tab pos="457200" algn="l"/>
                <a:tab pos="914400" algn="l"/>
                <a:tab pos="1371600" algn="l"/>
              </a:tabLst>
            </a:pPr>
            <a:r>
              <a:rPr lang="en-US" sz="2000" dirty="0"/>
              <a:t>We must partake of the bitter </a:t>
            </a:r>
          </a:p>
          <a:p>
            <a:pPr>
              <a:tabLst>
                <a:tab pos="457200" algn="l"/>
                <a:tab pos="914400" algn="l"/>
                <a:tab pos="1371600" algn="l"/>
              </a:tabLst>
            </a:pPr>
            <a:r>
              <a:rPr lang="en-US" sz="2000" dirty="0"/>
              <a:t>	with the sweet. </a:t>
            </a:r>
          </a:p>
          <a:p>
            <a:pPr>
              <a:tabLst>
                <a:tab pos="457200" algn="l"/>
                <a:tab pos="914400" algn="l"/>
                <a:tab pos="1371600" algn="l"/>
              </a:tabLst>
            </a:pPr>
            <a:endParaRPr lang="en-US" sz="800" dirty="0"/>
          </a:p>
          <a:p>
            <a:pPr>
              <a:tabLst>
                <a:tab pos="457200" algn="l"/>
                <a:tab pos="914400" algn="l"/>
                <a:tab pos="1371600" algn="l"/>
              </a:tabLst>
            </a:pPr>
            <a:r>
              <a:rPr lang="en-US" sz="2000" dirty="0"/>
              <a:t>There is a divine </a:t>
            </a:r>
            <a:r>
              <a:rPr lang="en-US" sz="2000" dirty="0">
                <a:solidFill>
                  <a:srgbClr val="FF0000"/>
                </a:solidFill>
              </a:rPr>
              <a:t>purpose </a:t>
            </a:r>
          </a:p>
          <a:p>
            <a:pPr>
              <a:tabLst>
                <a:tab pos="457200" algn="l"/>
                <a:tab pos="914400" algn="l"/>
                <a:tab pos="1371600" algn="l"/>
              </a:tabLst>
            </a:pPr>
            <a:r>
              <a:rPr lang="en-US" sz="2000" dirty="0"/>
              <a:t>	in the adversities </a:t>
            </a:r>
          </a:p>
          <a:p>
            <a:pPr>
              <a:tabLst>
                <a:tab pos="457200" algn="l"/>
                <a:tab pos="914400" algn="l"/>
                <a:tab pos="1371600" algn="l"/>
              </a:tabLst>
            </a:pPr>
            <a:r>
              <a:rPr lang="en-US" sz="2000" dirty="0"/>
              <a:t>		we encounter every day. </a:t>
            </a:r>
          </a:p>
          <a:p>
            <a:pPr>
              <a:tabLst>
                <a:tab pos="457200" algn="l"/>
                <a:tab pos="914400" algn="l"/>
                <a:tab pos="1371600" algn="l"/>
              </a:tabLst>
            </a:pPr>
            <a:endParaRPr lang="en-US" sz="800" dirty="0"/>
          </a:p>
          <a:p>
            <a:pPr>
              <a:tabLst>
                <a:tab pos="457200" algn="l"/>
                <a:tab pos="914400" algn="l"/>
                <a:tab pos="1371600" algn="l"/>
              </a:tabLst>
            </a:pPr>
            <a:r>
              <a:rPr lang="en-US" sz="2000" dirty="0"/>
              <a:t>They prepare, </a:t>
            </a:r>
          </a:p>
          <a:p>
            <a:pPr>
              <a:tabLst>
                <a:tab pos="457200" algn="l"/>
                <a:tab pos="914400" algn="l"/>
                <a:tab pos="1371600" algn="l"/>
              </a:tabLst>
            </a:pPr>
            <a:r>
              <a:rPr lang="en-US" sz="2000" dirty="0"/>
              <a:t>	they purge, </a:t>
            </a:r>
          </a:p>
          <a:p>
            <a:pPr>
              <a:tabLst>
                <a:tab pos="457200" algn="l"/>
                <a:tab pos="914400" algn="l"/>
                <a:tab pos="1371600" algn="l"/>
              </a:tabLst>
            </a:pPr>
            <a:r>
              <a:rPr lang="en-US" sz="2000" dirty="0"/>
              <a:t>		they purify, </a:t>
            </a:r>
          </a:p>
          <a:p>
            <a:pPr>
              <a:tabLst>
                <a:tab pos="457200" algn="l"/>
                <a:tab pos="914400" algn="l"/>
                <a:tab pos="1371600" algn="l"/>
              </a:tabLst>
            </a:pPr>
            <a:r>
              <a:rPr lang="en-US" sz="2000" dirty="0"/>
              <a:t>			and thus they bless. </a:t>
            </a:r>
          </a:p>
          <a:p>
            <a:pPr>
              <a:tabLst>
                <a:tab pos="457200" algn="l"/>
                <a:tab pos="914400" algn="l"/>
                <a:tab pos="1371600" algn="l"/>
              </a:tabLst>
            </a:pPr>
            <a:r>
              <a:rPr lang="en-US" sz="2000" dirty="0"/>
              <a:t>									   James E. Faust </a:t>
            </a:r>
          </a:p>
        </p:txBody>
      </p:sp>
    </p:spTree>
    <p:extLst>
      <p:ext uri="{BB962C8B-B14F-4D97-AF65-F5344CB8AC3E}">
        <p14:creationId xmlns:p14="http://schemas.microsoft.com/office/powerpoint/2010/main" val="245886275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674325"/>
            <a:ext cx="8547100" cy="2107693"/>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God expects unity,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not uniformity,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we can walk arm- in- arm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without seeing eye- to- eye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on every issue.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Rick Warren</a:t>
            </a:r>
          </a:p>
        </p:txBody>
      </p:sp>
    </p:spTree>
    <p:extLst>
      <p:ext uri="{BB962C8B-B14F-4D97-AF65-F5344CB8AC3E}">
        <p14:creationId xmlns:p14="http://schemas.microsoft.com/office/powerpoint/2010/main" val="3287132170"/>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Struggle</a:t>
            </a:r>
            <a:endParaRPr lang="en-US" sz="2000" dirty="0">
              <a:solidFill>
                <a:srgbClr val="002060"/>
              </a:solidFill>
            </a:endParaRPr>
          </a:p>
        </p:txBody>
      </p:sp>
      <p:sp>
        <p:nvSpPr>
          <p:cNvPr id="5" name="Rectangle 4"/>
          <p:cNvSpPr/>
          <p:nvPr/>
        </p:nvSpPr>
        <p:spPr>
          <a:xfrm>
            <a:off x="166688" y="1222171"/>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t>The climb might be tough and challenging, </a:t>
            </a:r>
          </a:p>
          <a:p>
            <a:pPr>
              <a:tabLst>
                <a:tab pos="457200" algn="l"/>
                <a:tab pos="914400" algn="l"/>
                <a:tab pos="1371600" algn="l"/>
              </a:tabLst>
            </a:pPr>
            <a:r>
              <a:rPr lang="en-US" sz="2000" dirty="0"/>
              <a:t>	but the view is worth it. </a:t>
            </a:r>
          </a:p>
          <a:p>
            <a:pPr>
              <a:tabLst>
                <a:tab pos="457200" algn="l"/>
                <a:tab pos="914400" algn="l"/>
                <a:tab pos="1371600" algn="l"/>
              </a:tabLst>
            </a:pPr>
            <a:endParaRPr lang="en-US" sz="800" dirty="0"/>
          </a:p>
          <a:p>
            <a:pPr>
              <a:tabLst>
                <a:tab pos="457200" algn="l"/>
                <a:tab pos="914400" algn="l"/>
                <a:tab pos="1371600" algn="l"/>
              </a:tabLst>
            </a:pPr>
            <a:r>
              <a:rPr lang="en-US" sz="2000" dirty="0"/>
              <a:t>There is a purpose for that pain; </a:t>
            </a:r>
          </a:p>
          <a:p>
            <a:pPr>
              <a:tabLst>
                <a:tab pos="457200" algn="l"/>
                <a:tab pos="914400" algn="l"/>
                <a:tab pos="1371600" algn="l"/>
              </a:tabLst>
            </a:pPr>
            <a:r>
              <a:rPr lang="en-US" sz="2000" dirty="0"/>
              <a:t>	you just can't always see it right away. </a:t>
            </a:r>
          </a:p>
          <a:p>
            <a:pPr>
              <a:tabLst>
                <a:tab pos="457200" algn="l"/>
                <a:tab pos="914400" algn="l"/>
                <a:tab pos="1371600" algn="l"/>
              </a:tabLst>
            </a:pPr>
            <a:r>
              <a:rPr lang="en-US" sz="2000" dirty="0"/>
              <a:t>									       Victoria Arlen</a:t>
            </a:r>
          </a:p>
        </p:txBody>
      </p:sp>
      <p:sp>
        <p:nvSpPr>
          <p:cNvPr id="6" name="Rectangle 5"/>
          <p:cNvSpPr/>
          <p:nvPr/>
        </p:nvSpPr>
        <p:spPr>
          <a:xfrm>
            <a:off x="166687" y="6225971"/>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Lst>
            </a:pPr>
            <a:r>
              <a:rPr lang="en-US" sz="2000" dirty="0"/>
              <a:t>Many of our hiking trips illustrate </a:t>
            </a:r>
            <a:r>
              <a:rPr lang="en-US" sz="2000"/>
              <a:t>this principle.</a:t>
            </a:r>
            <a:endParaRPr lang="en-US" sz="2000" dirty="0"/>
          </a:p>
        </p:txBody>
      </p:sp>
      <p:sp>
        <p:nvSpPr>
          <p:cNvPr id="8" name="Rectangle 7"/>
          <p:cNvSpPr/>
          <p:nvPr/>
        </p:nvSpPr>
        <p:spPr>
          <a:xfrm>
            <a:off x="166686" y="4093402"/>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Lst>
            </a:pPr>
            <a:r>
              <a:rPr lang="en-US" sz="2000" dirty="0"/>
              <a:t>We must push through hardships</a:t>
            </a:r>
          </a:p>
          <a:p>
            <a:pPr>
              <a:tabLst>
                <a:tab pos="457200" algn="l"/>
                <a:tab pos="914400" algn="l"/>
                <a:tab pos="1371600" algn="l"/>
              </a:tabLst>
            </a:pPr>
            <a:r>
              <a:rPr lang="en-US" sz="2000" dirty="0"/>
              <a:t>	in the valley of the shadow</a:t>
            </a:r>
          </a:p>
          <a:p>
            <a:pPr>
              <a:tabLst>
                <a:tab pos="457200" algn="l"/>
                <a:tab pos="914400" algn="l"/>
                <a:tab pos="1371600" algn="l"/>
              </a:tabLst>
            </a:pPr>
            <a:r>
              <a:rPr lang="en-US" sz="2000" dirty="0"/>
              <a:t>		in order to reach our goal.</a:t>
            </a:r>
          </a:p>
        </p:txBody>
      </p:sp>
    </p:spTree>
    <p:extLst>
      <p:ext uri="{BB962C8B-B14F-4D97-AF65-F5344CB8AC3E}">
        <p14:creationId xmlns:p14="http://schemas.microsoft.com/office/powerpoint/2010/main" val="3748706404"/>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Struggle</a:t>
            </a:r>
            <a:endParaRPr lang="en-US" sz="2000" dirty="0">
              <a:solidFill>
                <a:srgbClr val="002060"/>
              </a:solidFill>
            </a:endParaRPr>
          </a:p>
        </p:txBody>
      </p:sp>
      <p:sp>
        <p:nvSpPr>
          <p:cNvPr id="5" name="Rectangle 4"/>
          <p:cNvSpPr/>
          <p:nvPr/>
        </p:nvSpPr>
        <p:spPr>
          <a:xfrm>
            <a:off x="166688" y="1222171"/>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My story is a </a:t>
            </a:r>
            <a:r>
              <a:rPr lang="en-US" sz="2000" u="sng" dirty="0"/>
              <a:t>freedom song of struggle</a:t>
            </a:r>
            <a:r>
              <a:rPr lang="en-US" sz="2000" dirty="0"/>
              <a:t>.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It is about finding one's </a:t>
            </a:r>
            <a:r>
              <a:rPr lang="en-US" sz="2000" dirty="0">
                <a:solidFill>
                  <a:srgbClr val="FF0000"/>
                </a:solidFill>
              </a:rPr>
              <a:t>purpose</a:t>
            </a:r>
            <a:r>
              <a:rPr lang="en-US" sz="2000" dirty="0"/>
              <a:t>, </a:t>
            </a:r>
          </a:p>
          <a:p>
            <a:pPr>
              <a:tabLst>
                <a:tab pos="457200" algn="l"/>
                <a:tab pos="914400" algn="l"/>
                <a:tab pos="1371600" algn="l"/>
                <a:tab pos="1828800" algn="l"/>
                <a:tab pos="2286000" algn="l"/>
              </a:tabLst>
            </a:pPr>
            <a:r>
              <a:rPr lang="en-US" sz="2000" dirty="0"/>
              <a:t>	how to overcome fear </a:t>
            </a:r>
          </a:p>
          <a:p>
            <a:pPr>
              <a:tabLst>
                <a:tab pos="457200" algn="l"/>
                <a:tab pos="914400" algn="l"/>
                <a:tab pos="1371600" algn="l"/>
                <a:tab pos="1828800" algn="l"/>
                <a:tab pos="2286000" algn="l"/>
              </a:tabLst>
            </a:pPr>
            <a:r>
              <a:rPr lang="en-US" sz="2000" dirty="0"/>
              <a:t>		and to stand up for causes </a:t>
            </a:r>
          </a:p>
          <a:p>
            <a:pPr>
              <a:tabLst>
                <a:tab pos="457200" algn="l"/>
                <a:tab pos="914400" algn="l"/>
                <a:tab pos="1371600" algn="l"/>
                <a:tab pos="1828800" algn="l"/>
                <a:tab pos="2286000" algn="l"/>
              </a:tabLst>
            </a:pPr>
            <a:r>
              <a:rPr lang="en-US" sz="2000" dirty="0"/>
              <a:t>			bigger than one's self. </a:t>
            </a:r>
          </a:p>
          <a:p>
            <a:pPr>
              <a:tabLst>
                <a:tab pos="457200" algn="l"/>
                <a:tab pos="914400" algn="l"/>
                <a:tab pos="1371600" algn="l"/>
                <a:tab pos="1828800" algn="l"/>
                <a:tab pos="2286000" algn="l"/>
              </a:tabLst>
            </a:pPr>
            <a:r>
              <a:rPr lang="en-US" sz="2000" dirty="0"/>
              <a:t>										Coretta Scott King </a:t>
            </a:r>
          </a:p>
        </p:txBody>
      </p:sp>
      <p:sp>
        <p:nvSpPr>
          <p:cNvPr id="6" name="Rectangle 5"/>
          <p:cNvSpPr/>
          <p:nvPr/>
        </p:nvSpPr>
        <p:spPr>
          <a:xfrm>
            <a:off x="166685" y="5540171"/>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Ad aster per </a:t>
            </a:r>
            <a:r>
              <a:rPr lang="en-US" sz="2000" dirty="0" err="1"/>
              <a:t>aspera</a:t>
            </a:r>
            <a:r>
              <a:rPr lang="en-US" sz="2000" dirty="0"/>
              <a:t>; </a:t>
            </a:r>
          </a:p>
          <a:p>
            <a:pPr>
              <a:tabLst>
                <a:tab pos="457200" algn="l"/>
                <a:tab pos="914400" algn="l"/>
                <a:tab pos="1371600" algn="l"/>
                <a:tab pos="1828800" algn="l"/>
              </a:tabLst>
            </a:pPr>
            <a:r>
              <a:rPr lang="en-US" sz="2000" dirty="0"/>
              <a:t>	To the stars through difficulties!</a:t>
            </a:r>
          </a:p>
          <a:p>
            <a:pPr>
              <a:tabLst>
                <a:tab pos="457200" algn="l"/>
                <a:tab pos="914400" algn="l"/>
                <a:tab pos="1371600" algn="l"/>
                <a:tab pos="1828800" algn="l"/>
              </a:tabLst>
            </a:pPr>
            <a:r>
              <a:rPr lang="en-US" sz="2000" dirty="0"/>
              <a:t>		motto of many organizations, including the state of Kansas</a:t>
            </a:r>
          </a:p>
        </p:txBody>
      </p:sp>
      <p:sp>
        <p:nvSpPr>
          <p:cNvPr id="8" name="Rectangle 7"/>
          <p:cNvSpPr/>
          <p:nvPr/>
        </p:nvSpPr>
        <p:spPr>
          <a:xfrm>
            <a:off x="166684" y="4058279"/>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Stress in life is helpful, </a:t>
            </a:r>
          </a:p>
          <a:p>
            <a:pPr>
              <a:tabLst>
                <a:tab pos="457200" algn="l"/>
              </a:tabLst>
            </a:pPr>
            <a:r>
              <a:rPr lang="en-US" sz="2000" dirty="0"/>
              <a:t>	but we must learn how to deal with it.</a:t>
            </a:r>
          </a:p>
        </p:txBody>
      </p:sp>
    </p:spTree>
    <p:extLst>
      <p:ext uri="{BB962C8B-B14F-4D97-AF65-F5344CB8AC3E}">
        <p14:creationId xmlns:p14="http://schemas.microsoft.com/office/powerpoint/2010/main" val="4091228354"/>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Struggle (discipline)</a:t>
            </a:r>
            <a:endParaRPr lang="en-US" sz="2000" dirty="0">
              <a:solidFill>
                <a:srgbClr val="002060"/>
              </a:solidFill>
            </a:endParaRPr>
          </a:p>
        </p:txBody>
      </p:sp>
      <p:sp>
        <p:nvSpPr>
          <p:cNvPr id="5" name="Rectangle 4"/>
          <p:cNvSpPr/>
          <p:nvPr/>
        </p:nvSpPr>
        <p:spPr>
          <a:xfrm>
            <a:off x="166688" y="1222171"/>
            <a:ext cx="8824911" cy="5724644"/>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Do you not know that in a race </a:t>
            </a:r>
          </a:p>
          <a:p>
            <a:pPr>
              <a:tabLst>
                <a:tab pos="457200" algn="l"/>
                <a:tab pos="914400" algn="l"/>
                <a:tab pos="1371600" algn="l"/>
                <a:tab pos="1828800" algn="l"/>
                <a:tab pos="2286000" algn="l"/>
              </a:tabLst>
            </a:pPr>
            <a:r>
              <a:rPr lang="en-US" sz="2000" dirty="0">
                <a:solidFill>
                  <a:srgbClr val="3327C6"/>
                </a:solidFill>
              </a:rPr>
              <a:t>	all the runners run, </a:t>
            </a:r>
          </a:p>
          <a:p>
            <a:pPr>
              <a:tabLst>
                <a:tab pos="457200" algn="l"/>
                <a:tab pos="914400" algn="l"/>
                <a:tab pos="1371600" algn="l"/>
                <a:tab pos="1828800" algn="l"/>
                <a:tab pos="2286000" algn="l"/>
              </a:tabLst>
            </a:pPr>
            <a:r>
              <a:rPr lang="en-US" sz="2000" dirty="0">
                <a:solidFill>
                  <a:srgbClr val="3327C6"/>
                </a:solidFill>
              </a:rPr>
              <a:t>		but only one gets the prize? </a:t>
            </a:r>
          </a:p>
          <a:p>
            <a:pPr>
              <a:tabLst>
                <a:tab pos="457200" algn="l"/>
                <a:tab pos="914400" algn="l"/>
                <a:tab pos="1371600" algn="l"/>
                <a:tab pos="1828800" algn="l"/>
                <a:tab pos="2286000" algn="l"/>
              </a:tabLst>
            </a:pPr>
            <a:endParaRPr lang="en-US" sz="6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Run in such a way as to get the prize. </a:t>
            </a:r>
          </a:p>
          <a:p>
            <a:pPr>
              <a:tabLst>
                <a:tab pos="457200" algn="l"/>
                <a:tab pos="914400" algn="l"/>
                <a:tab pos="1371600" algn="l"/>
                <a:tab pos="1828800" algn="l"/>
                <a:tab pos="2286000" algn="l"/>
              </a:tabLst>
            </a:pPr>
            <a:endParaRPr lang="en-US" sz="6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Everyone who competes in the games </a:t>
            </a:r>
          </a:p>
          <a:p>
            <a:pPr>
              <a:tabLst>
                <a:tab pos="457200" algn="l"/>
                <a:tab pos="914400" algn="l"/>
                <a:tab pos="1371600" algn="l"/>
                <a:tab pos="1828800" algn="l"/>
                <a:tab pos="2286000" algn="l"/>
              </a:tabLst>
            </a:pPr>
            <a:r>
              <a:rPr lang="en-US" sz="2000" dirty="0">
                <a:solidFill>
                  <a:srgbClr val="3327C6"/>
                </a:solidFill>
              </a:rPr>
              <a:t>	goes into strict training. </a:t>
            </a:r>
          </a:p>
          <a:p>
            <a:pPr>
              <a:tabLst>
                <a:tab pos="457200" algn="l"/>
                <a:tab pos="914400" algn="l"/>
                <a:tab pos="1371600" algn="l"/>
                <a:tab pos="1828800" algn="l"/>
                <a:tab pos="2286000" algn="l"/>
              </a:tabLst>
            </a:pPr>
            <a:endParaRPr lang="en-US" sz="6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They do it to get a crown that will not last, </a:t>
            </a:r>
          </a:p>
          <a:p>
            <a:pPr>
              <a:tabLst>
                <a:tab pos="457200" algn="l"/>
                <a:tab pos="914400" algn="l"/>
                <a:tab pos="1371600" algn="l"/>
                <a:tab pos="1828800" algn="l"/>
                <a:tab pos="2286000" algn="l"/>
              </a:tabLst>
            </a:pPr>
            <a:r>
              <a:rPr lang="en-US" sz="2000" dirty="0">
                <a:solidFill>
                  <a:srgbClr val="3327C6"/>
                </a:solidFill>
              </a:rPr>
              <a:t>	but we do it to get a crown that will last forever. </a:t>
            </a:r>
          </a:p>
          <a:p>
            <a:pPr>
              <a:tabLst>
                <a:tab pos="457200" algn="l"/>
                <a:tab pos="914400" algn="l"/>
                <a:tab pos="1371600" algn="l"/>
                <a:tab pos="1828800" algn="l"/>
                <a:tab pos="2286000" algn="l"/>
              </a:tabLst>
            </a:pPr>
            <a:endParaRPr lang="en-US" sz="6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Therefore I do not run </a:t>
            </a:r>
          </a:p>
          <a:p>
            <a:pPr>
              <a:tabLst>
                <a:tab pos="457200" algn="l"/>
                <a:tab pos="914400" algn="l"/>
                <a:tab pos="1371600" algn="l"/>
                <a:tab pos="1828800" algn="l"/>
                <a:tab pos="2286000" algn="l"/>
              </a:tabLst>
            </a:pPr>
            <a:r>
              <a:rPr lang="en-US" sz="2000" dirty="0">
                <a:solidFill>
                  <a:srgbClr val="3327C6"/>
                </a:solidFill>
              </a:rPr>
              <a:t>	like someone running aimlessly; </a:t>
            </a:r>
          </a:p>
          <a:p>
            <a:pPr>
              <a:tabLst>
                <a:tab pos="457200" algn="l"/>
                <a:tab pos="914400" algn="l"/>
                <a:tab pos="1371600" algn="l"/>
                <a:tab pos="1828800" algn="l"/>
                <a:tab pos="2286000" algn="l"/>
              </a:tabLst>
            </a:pPr>
            <a:r>
              <a:rPr lang="en-US" sz="2000" dirty="0">
                <a:solidFill>
                  <a:srgbClr val="3327C6"/>
                </a:solidFill>
              </a:rPr>
              <a:t>		I do not fight </a:t>
            </a:r>
          </a:p>
          <a:p>
            <a:pPr>
              <a:tabLst>
                <a:tab pos="457200" algn="l"/>
                <a:tab pos="914400" algn="l"/>
                <a:tab pos="1371600" algn="l"/>
                <a:tab pos="1828800" algn="l"/>
                <a:tab pos="2286000" algn="l"/>
              </a:tabLst>
            </a:pPr>
            <a:r>
              <a:rPr lang="en-US" sz="2000" dirty="0">
                <a:solidFill>
                  <a:srgbClr val="3327C6"/>
                </a:solidFill>
              </a:rPr>
              <a:t>			like a boxer beating the air. </a:t>
            </a:r>
          </a:p>
          <a:p>
            <a:pPr>
              <a:tabLst>
                <a:tab pos="457200" algn="l"/>
                <a:tab pos="914400" algn="l"/>
                <a:tab pos="1371600" algn="l"/>
                <a:tab pos="1828800" algn="l"/>
                <a:tab pos="2286000" algn="l"/>
              </a:tabLst>
            </a:pPr>
            <a:endParaRPr lang="en-US" sz="6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No, I strike a blow to my body and make it my slave </a:t>
            </a:r>
          </a:p>
          <a:p>
            <a:pPr>
              <a:tabLst>
                <a:tab pos="457200" algn="l"/>
                <a:tab pos="914400" algn="l"/>
                <a:tab pos="1371600" algn="l"/>
                <a:tab pos="1828800" algn="l"/>
                <a:tab pos="2286000" algn="l"/>
              </a:tabLst>
            </a:pPr>
            <a:r>
              <a:rPr lang="en-US" sz="2000" dirty="0">
                <a:solidFill>
                  <a:srgbClr val="3327C6"/>
                </a:solidFill>
              </a:rPr>
              <a:t>	so that after I have preached to others, </a:t>
            </a:r>
          </a:p>
          <a:p>
            <a:pPr>
              <a:tabLst>
                <a:tab pos="457200" algn="l"/>
                <a:tab pos="914400" algn="l"/>
                <a:tab pos="1371600" algn="l"/>
                <a:tab pos="1828800" algn="l"/>
                <a:tab pos="2286000" algn="l"/>
              </a:tabLst>
            </a:pPr>
            <a:r>
              <a:rPr lang="en-US" sz="2000" dirty="0">
                <a:solidFill>
                  <a:srgbClr val="3327C6"/>
                </a:solidFill>
              </a:rPr>
              <a:t>		I myself will not be disqualified for the prize.</a:t>
            </a:r>
          </a:p>
          <a:p>
            <a:pPr>
              <a:tabLst>
                <a:tab pos="457200" algn="l"/>
                <a:tab pos="914400" algn="l"/>
                <a:tab pos="1371600" algn="l"/>
                <a:tab pos="1828800" algn="l"/>
                <a:tab pos="2286000" algn="l"/>
              </a:tabLst>
            </a:pPr>
            <a:r>
              <a:rPr lang="en-US" sz="2000" dirty="0">
                <a:solidFill>
                  <a:srgbClr val="3327C6"/>
                </a:solidFill>
              </a:rPr>
              <a:t>									       1 Corinthians 9:24-27</a:t>
            </a:r>
          </a:p>
        </p:txBody>
      </p:sp>
    </p:spTree>
    <p:extLst>
      <p:ext uri="{BB962C8B-B14F-4D97-AF65-F5344CB8AC3E}">
        <p14:creationId xmlns:p14="http://schemas.microsoft.com/office/powerpoint/2010/main" val="14594969"/>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Struggle (through the fog of war)</a:t>
            </a:r>
            <a:endParaRPr lang="en-US" sz="2000" dirty="0">
              <a:solidFill>
                <a:srgbClr val="002060"/>
              </a:solidFill>
            </a:endParaRPr>
          </a:p>
        </p:txBody>
      </p:sp>
      <p:sp>
        <p:nvSpPr>
          <p:cNvPr id="5" name="Rectangle 4"/>
          <p:cNvSpPr/>
          <p:nvPr/>
        </p:nvSpPr>
        <p:spPr>
          <a:xfrm>
            <a:off x="166688" y="1222171"/>
            <a:ext cx="8824911" cy="455509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Therefore, </a:t>
            </a:r>
          </a:p>
          <a:p>
            <a:pPr>
              <a:tabLst>
                <a:tab pos="457200" algn="l"/>
                <a:tab pos="914400" algn="l"/>
                <a:tab pos="1371600" algn="l"/>
                <a:tab pos="1828800" algn="l"/>
                <a:tab pos="2286000" algn="l"/>
              </a:tabLst>
            </a:pPr>
            <a:r>
              <a:rPr lang="en-US" sz="2000" dirty="0">
                <a:solidFill>
                  <a:srgbClr val="3327C6"/>
                </a:solidFill>
              </a:rPr>
              <a:t>	since we are surrounded by such a great cloud of witnesses, </a:t>
            </a:r>
          </a:p>
          <a:p>
            <a:pPr>
              <a:tabLst>
                <a:tab pos="457200" algn="l"/>
                <a:tab pos="914400" algn="l"/>
                <a:tab pos="1371600" algn="l"/>
                <a:tab pos="1828800" algn="l"/>
                <a:tab pos="2286000" algn="l"/>
              </a:tabLst>
            </a:pPr>
            <a:r>
              <a:rPr lang="en-US" sz="2000" dirty="0">
                <a:solidFill>
                  <a:srgbClr val="3327C6"/>
                </a:solidFill>
              </a:rPr>
              <a:t>		let us throw off everything that hinders </a:t>
            </a:r>
          </a:p>
          <a:p>
            <a:pPr>
              <a:tabLst>
                <a:tab pos="457200" algn="l"/>
                <a:tab pos="914400" algn="l"/>
                <a:tab pos="1371600" algn="l"/>
                <a:tab pos="1828800" algn="l"/>
                <a:tab pos="2286000" algn="l"/>
              </a:tabLst>
            </a:pPr>
            <a:r>
              <a:rPr lang="en-US" sz="2000" dirty="0">
                <a:solidFill>
                  <a:srgbClr val="3327C6"/>
                </a:solidFill>
              </a:rPr>
              <a:t>			and the sin that so easily entangles.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And let us run with perseverance the race marked out for us, </a:t>
            </a:r>
          </a:p>
          <a:p>
            <a:pPr>
              <a:tabLst>
                <a:tab pos="457200" algn="l"/>
                <a:tab pos="914400" algn="l"/>
                <a:tab pos="1371600" algn="l"/>
                <a:tab pos="1828800" algn="l"/>
                <a:tab pos="2286000" algn="l"/>
              </a:tabLst>
            </a:pPr>
            <a:r>
              <a:rPr lang="en-US" sz="2000" dirty="0"/>
              <a:t>	</a:t>
            </a:r>
            <a:r>
              <a:rPr lang="en-US" sz="2000" dirty="0">
                <a:solidFill>
                  <a:srgbClr val="FF0000"/>
                </a:solidFill>
              </a:rPr>
              <a:t>fixing our eyes on Jesus</a:t>
            </a:r>
            <a:r>
              <a:rPr lang="en-US" sz="2000" dirty="0"/>
              <a:t>, </a:t>
            </a:r>
          </a:p>
          <a:p>
            <a:pPr>
              <a:tabLst>
                <a:tab pos="457200" algn="l"/>
                <a:tab pos="914400" algn="l"/>
                <a:tab pos="1371600" algn="l"/>
                <a:tab pos="1828800" algn="l"/>
                <a:tab pos="2286000" algn="l"/>
              </a:tabLst>
            </a:pPr>
            <a:r>
              <a:rPr lang="en-US" sz="2000" dirty="0"/>
              <a:t>		</a:t>
            </a:r>
            <a:r>
              <a:rPr lang="en-US" sz="2000" dirty="0">
                <a:solidFill>
                  <a:srgbClr val="3327C6"/>
                </a:solidFill>
              </a:rPr>
              <a:t>the pioneer and </a:t>
            </a:r>
            <a:r>
              <a:rPr lang="en-US" sz="2000" dirty="0" err="1">
                <a:solidFill>
                  <a:srgbClr val="3327C6"/>
                </a:solidFill>
              </a:rPr>
              <a:t>perfecter</a:t>
            </a:r>
            <a:r>
              <a:rPr lang="en-US" sz="2000" dirty="0">
                <a:solidFill>
                  <a:srgbClr val="3327C6"/>
                </a:solidFill>
              </a:rPr>
              <a:t> of faith.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For the joy set before him he endured the cross, </a:t>
            </a:r>
          </a:p>
          <a:p>
            <a:pPr>
              <a:tabLst>
                <a:tab pos="457200" algn="l"/>
                <a:tab pos="914400" algn="l"/>
                <a:tab pos="1371600" algn="l"/>
                <a:tab pos="1828800" algn="l"/>
                <a:tab pos="2286000" algn="l"/>
              </a:tabLst>
            </a:pPr>
            <a:r>
              <a:rPr lang="en-US" sz="2000" dirty="0">
                <a:solidFill>
                  <a:srgbClr val="3327C6"/>
                </a:solidFill>
              </a:rPr>
              <a:t>	scorning its shame, </a:t>
            </a:r>
          </a:p>
          <a:p>
            <a:pPr>
              <a:tabLst>
                <a:tab pos="457200" algn="l"/>
                <a:tab pos="914400" algn="l"/>
                <a:tab pos="1371600" algn="l"/>
                <a:tab pos="1828800" algn="l"/>
                <a:tab pos="2286000" algn="l"/>
              </a:tabLst>
            </a:pPr>
            <a:r>
              <a:rPr lang="en-US" sz="2000" dirty="0">
                <a:solidFill>
                  <a:srgbClr val="3327C6"/>
                </a:solidFill>
              </a:rPr>
              <a:t>		and sat down at the right hand of the throne of God.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Consider him who endured such opposition from sinners, </a:t>
            </a:r>
          </a:p>
          <a:p>
            <a:pPr>
              <a:tabLst>
                <a:tab pos="457200" algn="l"/>
                <a:tab pos="914400" algn="l"/>
                <a:tab pos="1371600" algn="l"/>
                <a:tab pos="1828800" algn="l"/>
                <a:tab pos="2286000" algn="l"/>
              </a:tabLst>
            </a:pPr>
            <a:r>
              <a:rPr lang="en-US" sz="2000" dirty="0">
                <a:solidFill>
                  <a:srgbClr val="3327C6"/>
                </a:solidFill>
              </a:rPr>
              <a:t>	so that you will not grow weary and lose heart.</a:t>
            </a:r>
          </a:p>
          <a:p>
            <a:pPr>
              <a:tabLst>
                <a:tab pos="457200" algn="l"/>
                <a:tab pos="914400" algn="l"/>
                <a:tab pos="1371600" algn="l"/>
                <a:tab pos="1828800" algn="l"/>
                <a:tab pos="2286000" algn="l"/>
              </a:tabLst>
            </a:pPr>
            <a:r>
              <a:rPr lang="en-US" sz="2000" dirty="0">
                <a:solidFill>
                  <a:srgbClr val="3327C6"/>
                </a:solidFill>
              </a:rPr>
              <a:t>										    Hebrews 12:1-3</a:t>
            </a:r>
          </a:p>
        </p:txBody>
      </p:sp>
      <p:sp>
        <p:nvSpPr>
          <p:cNvPr id="6" name="Rectangle 5"/>
          <p:cNvSpPr/>
          <p:nvPr/>
        </p:nvSpPr>
        <p:spPr>
          <a:xfrm>
            <a:off x="166688" y="5931152"/>
            <a:ext cx="8824911" cy="800219"/>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tabLst>
                <a:tab pos="457200" algn="l"/>
              </a:tabLst>
            </a:pPr>
            <a:r>
              <a:rPr lang="en-US" sz="2000" dirty="0"/>
              <a:t>We must be able to see the presence of God through the struggle; 	</a:t>
            </a:r>
          </a:p>
          <a:p>
            <a:pPr>
              <a:tabLst>
                <a:tab pos="457200" algn="l"/>
              </a:tabLst>
            </a:pPr>
            <a:r>
              <a:rPr lang="en-US" sz="2000" dirty="0"/>
              <a:t>	we must struggle to stay focused!</a:t>
            </a:r>
          </a:p>
        </p:txBody>
      </p:sp>
    </p:spTree>
    <p:extLst>
      <p:ext uri="{BB962C8B-B14F-4D97-AF65-F5344CB8AC3E}">
        <p14:creationId xmlns:p14="http://schemas.microsoft.com/office/powerpoint/2010/main" val="3555494603"/>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Struggle (pain)</a:t>
            </a:r>
            <a:endParaRPr lang="en-US" sz="2000" dirty="0">
              <a:solidFill>
                <a:srgbClr val="002060"/>
              </a:solidFill>
            </a:endParaRPr>
          </a:p>
        </p:txBody>
      </p:sp>
      <p:sp>
        <p:nvSpPr>
          <p:cNvPr id="5" name="Rectangle 4"/>
          <p:cNvSpPr/>
          <p:nvPr/>
        </p:nvSpPr>
        <p:spPr>
          <a:xfrm>
            <a:off x="166688" y="1222171"/>
            <a:ext cx="8824911" cy="332398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Often people ask </a:t>
            </a:r>
          </a:p>
          <a:p>
            <a:pPr>
              <a:tabLst>
                <a:tab pos="457200" algn="l"/>
                <a:tab pos="914400" algn="l"/>
                <a:tab pos="1371600" algn="l"/>
                <a:tab pos="1828800" algn="l"/>
                <a:tab pos="2286000" algn="l"/>
              </a:tabLst>
            </a:pPr>
            <a:r>
              <a:rPr lang="en-US" sz="2000" dirty="0"/>
              <a:t>	how I manage to be happy </a:t>
            </a:r>
          </a:p>
          <a:p>
            <a:pPr>
              <a:tabLst>
                <a:tab pos="457200" algn="l"/>
                <a:tab pos="914400" algn="l"/>
                <a:tab pos="1371600" algn="l"/>
                <a:tab pos="1828800" algn="l"/>
                <a:tab pos="2286000" algn="l"/>
              </a:tabLst>
            </a:pPr>
            <a:r>
              <a:rPr lang="en-US" sz="2000" dirty="0"/>
              <a:t>		</a:t>
            </a:r>
            <a:r>
              <a:rPr lang="en-US" sz="2000" u="sng" dirty="0"/>
              <a:t>despite having no arms and no legs</a:t>
            </a:r>
            <a:r>
              <a:rPr lang="en-US" sz="2000" dirty="0"/>
              <a:t>.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The quick answer is </a:t>
            </a:r>
          </a:p>
          <a:p>
            <a:pPr>
              <a:tabLst>
                <a:tab pos="457200" algn="l"/>
                <a:tab pos="914400" algn="l"/>
                <a:tab pos="1371600" algn="l"/>
                <a:tab pos="1828800" algn="l"/>
                <a:tab pos="2286000" algn="l"/>
              </a:tabLst>
            </a:pPr>
            <a:r>
              <a:rPr lang="en-US" sz="2000" dirty="0"/>
              <a:t>	that I have a choice.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I can be angry about not having limbs, </a:t>
            </a:r>
          </a:p>
          <a:p>
            <a:pPr>
              <a:tabLst>
                <a:tab pos="457200" algn="l"/>
                <a:tab pos="914400" algn="l"/>
                <a:tab pos="1371600" algn="l"/>
                <a:tab pos="1828800" algn="l"/>
                <a:tab pos="2286000" algn="l"/>
              </a:tabLst>
            </a:pPr>
            <a:r>
              <a:rPr lang="en-US" sz="2000" dirty="0"/>
              <a:t>	or I can be thankful that I have a </a:t>
            </a:r>
            <a:r>
              <a:rPr lang="en-US" sz="2000" dirty="0">
                <a:solidFill>
                  <a:srgbClr val="FF0000"/>
                </a:solidFill>
              </a:rPr>
              <a:t>purpose</a:t>
            </a:r>
            <a:r>
              <a:rPr lang="en-US" sz="2000" dirty="0"/>
              <a:t>.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I chose gratitude. </a:t>
            </a:r>
          </a:p>
          <a:p>
            <a:pPr>
              <a:tabLst>
                <a:tab pos="457200" algn="l"/>
                <a:tab pos="914400" algn="l"/>
                <a:tab pos="1371600" algn="l"/>
                <a:tab pos="1828800" algn="l"/>
                <a:tab pos="2286000" algn="l"/>
              </a:tabLst>
            </a:pPr>
            <a:r>
              <a:rPr lang="en-US" sz="2000" dirty="0"/>
              <a:t>										           Nick </a:t>
            </a:r>
            <a:r>
              <a:rPr lang="en-US" sz="2000" dirty="0" err="1"/>
              <a:t>Vujicic</a:t>
            </a:r>
            <a:r>
              <a:rPr lang="en-US" sz="2000" dirty="0"/>
              <a:t> </a:t>
            </a:r>
          </a:p>
        </p:txBody>
      </p:sp>
      <p:sp>
        <p:nvSpPr>
          <p:cNvPr id="6" name="Rectangle 5"/>
          <p:cNvSpPr/>
          <p:nvPr/>
        </p:nvSpPr>
        <p:spPr>
          <a:xfrm>
            <a:off x="166687" y="5222671"/>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My </a:t>
            </a:r>
            <a:r>
              <a:rPr lang="en-US" sz="2000" dirty="0">
                <a:solidFill>
                  <a:srgbClr val="FF0000"/>
                </a:solidFill>
              </a:rPr>
              <a:t>purpose </a:t>
            </a:r>
          </a:p>
          <a:p>
            <a:pPr>
              <a:tabLst>
                <a:tab pos="457200" algn="l"/>
                <a:tab pos="914400" algn="l"/>
                <a:tab pos="1371600" algn="l"/>
                <a:tab pos="1828800" algn="l"/>
              </a:tabLst>
            </a:pPr>
            <a:r>
              <a:rPr lang="en-US" sz="2000" dirty="0"/>
              <a:t>	is far greater </a:t>
            </a:r>
          </a:p>
          <a:p>
            <a:pPr>
              <a:tabLst>
                <a:tab pos="457200" algn="l"/>
                <a:tab pos="914400" algn="l"/>
                <a:tab pos="1371600" algn="l"/>
                <a:tab pos="1828800" algn="l"/>
              </a:tabLst>
            </a:pPr>
            <a:r>
              <a:rPr lang="en-US" sz="2000" dirty="0"/>
              <a:t>		than my pain. </a:t>
            </a:r>
          </a:p>
          <a:p>
            <a:pPr>
              <a:tabLst>
                <a:tab pos="457200" algn="l"/>
                <a:tab pos="914400" algn="l"/>
                <a:tab pos="1371600" algn="l"/>
                <a:tab pos="1828800" algn="l"/>
              </a:tabLst>
            </a:pPr>
            <a:r>
              <a:rPr lang="en-US" sz="2000" dirty="0"/>
              <a:t>									          Foxy Brown </a:t>
            </a:r>
          </a:p>
        </p:txBody>
      </p:sp>
    </p:spTree>
    <p:extLst>
      <p:ext uri="{BB962C8B-B14F-4D97-AF65-F5344CB8AC3E}">
        <p14:creationId xmlns:p14="http://schemas.microsoft.com/office/powerpoint/2010/main" val="2403557049"/>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Struggle (through suffering)</a:t>
            </a:r>
            <a:endParaRPr lang="en-US" sz="2000" dirty="0">
              <a:solidFill>
                <a:srgbClr val="002060"/>
              </a:solidFill>
            </a:endParaRPr>
          </a:p>
        </p:txBody>
      </p:sp>
      <p:sp>
        <p:nvSpPr>
          <p:cNvPr id="5" name="Rectangle 4"/>
          <p:cNvSpPr/>
          <p:nvPr/>
        </p:nvSpPr>
        <p:spPr>
          <a:xfrm>
            <a:off x="166688" y="1222171"/>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mr-IN" sz="2000" dirty="0">
                <a:solidFill>
                  <a:srgbClr val="3327C6"/>
                </a:solidFill>
              </a:rPr>
              <a:t>…</a:t>
            </a:r>
            <a:r>
              <a:rPr lang="en-US" sz="2000" dirty="0">
                <a:solidFill>
                  <a:srgbClr val="3327C6"/>
                </a:solidFill>
              </a:rPr>
              <a:t> but we also glory in our sufferings, </a:t>
            </a:r>
          </a:p>
          <a:p>
            <a:pPr>
              <a:tabLst>
                <a:tab pos="457200" algn="l"/>
                <a:tab pos="914400" algn="l"/>
                <a:tab pos="1371600" algn="l"/>
                <a:tab pos="1828800" algn="l"/>
                <a:tab pos="2286000" algn="l"/>
              </a:tabLst>
            </a:pPr>
            <a:r>
              <a:rPr lang="en-US" sz="2000" dirty="0">
                <a:solidFill>
                  <a:srgbClr val="3327C6"/>
                </a:solidFill>
              </a:rPr>
              <a:t>	because we know that </a:t>
            </a:r>
          </a:p>
          <a:p>
            <a:pPr>
              <a:tabLst>
                <a:tab pos="457200" algn="l"/>
                <a:tab pos="914400" algn="l"/>
                <a:tab pos="1371600" algn="l"/>
                <a:tab pos="1828800" algn="l"/>
                <a:tab pos="2286000" algn="l"/>
              </a:tabLst>
            </a:pPr>
            <a:r>
              <a:rPr lang="en-US" sz="2000" dirty="0">
                <a:solidFill>
                  <a:srgbClr val="3327C6"/>
                </a:solidFill>
              </a:rPr>
              <a:t>		suffering produces perseverance; </a:t>
            </a:r>
          </a:p>
          <a:p>
            <a:pPr>
              <a:tabLst>
                <a:tab pos="457200" algn="l"/>
                <a:tab pos="914400" algn="l"/>
                <a:tab pos="1371600" algn="l"/>
                <a:tab pos="1828800" algn="l"/>
                <a:tab pos="2286000" algn="l"/>
              </a:tabLst>
            </a:pPr>
            <a:r>
              <a:rPr lang="en-US" sz="2000" dirty="0">
                <a:solidFill>
                  <a:srgbClr val="3327C6"/>
                </a:solidFill>
              </a:rPr>
              <a:t>			perseverance, character; </a:t>
            </a:r>
          </a:p>
          <a:p>
            <a:pPr>
              <a:tabLst>
                <a:tab pos="457200" algn="l"/>
                <a:tab pos="914400" algn="l"/>
                <a:tab pos="1371600" algn="l"/>
                <a:tab pos="1828800" algn="l"/>
                <a:tab pos="2286000" algn="l"/>
              </a:tabLst>
            </a:pPr>
            <a:r>
              <a:rPr lang="en-US" sz="2000" dirty="0">
                <a:solidFill>
                  <a:srgbClr val="3327C6"/>
                </a:solidFill>
              </a:rPr>
              <a:t>				and character, hope. </a:t>
            </a:r>
          </a:p>
          <a:p>
            <a:pPr>
              <a:tabLst>
                <a:tab pos="457200" algn="l"/>
                <a:tab pos="914400" algn="l"/>
                <a:tab pos="1371600" algn="l"/>
                <a:tab pos="1828800" algn="l"/>
                <a:tab pos="2286000" algn="l"/>
              </a:tabLst>
            </a:pPr>
            <a:r>
              <a:rPr lang="en-US" sz="2000" dirty="0">
                <a:solidFill>
                  <a:srgbClr val="3327C6"/>
                </a:solidFill>
              </a:rPr>
              <a:t>										        Romans 5:3-4</a:t>
            </a:r>
          </a:p>
        </p:txBody>
      </p:sp>
      <p:sp>
        <p:nvSpPr>
          <p:cNvPr id="6" name="Rectangle 5"/>
          <p:cNvSpPr/>
          <p:nvPr/>
        </p:nvSpPr>
        <p:spPr>
          <a:xfrm>
            <a:off x="166687" y="4089652"/>
            <a:ext cx="8824911" cy="25853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There's nothing wrong in suffering, </a:t>
            </a:r>
          </a:p>
          <a:p>
            <a:pPr>
              <a:tabLst>
                <a:tab pos="457200" algn="l"/>
                <a:tab pos="914400" algn="l"/>
                <a:tab pos="1371600" algn="l"/>
                <a:tab pos="1828800" algn="l"/>
              </a:tabLst>
            </a:pPr>
            <a:r>
              <a:rPr lang="en-US" sz="2000" dirty="0"/>
              <a:t>	if you suffer for a </a:t>
            </a:r>
            <a:r>
              <a:rPr lang="en-US" sz="2000" dirty="0">
                <a:solidFill>
                  <a:srgbClr val="FF0000"/>
                </a:solidFill>
              </a:rPr>
              <a:t>purpose</a:t>
            </a:r>
            <a:r>
              <a:rPr lang="en-US" sz="2000" dirty="0"/>
              <a:t>.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Our revolution didn't abolish </a:t>
            </a:r>
          </a:p>
          <a:p>
            <a:pPr>
              <a:tabLst>
                <a:tab pos="457200" algn="l"/>
                <a:tab pos="914400" algn="l"/>
                <a:tab pos="1371600" algn="l"/>
                <a:tab pos="1828800" algn="l"/>
              </a:tabLst>
            </a:pPr>
            <a:r>
              <a:rPr lang="en-US" sz="2000" dirty="0"/>
              <a:t>	danger or death.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It simply made danger and death </a:t>
            </a:r>
          </a:p>
          <a:p>
            <a:pPr>
              <a:tabLst>
                <a:tab pos="457200" algn="l"/>
                <a:tab pos="914400" algn="l"/>
                <a:tab pos="1371600" algn="l"/>
                <a:tab pos="1828800" algn="l"/>
              </a:tabLst>
            </a:pPr>
            <a:r>
              <a:rPr lang="en-US" sz="2000" dirty="0"/>
              <a:t>	worthwhile. </a:t>
            </a:r>
          </a:p>
          <a:p>
            <a:pPr>
              <a:tabLst>
                <a:tab pos="457200" algn="l"/>
                <a:tab pos="914400" algn="l"/>
                <a:tab pos="1371600" algn="l"/>
                <a:tab pos="1828800" algn="l"/>
              </a:tabLst>
            </a:pPr>
            <a:r>
              <a:rPr lang="en-US" sz="2000" dirty="0"/>
              <a:t>										H. G. Wells </a:t>
            </a:r>
          </a:p>
        </p:txBody>
      </p:sp>
    </p:spTree>
    <p:extLst>
      <p:ext uri="{BB962C8B-B14F-4D97-AF65-F5344CB8AC3E}">
        <p14:creationId xmlns:p14="http://schemas.microsoft.com/office/powerpoint/2010/main" val="200101851"/>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Struggle (persistence)</a:t>
            </a:r>
            <a:endParaRPr lang="en-US" sz="2000" dirty="0">
              <a:solidFill>
                <a:srgbClr val="002060"/>
              </a:solidFill>
            </a:endParaRPr>
          </a:p>
        </p:txBody>
      </p:sp>
      <p:sp>
        <p:nvSpPr>
          <p:cNvPr id="5" name="Rectangle 4"/>
          <p:cNvSpPr/>
          <p:nvPr/>
        </p:nvSpPr>
        <p:spPr>
          <a:xfrm>
            <a:off x="166688" y="1222171"/>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The difference between men </a:t>
            </a:r>
          </a:p>
          <a:p>
            <a:pPr>
              <a:tabLst>
                <a:tab pos="457200" algn="l"/>
                <a:tab pos="914400" algn="l"/>
                <a:tab pos="1371600" algn="l"/>
                <a:tab pos="1828800" algn="l"/>
                <a:tab pos="2286000" algn="l"/>
              </a:tabLst>
            </a:pPr>
            <a:r>
              <a:rPr lang="en-US" sz="2000" dirty="0"/>
              <a:t>	is in energy, </a:t>
            </a:r>
          </a:p>
          <a:p>
            <a:pPr>
              <a:tabLst>
                <a:tab pos="457200" algn="l"/>
                <a:tab pos="914400" algn="l"/>
                <a:tab pos="1371600" algn="l"/>
                <a:tab pos="1828800" algn="l"/>
                <a:tab pos="2286000" algn="l"/>
              </a:tabLst>
            </a:pPr>
            <a:r>
              <a:rPr lang="en-US" sz="2000" dirty="0"/>
              <a:t>		in the strong will, </a:t>
            </a:r>
          </a:p>
          <a:p>
            <a:pPr>
              <a:tabLst>
                <a:tab pos="457200" algn="l"/>
                <a:tab pos="914400" algn="l"/>
                <a:tab pos="1371600" algn="l"/>
                <a:tab pos="1828800" algn="l"/>
                <a:tab pos="2286000" algn="l"/>
              </a:tabLst>
            </a:pPr>
            <a:r>
              <a:rPr lang="en-US" sz="2000" dirty="0"/>
              <a:t>			in the settled </a:t>
            </a:r>
            <a:r>
              <a:rPr lang="en-US" sz="2000" dirty="0">
                <a:solidFill>
                  <a:srgbClr val="FF0000"/>
                </a:solidFill>
              </a:rPr>
              <a:t>purpose </a:t>
            </a:r>
          </a:p>
          <a:p>
            <a:pPr>
              <a:tabLst>
                <a:tab pos="457200" algn="l"/>
                <a:tab pos="914400" algn="l"/>
                <a:tab pos="1371600" algn="l"/>
                <a:tab pos="1828800" algn="l"/>
                <a:tab pos="2286000" algn="l"/>
              </a:tabLst>
            </a:pPr>
            <a:r>
              <a:rPr lang="en-US" sz="2000" dirty="0"/>
              <a:t>				and in the invincible determination. </a:t>
            </a:r>
          </a:p>
          <a:p>
            <a:pPr>
              <a:tabLst>
                <a:tab pos="457200" algn="l"/>
                <a:tab pos="914400" algn="l"/>
                <a:tab pos="1371600" algn="l"/>
                <a:tab pos="1828800" algn="l"/>
                <a:tab pos="2286000" algn="l"/>
              </a:tabLst>
            </a:pPr>
            <a:r>
              <a:rPr lang="en-US" sz="2000" dirty="0"/>
              <a:t>										    Vince Lombardi  </a:t>
            </a:r>
          </a:p>
        </p:txBody>
      </p:sp>
      <p:sp>
        <p:nvSpPr>
          <p:cNvPr id="6" name="Rectangle 5"/>
          <p:cNvSpPr/>
          <p:nvPr/>
        </p:nvSpPr>
        <p:spPr>
          <a:xfrm>
            <a:off x="166687" y="3533571"/>
            <a:ext cx="8824911" cy="276998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Keep on beginning and failing. </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Each time you fail, </a:t>
            </a:r>
          </a:p>
          <a:p>
            <a:pPr>
              <a:tabLst>
                <a:tab pos="457200" algn="l"/>
                <a:tab pos="914400" algn="l"/>
                <a:tab pos="1371600" algn="l"/>
                <a:tab pos="1828800" algn="l"/>
              </a:tabLst>
            </a:pPr>
            <a:r>
              <a:rPr lang="en-US" sz="2000" dirty="0"/>
              <a:t>	start all over again, </a:t>
            </a:r>
          </a:p>
          <a:p>
            <a:pPr>
              <a:tabLst>
                <a:tab pos="457200" algn="l"/>
                <a:tab pos="914400" algn="l"/>
                <a:tab pos="1371600" algn="l"/>
                <a:tab pos="1828800" algn="l"/>
              </a:tabLst>
            </a:pPr>
            <a:r>
              <a:rPr lang="en-US" sz="2000" dirty="0"/>
              <a:t>		and you will grow stronger </a:t>
            </a:r>
          </a:p>
          <a:p>
            <a:pPr>
              <a:tabLst>
                <a:tab pos="457200" algn="l"/>
                <a:tab pos="914400" algn="l"/>
                <a:tab pos="1371600" algn="l"/>
                <a:tab pos="1828800" algn="l"/>
              </a:tabLst>
            </a:pPr>
            <a:r>
              <a:rPr lang="en-US" sz="2000" dirty="0"/>
              <a:t>			until you have accomplished a </a:t>
            </a:r>
            <a:r>
              <a:rPr lang="en-US" sz="2000" dirty="0">
                <a:solidFill>
                  <a:srgbClr val="FF0000"/>
                </a:solidFill>
              </a:rPr>
              <a:t>purpose</a:t>
            </a:r>
            <a:r>
              <a:rPr lang="en-US" sz="2000" dirty="0"/>
              <a:t> </a:t>
            </a:r>
            <a:r>
              <a:rPr lang="mr-IN" sz="2000" dirty="0"/>
              <a:t>–</a:t>
            </a:r>
            <a:r>
              <a:rPr lang="en-US" sz="2000" dirty="0"/>
              <a:t> </a:t>
            </a:r>
          </a:p>
          <a:p>
            <a:pPr>
              <a:tabLst>
                <a:tab pos="457200" algn="l"/>
                <a:tab pos="914400" algn="l"/>
                <a:tab pos="1371600" algn="l"/>
                <a:tab pos="1828800" algn="l"/>
              </a:tabLst>
            </a:pPr>
            <a:r>
              <a:rPr lang="en-US" sz="2000" dirty="0"/>
              <a:t>		not the one you began with perhaps, </a:t>
            </a:r>
          </a:p>
          <a:p>
            <a:pPr>
              <a:tabLst>
                <a:tab pos="457200" algn="l"/>
                <a:tab pos="914400" algn="l"/>
                <a:tab pos="1371600" algn="l"/>
                <a:tab pos="1828800" algn="l"/>
              </a:tabLst>
            </a:pPr>
            <a:r>
              <a:rPr lang="en-US" sz="2000" dirty="0"/>
              <a:t>			but one you'll be glad to remember. </a:t>
            </a:r>
          </a:p>
          <a:p>
            <a:pPr>
              <a:tabLst>
                <a:tab pos="457200" algn="l"/>
                <a:tab pos="914400" algn="l"/>
                <a:tab pos="1371600" algn="l"/>
                <a:tab pos="1828800" algn="l"/>
              </a:tabLst>
            </a:pPr>
            <a:r>
              <a:rPr lang="en-US" sz="2000" dirty="0"/>
              <a:t>						    Anne Sullivan [teacher of Helen Keller]</a:t>
            </a:r>
          </a:p>
        </p:txBody>
      </p:sp>
    </p:spTree>
    <p:extLst>
      <p:ext uri="{BB962C8B-B14F-4D97-AF65-F5344CB8AC3E}">
        <p14:creationId xmlns:p14="http://schemas.microsoft.com/office/powerpoint/2010/main" val="1953748861"/>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Struggle (in the right direction)</a:t>
            </a:r>
            <a:endParaRPr lang="en-US" sz="2000" dirty="0">
              <a:solidFill>
                <a:srgbClr val="002060"/>
              </a:solidFill>
            </a:endParaRPr>
          </a:p>
        </p:txBody>
      </p:sp>
      <p:sp>
        <p:nvSpPr>
          <p:cNvPr id="5" name="Rectangle 4"/>
          <p:cNvSpPr/>
          <p:nvPr/>
        </p:nvSpPr>
        <p:spPr>
          <a:xfrm>
            <a:off x="166688" y="1222171"/>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We only have a certain amount of energy for each day.</a:t>
            </a:r>
          </a:p>
          <a:p>
            <a:pPr>
              <a:tabLst>
                <a:tab pos="457200" algn="l"/>
                <a:tab pos="914400" algn="l"/>
                <a:tab pos="1371600" algn="l"/>
                <a:tab pos="1828800" algn="l"/>
                <a:tab pos="2286000" algn="l"/>
              </a:tabLst>
            </a:pPr>
            <a:endParaRPr lang="en-US" sz="2000" dirty="0"/>
          </a:p>
          <a:p>
            <a:pPr>
              <a:tabLst>
                <a:tab pos="457200" algn="l"/>
                <a:tab pos="914400" algn="l"/>
                <a:tab pos="1371600" algn="l"/>
                <a:tab pos="1828800" algn="l"/>
                <a:tab pos="2286000" algn="l"/>
              </a:tabLst>
            </a:pPr>
            <a:r>
              <a:rPr lang="en-US" sz="2000" dirty="0"/>
              <a:t>If we use it for the wrong purpose,</a:t>
            </a:r>
          </a:p>
          <a:p>
            <a:pPr>
              <a:tabLst>
                <a:tab pos="457200" algn="l"/>
                <a:tab pos="914400" algn="l"/>
                <a:tab pos="1371600" algn="l"/>
                <a:tab pos="1828800" algn="l"/>
                <a:tab pos="2286000" algn="l"/>
              </a:tabLst>
            </a:pPr>
            <a:r>
              <a:rPr lang="en-US" sz="2000" dirty="0"/>
              <a:t>	if we focus on the negative </a:t>
            </a:r>
          </a:p>
          <a:p>
            <a:pPr>
              <a:tabLst>
                <a:tab pos="457200" algn="l"/>
                <a:tab pos="914400" algn="l"/>
                <a:tab pos="1371600" algn="l"/>
                <a:tab pos="1828800" algn="l"/>
                <a:tab pos="2286000" algn="l"/>
              </a:tabLst>
            </a:pPr>
            <a:r>
              <a:rPr lang="en-US" sz="2000" dirty="0"/>
              <a:t>		or dwell on whoever hurt us, </a:t>
            </a:r>
          </a:p>
          <a:p>
            <a:pPr>
              <a:tabLst>
                <a:tab pos="457200" algn="l"/>
                <a:tab pos="914400" algn="l"/>
                <a:tab pos="1371600" algn="l"/>
                <a:tab pos="1828800" algn="l"/>
                <a:tab pos="2286000" algn="l"/>
              </a:tabLst>
            </a:pPr>
            <a:r>
              <a:rPr lang="en-US" sz="2000" dirty="0"/>
              <a:t>			then we're not going to have the energy we need </a:t>
            </a:r>
          </a:p>
          <a:p>
            <a:pPr>
              <a:tabLst>
                <a:tab pos="457200" algn="l"/>
                <a:tab pos="914400" algn="l"/>
                <a:tab pos="1371600" algn="l"/>
                <a:tab pos="1828800" algn="l"/>
                <a:tab pos="2286000" algn="l"/>
              </a:tabLst>
            </a:pPr>
            <a:r>
              <a:rPr lang="en-US" sz="2000" dirty="0"/>
              <a:t>				for the right </a:t>
            </a:r>
            <a:r>
              <a:rPr lang="en-US" sz="2000" dirty="0">
                <a:solidFill>
                  <a:srgbClr val="FF0000"/>
                </a:solidFill>
              </a:rPr>
              <a:t>purposes</a:t>
            </a:r>
            <a:r>
              <a:rPr lang="en-US" sz="2000" dirty="0"/>
              <a:t>. </a:t>
            </a:r>
          </a:p>
          <a:p>
            <a:pPr>
              <a:tabLst>
                <a:tab pos="457200" algn="l"/>
                <a:tab pos="914400" algn="l"/>
                <a:tab pos="1371600" algn="l"/>
                <a:tab pos="1828800" algn="l"/>
                <a:tab pos="2286000" algn="l"/>
              </a:tabLst>
            </a:pPr>
            <a:r>
              <a:rPr lang="en-US" sz="2000" dirty="0"/>
              <a:t>										     Victoria Osteen  </a:t>
            </a:r>
          </a:p>
        </p:txBody>
      </p:sp>
    </p:spTree>
    <p:extLst>
      <p:ext uri="{BB962C8B-B14F-4D97-AF65-F5344CB8AC3E}">
        <p14:creationId xmlns:p14="http://schemas.microsoft.com/office/powerpoint/2010/main" val="4183848983"/>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Main Purpose Themes</a:t>
            </a:r>
          </a:p>
        </p:txBody>
      </p:sp>
      <p:sp>
        <p:nvSpPr>
          <p:cNvPr id="7" name="Rectangle 6"/>
          <p:cNvSpPr/>
          <p:nvPr/>
        </p:nvSpPr>
        <p:spPr>
          <a:xfrm>
            <a:off x="166683" y="1706095"/>
            <a:ext cx="4341817"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Relating to God</a:t>
            </a:r>
          </a:p>
          <a:p>
            <a:pPr marL="342900" lvl="0" indent="-342900">
              <a:buFont typeface="Arial" charset="0"/>
              <a:buChar char="•"/>
            </a:pPr>
            <a:endParaRPr lang="en-US" sz="1200" dirty="0"/>
          </a:p>
          <a:p>
            <a:pPr marL="342900" lvl="0" indent="-342900">
              <a:buFont typeface="Arial" charset="0"/>
              <a:buChar char="•"/>
            </a:pPr>
            <a:r>
              <a:rPr lang="en-US" sz="2000" dirty="0">
                <a:solidFill>
                  <a:schemeClr val="tx1"/>
                </a:solidFill>
              </a:rPr>
              <a:t>Worthy Cause</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Motivation</a:t>
            </a:r>
          </a:p>
          <a:p>
            <a:pPr marL="342900" indent="-342900">
              <a:buFont typeface="Arial" charset="0"/>
              <a:buChar char="•"/>
            </a:pPr>
            <a:endParaRPr lang="en-US" sz="1200" dirty="0">
              <a:solidFill>
                <a:schemeClr val="tx1"/>
              </a:solidFill>
            </a:endParaRPr>
          </a:p>
          <a:p>
            <a:pPr marL="342900" indent="-342900">
              <a:buFont typeface="Arial" charset="0"/>
              <a:buChar char="•"/>
            </a:pPr>
            <a:r>
              <a:rPr lang="en-US" sz="2000" dirty="0">
                <a:solidFill>
                  <a:srgbClr val="4433FF"/>
                </a:solidFill>
              </a:rPr>
              <a:t>Vision</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Direction</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Process</a:t>
            </a:r>
          </a:p>
          <a:p>
            <a:pPr marL="34290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Growth</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Victory</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Relationships</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Personal</a:t>
            </a:r>
          </a:p>
        </p:txBody>
      </p:sp>
    </p:spTree>
    <p:extLst>
      <p:ext uri="{BB962C8B-B14F-4D97-AF65-F5344CB8AC3E}">
        <p14:creationId xmlns:p14="http://schemas.microsoft.com/office/powerpoint/2010/main" val="3854505232"/>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Motivation – Catching Fire</a:t>
            </a:r>
            <a:endParaRPr lang="en-US" sz="2000" dirty="0">
              <a:solidFill>
                <a:srgbClr val="002060"/>
              </a:solidFill>
            </a:endParaRPr>
          </a:p>
        </p:txBody>
      </p:sp>
      <p:sp>
        <p:nvSpPr>
          <p:cNvPr id="5" name="Rectangle 4"/>
          <p:cNvSpPr/>
          <p:nvPr/>
        </p:nvSpPr>
        <p:spPr>
          <a:xfrm>
            <a:off x="166688" y="1222171"/>
            <a:ext cx="8824911" cy="307776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For this reason I remind you </a:t>
            </a:r>
          </a:p>
          <a:p>
            <a:pPr>
              <a:tabLst>
                <a:tab pos="457200" algn="l"/>
                <a:tab pos="914400" algn="l"/>
                <a:tab pos="1371600" algn="l"/>
                <a:tab pos="1828800" algn="l"/>
                <a:tab pos="2286000" algn="l"/>
              </a:tabLst>
            </a:pPr>
            <a:r>
              <a:rPr lang="en-US" sz="2000" dirty="0">
                <a:solidFill>
                  <a:srgbClr val="3327C6"/>
                </a:solidFill>
              </a:rPr>
              <a:t>	to </a:t>
            </a:r>
            <a:r>
              <a:rPr lang="en-US" sz="2000" dirty="0">
                <a:solidFill>
                  <a:srgbClr val="FF0000"/>
                </a:solidFill>
              </a:rPr>
              <a:t>fan into flame </a:t>
            </a:r>
            <a:r>
              <a:rPr lang="en-US" sz="2000" dirty="0">
                <a:solidFill>
                  <a:srgbClr val="3327C6"/>
                </a:solidFill>
              </a:rPr>
              <a:t>the gift of God, </a:t>
            </a:r>
          </a:p>
          <a:p>
            <a:pPr>
              <a:tabLst>
                <a:tab pos="457200" algn="l"/>
                <a:tab pos="914400" algn="l"/>
                <a:tab pos="1371600" algn="l"/>
                <a:tab pos="1828800" algn="l"/>
                <a:tab pos="2286000" algn="l"/>
              </a:tabLst>
            </a:pPr>
            <a:r>
              <a:rPr lang="en-US" sz="2000" dirty="0">
                <a:solidFill>
                  <a:srgbClr val="3327C6"/>
                </a:solidFill>
              </a:rPr>
              <a:t>		which is in you through the laying on of my hands.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For the Spirit God gave us </a:t>
            </a:r>
          </a:p>
          <a:p>
            <a:pPr>
              <a:tabLst>
                <a:tab pos="457200" algn="l"/>
                <a:tab pos="914400" algn="l"/>
                <a:tab pos="1371600" algn="l"/>
                <a:tab pos="1828800" algn="l"/>
                <a:tab pos="2286000" algn="l"/>
              </a:tabLst>
            </a:pPr>
            <a:r>
              <a:rPr lang="en-US" sz="2000" dirty="0">
                <a:solidFill>
                  <a:srgbClr val="3327C6"/>
                </a:solidFill>
              </a:rPr>
              <a:t>	does not make us timid, </a:t>
            </a:r>
          </a:p>
          <a:p>
            <a:pPr>
              <a:tabLst>
                <a:tab pos="457200" algn="l"/>
                <a:tab pos="914400" algn="l"/>
                <a:tab pos="1371600" algn="l"/>
                <a:tab pos="1828800" algn="l"/>
                <a:tab pos="2286000" algn="l"/>
              </a:tabLst>
            </a:pPr>
            <a:r>
              <a:rPr lang="en-US" sz="2000" dirty="0">
                <a:solidFill>
                  <a:srgbClr val="3327C6"/>
                </a:solidFill>
              </a:rPr>
              <a:t>		but gives us power, </a:t>
            </a:r>
          </a:p>
          <a:p>
            <a:pPr>
              <a:tabLst>
                <a:tab pos="457200" algn="l"/>
                <a:tab pos="914400" algn="l"/>
                <a:tab pos="1371600" algn="l"/>
                <a:tab pos="1828800" algn="l"/>
                <a:tab pos="2286000" algn="l"/>
              </a:tabLst>
            </a:pPr>
            <a:r>
              <a:rPr lang="en-US" sz="2000" dirty="0">
                <a:solidFill>
                  <a:srgbClr val="3327C6"/>
                </a:solidFill>
              </a:rPr>
              <a:t>			love,</a:t>
            </a:r>
          </a:p>
          <a:p>
            <a:pPr>
              <a:tabLst>
                <a:tab pos="457200" algn="l"/>
                <a:tab pos="914400" algn="l"/>
                <a:tab pos="1371600" algn="l"/>
                <a:tab pos="1828800" algn="l"/>
                <a:tab pos="2286000" algn="l"/>
              </a:tabLst>
            </a:pPr>
            <a:r>
              <a:rPr lang="en-US" sz="2000" dirty="0">
                <a:solidFill>
                  <a:srgbClr val="3327C6"/>
                </a:solidFill>
              </a:rPr>
              <a:t>				and self-discipline. </a:t>
            </a:r>
          </a:p>
          <a:p>
            <a:pPr>
              <a:tabLst>
                <a:tab pos="457200" algn="l"/>
                <a:tab pos="914400" algn="l"/>
                <a:tab pos="1371600" algn="l"/>
                <a:tab pos="1828800" algn="l"/>
                <a:tab pos="2286000" algn="l"/>
              </a:tabLst>
            </a:pPr>
            <a:r>
              <a:rPr lang="en-US" sz="2000" dirty="0">
                <a:solidFill>
                  <a:srgbClr val="3327C6"/>
                </a:solidFill>
              </a:rPr>
              <a:t>										2 Timothy 1:6-7</a:t>
            </a:r>
          </a:p>
        </p:txBody>
      </p:sp>
      <p:sp>
        <p:nvSpPr>
          <p:cNvPr id="6" name="Rectangle 5"/>
          <p:cNvSpPr/>
          <p:nvPr/>
        </p:nvSpPr>
        <p:spPr>
          <a:xfrm>
            <a:off x="166688" y="5931152"/>
            <a:ext cx="8824911" cy="800219"/>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tabLst>
                <a:tab pos="457200" algn="l"/>
              </a:tabLst>
            </a:pPr>
            <a:r>
              <a:rPr lang="en-US" sz="2000" dirty="0"/>
              <a:t>We have been given the Spirit,</a:t>
            </a:r>
          </a:p>
          <a:p>
            <a:pPr>
              <a:tabLst>
                <a:tab pos="457200" algn="l"/>
              </a:tabLst>
            </a:pPr>
            <a:r>
              <a:rPr lang="en-US" sz="2000" dirty="0"/>
              <a:t>	even though it was not through the laying on of hands.</a:t>
            </a:r>
          </a:p>
        </p:txBody>
      </p:sp>
    </p:spTree>
    <p:extLst>
      <p:ext uri="{BB962C8B-B14F-4D97-AF65-F5344CB8AC3E}">
        <p14:creationId xmlns:p14="http://schemas.microsoft.com/office/powerpoint/2010/main" val="343210407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674325"/>
            <a:ext cx="8547100" cy="1092030"/>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[When] we don’t rightly divide the Word of God,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we divide the body of Christ.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Mark </a:t>
            </a:r>
            <a:r>
              <a:rPr lang="en-US" sz="2000" b="1" dirty="0" err="1">
                <a:ea typeface="ヒラギノ明朝 ProN W3" charset="0"/>
                <a:cs typeface="ヒラギノ明朝 ProN W3" charset="0"/>
              </a:rPr>
              <a:t>Batterson</a:t>
            </a:r>
            <a:endParaRPr lang="en-US" sz="2000" b="1" dirty="0">
              <a:ea typeface="ヒラギノ明朝 ProN W3" charset="0"/>
              <a:cs typeface="ヒラギノ明朝 ProN W3" charset="0"/>
            </a:endParaRPr>
          </a:p>
        </p:txBody>
      </p:sp>
    </p:spTree>
    <p:extLst>
      <p:ext uri="{BB962C8B-B14F-4D97-AF65-F5344CB8AC3E}">
        <p14:creationId xmlns:p14="http://schemas.microsoft.com/office/powerpoint/2010/main" val="3494226989"/>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Motivation – Catching Fire</a:t>
            </a:r>
            <a:endParaRPr lang="en-US" sz="2000" dirty="0">
              <a:solidFill>
                <a:srgbClr val="002060"/>
              </a:solidFill>
            </a:endParaRPr>
          </a:p>
        </p:txBody>
      </p:sp>
      <p:sp>
        <p:nvSpPr>
          <p:cNvPr id="5" name="Rectangle 4"/>
          <p:cNvSpPr/>
          <p:nvPr/>
        </p:nvSpPr>
        <p:spPr>
          <a:xfrm>
            <a:off x="166688" y="1222171"/>
            <a:ext cx="8824911" cy="153888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For this reason I remind you </a:t>
            </a:r>
          </a:p>
          <a:p>
            <a:pPr>
              <a:tabLst>
                <a:tab pos="457200" algn="l"/>
                <a:tab pos="914400" algn="l"/>
                <a:tab pos="1371600" algn="l"/>
                <a:tab pos="1828800" algn="l"/>
                <a:tab pos="2286000" algn="l"/>
              </a:tabLst>
            </a:pPr>
            <a:r>
              <a:rPr lang="en-US" sz="2000" dirty="0">
                <a:solidFill>
                  <a:srgbClr val="3327C6"/>
                </a:solidFill>
              </a:rPr>
              <a:t>	to </a:t>
            </a:r>
            <a:r>
              <a:rPr lang="en-US" sz="2000" dirty="0">
                <a:solidFill>
                  <a:srgbClr val="FF0000"/>
                </a:solidFill>
              </a:rPr>
              <a:t>fan into flame </a:t>
            </a:r>
            <a:r>
              <a:rPr lang="en-US" sz="2000" dirty="0">
                <a:solidFill>
                  <a:srgbClr val="3327C6"/>
                </a:solidFill>
              </a:rPr>
              <a:t>the gift of God, </a:t>
            </a:r>
          </a:p>
          <a:p>
            <a:pPr>
              <a:tabLst>
                <a:tab pos="457200" algn="l"/>
                <a:tab pos="914400" algn="l"/>
                <a:tab pos="1371600" algn="l"/>
                <a:tab pos="1828800" algn="l"/>
                <a:tab pos="2286000" algn="l"/>
              </a:tabLst>
            </a:pPr>
            <a:r>
              <a:rPr lang="en-US" sz="2000" dirty="0">
                <a:solidFill>
                  <a:srgbClr val="3327C6"/>
                </a:solidFill>
              </a:rPr>
              <a:t>		which is in you through the laying on of my hands.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										2 Timothy 1:6</a:t>
            </a:r>
          </a:p>
        </p:txBody>
      </p:sp>
      <p:sp>
        <p:nvSpPr>
          <p:cNvPr id="8" name="Rectangle 7">
            <a:extLst>
              <a:ext uri="{FF2B5EF4-FFF2-40B4-BE49-F238E27FC236}">
                <a16:creationId xmlns:a16="http://schemas.microsoft.com/office/drawing/2014/main" id="{E097B48F-747A-D84D-BEDA-08D97C01D476}"/>
              </a:ext>
            </a:extLst>
          </p:cNvPr>
          <p:cNvSpPr/>
          <p:nvPr/>
        </p:nvSpPr>
        <p:spPr>
          <a:xfrm>
            <a:off x="166687" y="2977738"/>
            <a:ext cx="8824911" cy="1107996"/>
          </a:xfrm>
          <a:prstGeom prst="rect">
            <a:avLst/>
          </a:prstGeom>
          <a:solidFill>
            <a:srgbClr val="C9FFFC">
              <a:alpha val="49803"/>
            </a:srgbClr>
          </a:solidFill>
          <a:ln w="28448">
            <a:solidFill>
              <a:srgbClr val="FF0000"/>
            </a:solidFill>
            <a:miter lim="800000"/>
            <a:headEnd/>
            <a:tailEnd/>
          </a:ln>
        </p:spPr>
        <p:txBody>
          <a:bodyPr wrap="square" tIns="91440" bIns="91440">
            <a:spAutoFit/>
          </a:bodyPr>
          <a:lstStyle/>
          <a:p>
            <a:pPr>
              <a:tabLst>
                <a:tab pos="457200" algn="l"/>
              </a:tabLst>
            </a:pPr>
            <a:r>
              <a:rPr lang="en-US" sz="2000" dirty="0"/>
              <a:t>If we fail to ‘fan the flame’ and tend the fire </a:t>
            </a:r>
          </a:p>
          <a:p>
            <a:pPr>
              <a:tabLst>
                <a:tab pos="457200" algn="l"/>
              </a:tabLst>
            </a:pPr>
            <a:r>
              <a:rPr lang="en-US" sz="2000" dirty="0"/>
              <a:t>	it will go out.</a:t>
            </a:r>
          </a:p>
          <a:p>
            <a:pPr>
              <a:tabLst>
                <a:tab pos="457200" algn="l"/>
              </a:tabLst>
            </a:pPr>
            <a:r>
              <a:rPr lang="en-US" sz="2000" dirty="0"/>
              <a:t>									          PDE</a:t>
            </a:r>
          </a:p>
        </p:txBody>
      </p:sp>
      <p:sp>
        <p:nvSpPr>
          <p:cNvPr id="9" name="Rectangle 8">
            <a:extLst>
              <a:ext uri="{FF2B5EF4-FFF2-40B4-BE49-F238E27FC236}">
                <a16:creationId xmlns:a16="http://schemas.microsoft.com/office/drawing/2014/main" id="{ECF6A8AC-4D3B-C348-93E9-D00080BAA125}"/>
              </a:ext>
            </a:extLst>
          </p:cNvPr>
          <p:cNvSpPr/>
          <p:nvPr/>
        </p:nvSpPr>
        <p:spPr>
          <a:xfrm>
            <a:off x="166686" y="4265871"/>
            <a:ext cx="8824911" cy="2462213"/>
          </a:xfrm>
          <a:prstGeom prst="rect">
            <a:avLst/>
          </a:prstGeom>
          <a:solidFill>
            <a:srgbClr val="C9FFFC">
              <a:alpha val="49803"/>
            </a:srgbClr>
          </a:solidFill>
          <a:ln w="28448">
            <a:solidFill>
              <a:srgbClr val="FF0000"/>
            </a:solidFill>
            <a:miter lim="800000"/>
            <a:headEnd/>
            <a:tailEnd/>
          </a:ln>
        </p:spPr>
        <p:txBody>
          <a:bodyPr wrap="square" tIns="91440" bIns="91440">
            <a:spAutoFit/>
          </a:bodyPr>
          <a:lstStyle/>
          <a:p>
            <a:pPr>
              <a:tabLst>
                <a:tab pos="457200" algn="l"/>
              </a:tabLst>
            </a:pPr>
            <a:r>
              <a:rPr lang="en-US" sz="2000" dirty="0"/>
              <a:t>If we blow too hard </a:t>
            </a:r>
          </a:p>
          <a:p>
            <a:pPr>
              <a:tabLst>
                <a:tab pos="457200" algn="l"/>
              </a:tabLst>
            </a:pPr>
            <a:r>
              <a:rPr lang="en-US" sz="2000" dirty="0"/>
              <a:t>	when we try to fan a spark into flame,</a:t>
            </a:r>
          </a:p>
          <a:p>
            <a:pPr>
              <a:tabLst>
                <a:tab pos="457200" algn="l"/>
              </a:tabLst>
            </a:pPr>
            <a:r>
              <a:rPr lang="en-US" sz="2000" dirty="0"/>
              <a:t>		we could extinguish it </a:t>
            </a:r>
          </a:p>
          <a:p>
            <a:pPr>
              <a:tabLst>
                <a:tab pos="457200" algn="l"/>
                <a:tab pos="912813" algn="l"/>
                <a:tab pos="1370013" algn="l"/>
              </a:tabLst>
            </a:pPr>
            <a:r>
              <a:rPr lang="en-US" sz="2000" dirty="0"/>
              <a:t>			and make if much more difficult to start.</a:t>
            </a:r>
          </a:p>
          <a:p>
            <a:pPr>
              <a:tabLst>
                <a:tab pos="457200" algn="l"/>
                <a:tab pos="912813" algn="l"/>
                <a:tab pos="1370013" algn="l"/>
              </a:tabLst>
            </a:pPr>
            <a:endParaRPr lang="en-US" sz="800" dirty="0"/>
          </a:p>
          <a:p>
            <a:pPr>
              <a:tabLst>
                <a:tab pos="457200" algn="l"/>
                <a:tab pos="912813" algn="l"/>
                <a:tab pos="1370013" algn="l"/>
              </a:tabLst>
            </a:pPr>
            <a:r>
              <a:rPr lang="en-US" sz="2000" dirty="0"/>
              <a:t>We must be very careful </a:t>
            </a:r>
          </a:p>
          <a:p>
            <a:pPr>
              <a:tabLst>
                <a:tab pos="457200" algn="l"/>
                <a:tab pos="912813" algn="l"/>
                <a:tab pos="1370013" algn="l"/>
              </a:tabLst>
            </a:pPr>
            <a:r>
              <a:rPr lang="en-US" sz="2000" dirty="0"/>
              <a:t>	when we are trying to lead others to Christ.</a:t>
            </a:r>
          </a:p>
          <a:p>
            <a:pPr>
              <a:tabLst>
                <a:tab pos="457200" algn="l"/>
              </a:tabLst>
            </a:pPr>
            <a:r>
              <a:rPr lang="en-US" sz="2000" dirty="0"/>
              <a:t>									         Steve</a:t>
            </a:r>
          </a:p>
        </p:txBody>
      </p:sp>
    </p:spTree>
    <p:extLst>
      <p:ext uri="{BB962C8B-B14F-4D97-AF65-F5344CB8AC3E}">
        <p14:creationId xmlns:p14="http://schemas.microsoft.com/office/powerpoint/2010/main" val="3053336860"/>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 What should we look at?</a:t>
            </a:r>
            <a:endParaRPr lang="en-US" sz="2000" dirty="0">
              <a:solidFill>
                <a:srgbClr val="002060"/>
              </a:solidFill>
            </a:endParaRPr>
          </a:p>
        </p:txBody>
      </p:sp>
      <p:sp>
        <p:nvSpPr>
          <p:cNvPr id="5" name="Rectangle 4"/>
          <p:cNvSpPr/>
          <p:nvPr/>
        </p:nvSpPr>
        <p:spPr>
          <a:xfrm>
            <a:off x="166688" y="1222171"/>
            <a:ext cx="8824911" cy="455509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Therefore, </a:t>
            </a:r>
          </a:p>
          <a:p>
            <a:pPr>
              <a:tabLst>
                <a:tab pos="457200" algn="l"/>
                <a:tab pos="914400" algn="l"/>
                <a:tab pos="1371600" algn="l"/>
                <a:tab pos="1828800" algn="l"/>
                <a:tab pos="2286000" algn="l"/>
              </a:tabLst>
            </a:pPr>
            <a:r>
              <a:rPr lang="en-US" sz="2000" dirty="0">
                <a:solidFill>
                  <a:srgbClr val="3327C6"/>
                </a:solidFill>
              </a:rPr>
              <a:t>	since we are surrounded by such a great cloud of witnesses, </a:t>
            </a:r>
          </a:p>
          <a:p>
            <a:pPr>
              <a:tabLst>
                <a:tab pos="457200" algn="l"/>
                <a:tab pos="914400" algn="l"/>
                <a:tab pos="1371600" algn="l"/>
                <a:tab pos="1828800" algn="l"/>
                <a:tab pos="2286000" algn="l"/>
              </a:tabLst>
            </a:pPr>
            <a:r>
              <a:rPr lang="en-US" sz="2000" dirty="0">
                <a:solidFill>
                  <a:srgbClr val="3327C6"/>
                </a:solidFill>
              </a:rPr>
              <a:t>		let us throw off everything that hinders </a:t>
            </a:r>
          </a:p>
          <a:p>
            <a:pPr>
              <a:tabLst>
                <a:tab pos="457200" algn="l"/>
                <a:tab pos="914400" algn="l"/>
                <a:tab pos="1371600" algn="l"/>
                <a:tab pos="1828800" algn="l"/>
                <a:tab pos="2286000" algn="l"/>
              </a:tabLst>
            </a:pPr>
            <a:r>
              <a:rPr lang="en-US" sz="2000" dirty="0">
                <a:solidFill>
                  <a:srgbClr val="3327C6"/>
                </a:solidFill>
              </a:rPr>
              <a:t>			and the sin that so easily entangles.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And let us run with perseverance the race marked out for us, </a:t>
            </a:r>
          </a:p>
          <a:p>
            <a:pPr>
              <a:tabLst>
                <a:tab pos="457200" algn="l"/>
                <a:tab pos="914400" algn="l"/>
                <a:tab pos="1371600" algn="l"/>
                <a:tab pos="1828800" algn="l"/>
                <a:tab pos="2286000" algn="l"/>
              </a:tabLst>
            </a:pPr>
            <a:r>
              <a:rPr lang="en-US" sz="2000" dirty="0"/>
              <a:t>	</a:t>
            </a:r>
            <a:r>
              <a:rPr lang="en-US" sz="2000" dirty="0">
                <a:solidFill>
                  <a:srgbClr val="FF0000"/>
                </a:solidFill>
              </a:rPr>
              <a:t>fixing our eyes on Jesus</a:t>
            </a:r>
            <a:r>
              <a:rPr lang="en-US" sz="2000" dirty="0"/>
              <a:t>, </a:t>
            </a:r>
          </a:p>
          <a:p>
            <a:pPr>
              <a:tabLst>
                <a:tab pos="457200" algn="l"/>
                <a:tab pos="914400" algn="l"/>
                <a:tab pos="1371600" algn="l"/>
                <a:tab pos="1828800" algn="l"/>
                <a:tab pos="2286000" algn="l"/>
              </a:tabLst>
            </a:pPr>
            <a:r>
              <a:rPr lang="en-US" sz="2000" dirty="0"/>
              <a:t>		</a:t>
            </a:r>
            <a:r>
              <a:rPr lang="en-US" sz="2000" dirty="0">
                <a:solidFill>
                  <a:srgbClr val="3327C6"/>
                </a:solidFill>
              </a:rPr>
              <a:t>the pioneer and </a:t>
            </a:r>
            <a:r>
              <a:rPr lang="en-US" sz="2000" dirty="0" err="1">
                <a:solidFill>
                  <a:srgbClr val="3327C6"/>
                </a:solidFill>
              </a:rPr>
              <a:t>perfecter</a:t>
            </a:r>
            <a:r>
              <a:rPr lang="en-US" sz="2000" dirty="0">
                <a:solidFill>
                  <a:srgbClr val="3327C6"/>
                </a:solidFill>
              </a:rPr>
              <a:t> of faith.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For the joy set before him he endured the cross, </a:t>
            </a:r>
          </a:p>
          <a:p>
            <a:pPr>
              <a:tabLst>
                <a:tab pos="457200" algn="l"/>
                <a:tab pos="914400" algn="l"/>
                <a:tab pos="1371600" algn="l"/>
                <a:tab pos="1828800" algn="l"/>
                <a:tab pos="2286000" algn="l"/>
              </a:tabLst>
            </a:pPr>
            <a:r>
              <a:rPr lang="en-US" sz="2000" dirty="0">
                <a:solidFill>
                  <a:srgbClr val="3327C6"/>
                </a:solidFill>
              </a:rPr>
              <a:t>	scorning its shame, </a:t>
            </a:r>
          </a:p>
          <a:p>
            <a:pPr>
              <a:tabLst>
                <a:tab pos="457200" algn="l"/>
                <a:tab pos="914400" algn="l"/>
                <a:tab pos="1371600" algn="l"/>
                <a:tab pos="1828800" algn="l"/>
                <a:tab pos="2286000" algn="l"/>
              </a:tabLst>
            </a:pPr>
            <a:r>
              <a:rPr lang="en-US" sz="2000" dirty="0">
                <a:solidFill>
                  <a:srgbClr val="3327C6"/>
                </a:solidFill>
              </a:rPr>
              <a:t>		and sat down at the right hand of the throne of God.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Consider him who endured such opposition from sinners, </a:t>
            </a:r>
          </a:p>
          <a:p>
            <a:pPr>
              <a:tabLst>
                <a:tab pos="457200" algn="l"/>
                <a:tab pos="914400" algn="l"/>
                <a:tab pos="1371600" algn="l"/>
                <a:tab pos="1828800" algn="l"/>
                <a:tab pos="2286000" algn="l"/>
              </a:tabLst>
            </a:pPr>
            <a:r>
              <a:rPr lang="en-US" sz="2000" dirty="0">
                <a:solidFill>
                  <a:srgbClr val="3327C6"/>
                </a:solidFill>
              </a:rPr>
              <a:t>	so that you will not grow weary and lose heart.</a:t>
            </a:r>
          </a:p>
          <a:p>
            <a:pPr>
              <a:tabLst>
                <a:tab pos="457200" algn="l"/>
                <a:tab pos="914400" algn="l"/>
                <a:tab pos="1371600" algn="l"/>
                <a:tab pos="1828800" algn="l"/>
                <a:tab pos="2286000" algn="l"/>
              </a:tabLst>
            </a:pPr>
            <a:r>
              <a:rPr lang="en-US" sz="2000" dirty="0">
                <a:solidFill>
                  <a:srgbClr val="3327C6"/>
                </a:solidFill>
              </a:rPr>
              <a:t>										    Hebrews 12:1-3</a:t>
            </a:r>
          </a:p>
        </p:txBody>
      </p:sp>
      <p:sp>
        <p:nvSpPr>
          <p:cNvPr id="6" name="Rectangle 5"/>
          <p:cNvSpPr/>
          <p:nvPr/>
        </p:nvSpPr>
        <p:spPr>
          <a:xfrm>
            <a:off x="166688" y="5931152"/>
            <a:ext cx="8824911" cy="800219"/>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tabLst>
                <a:tab pos="457200" algn="l"/>
              </a:tabLst>
            </a:pPr>
            <a:r>
              <a:rPr lang="en-US" sz="2000" dirty="0"/>
              <a:t>Jesus is the thing that must be the object of our vision!</a:t>
            </a:r>
          </a:p>
          <a:p>
            <a:pPr>
              <a:tabLst>
                <a:tab pos="457200" algn="l"/>
              </a:tabLst>
            </a:pPr>
            <a:r>
              <a:rPr lang="en-US" sz="2000" dirty="0"/>
              <a:t>His love and sacrifice for us should guide us.</a:t>
            </a:r>
          </a:p>
        </p:txBody>
      </p:sp>
    </p:spTree>
    <p:extLst>
      <p:ext uri="{BB962C8B-B14F-4D97-AF65-F5344CB8AC3E}">
        <p14:creationId xmlns:p14="http://schemas.microsoft.com/office/powerpoint/2010/main" val="1646921497"/>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The Power of the Light</a:t>
            </a:r>
            <a:endParaRPr lang="en-US" sz="2000" dirty="0">
              <a:solidFill>
                <a:srgbClr val="002060"/>
              </a:solidFill>
            </a:endParaRPr>
          </a:p>
        </p:txBody>
      </p:sp>
      <p:sp>
        <p:nvSpPr>
          <p:cNvPr id="5" name="Rectangle 4"/>
          <p:cNvSpPr/>
          <p:nvPr/>
        </p:nvSpPr>
        <p:spPr>
          <a:xfrm>
            <a:off x="166688" y="1222171"/>
            <a:ext cx="8824911" cy="123110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The</a:t>
            </a:r>
            <a:r>
              <a:rPr lang="en-US" sz="2000" dirty="0">
                <a:solidFill>
                  <a:srgbClr val="0070C0"/>
                </a:solidFill>
              </a:rPr>
              <a:t> </a:t>
            </a:r>
            <a:r>
              <a:rPr lang="en-US" sz="2000" dirty="0">
                <a:solidFill>
                  <a:srgbClr val="FF0000"/>
                </a:solidFill>
              </a:rPr>
              <a:t>light</a:t>
            </a:r>
            <a:r>
              <a:rPr lang="en-US" sz="2000" dirty="0">
                <a:solidFill>
                  <a:srgbClr val="0070C0"/>
                </a:solidFill>
              </a:rPr>
              <a:t> </a:t>
            </a:r>
            <a:r>
              <a:rPr lang="en-US" sz="2000" dirty="0">
                <a:solidFill>
                  <a:srgbClr val="3327C6"/>
                </a:solidFill>
              </a:rPr>
              <a:t>shines in the darkness, </a:t>
            </a:r>
          </a:p>
          <a:p>
            <a:pPr>
              <a:tabLst>
                <a:tab pos="457200" algn="l"/>
                <a:tab pos="914400" algn="l"/>
                <a:tab pos="1371600" algn="l"/>
                <a:tab pos="1828800" algn="l"/>
                <a:tab pos="2286000" algn="l"/>
              </a:tabLst>
            </a:pPr>
            <a:r>
              <a:rPr lang="en-US" sz="2000" dirty="0">
                <a:solidFill>
                  <a:srgbClr val="3327C6"/>
                </a:solidFill>
              </a:rPr>
              <a:t>	and </a:t>
            </a:r>
            <a:r>
              <a:rPr lang="en-US" sz="2000" i="1" dirty="0">
                <a:solidFill>
                  <a:srgbClr val="3327C6"/>
                </a:solidFill>
              </a:rPr>
              <a:t>the darkness has not overcome it</a:t>
            </a:r>
            <a:r>
              <a:rPr lang="en-US" sz="2000" dirty="0">
                <a:solidFill>
                  <a:srgbClr val="3327C6"/>
                </a:solidFill>
              </a:rPr>
              <a:t>.</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										         John 1:3-5, 9</a:t>
            </a:r>
          </a:p>
        </p:txBody>
      </p:sp>
      <p:sp>
        <p:nvSpPr>
          <p:cNvPr id="8" name="Rectangle 7"/>
          <p:cNvSpPr/>
          <p:nvPr/>
        </p:nvSpPr>
        <p:spPr>
          <a:xfrm>
            <a:off x="166686" y="2529282"/>
            <a:ext cx="8824911" cy="1415772"/>
          </a:xfrm>
          <a:prstGeom prst="rect">
            <a:avLst/>
          </a:prstGeom>
          <a:solidFill>
            <a:srgbClr val="C9FFFC">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Though there may be a shadow, </a:t>
            </a:r>
          </a:p>
          <a:p>
            <a:pPr>
              <a:tabLst>
                <a:tab pos="457200" algn="l"/>
                <a:tab pos="914400" algn="l"/>
                <a:tab pos="1371600" algn="l"/>
                <a:tab pos="1828800" algn="l"/>
              </a:tabLst>
            </a:pPr>
            <a:r>
              <a:rPr lang="en-US" sz="2000" dirty="0"/>
              <a:t>	that does not mean </a:t>
            </a:r>
          </a:p>
          <a:p>
            <a:pPr>
              <a:tabLst>
                <a:tab pos="457200" algn="l"/>
                <a:tab pos="914400" algn="l"/>
                <a:tab pos="1371600" algn="l"/>
                <a:tab pos="1828800" algn="l"/>
              </a:tabLst>
            </a:pPr>
            <a:r>
              <a:rPr lang="en-US" sz="2000" dirty="0"/>
              <a:t>		the darkness has overcome the light.														         PDE</a:t>
            </a:r>
          </a:p>
        </p:txBody>
      </p:sp>
      <p:sp>
        <p:nvSpPr>
          <p:cNvPr id="9" name="Rectangle 8">
            <a:extLst>
              <a:ext uri="{FF2B5EF4-FFF2-40B4-BE49-F238E27FC236}">
                <a16:creationId xmlns:a16="http://schemas.microsoft.com/office/drawing/2014/main" id="{B300869C-5A61-E642-9A70-512934594FBF}"/>
              </a:ext>
            </a:extLst>
          </p:cNvPr>
          <p:cNvSpPr/>
          <p:nvPr/>
        </p:nvSpPr>
        <p:spPr>
          <a:xfrm>
            <a:off x="166686" y="4022668"/>
            <a:ext cx="8824911" cy="1107996"/>
          </a:xfrm>
          <a:prstGeom prst="rect">
            <a:avLst/>
          </a:prstGeom>
          <a:solidFill>
            <a:srgbClr val="C9FFFC">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Someone may obscure the light,</a:t>
            </a:r>
          </a:p>
          <a:p>
            <a:pPr>
              <a:tabLst>
                <a:tab pos="457200" algn="l"/>
                <a:tab pos="914400" algn="l"/>
                <a:tab pos="1371600" algn="l"/>
                <a:tab pos="1828800" algn="l"/>
              </a:tabLst>
            </a:pPr>
            <a:r>
              <a:rPr lang="en-US" sz="2000" dirty="0"/>
              <a:t>	blocking it (like an eclipse)</a:t>
            </a:r>
          </a:p>
          <a:p>
            <a:pPr>
              <a:tabLst>
                <a:tab pos="457200" algn="l"/>
                <a:tab pos="914400" algn="l"/>
                <a:tab pos="1371600" algn="l"/>
                <a:tab pos="1828800" algn="l"/>
              </a:tabLst>
            </a:pPr>
            <a:r>
              <a:rPr lang="en-US" sz="2000" dirty="0"/>
              <a:t>		so that we (or others) cannot see. </a:t>
            </a:r>
          </a:p>
        </p:txBody>
      </p:sp>
      <p:sp>
        <p:nvSpPr>
          <p:cNvPr id="10" name="Rectangle 9">
            <a:extLst>
              <a:ext uri="{FF2B5EF4-FFF2-40B4-BE49-F238E27FC236}">
                <a16:creationId xmlns:a16="http://schemas.microsoft.com/office/drawing/2014/main" id="{631213A2-F43A-2242-AFC0-5A91C1547FB7}"/>
              </a:ext>
            </a:extLst>
          </p:cNvPr>
          <p:cNvSpPr/>
          <p:nvPr/>
        </p:nvSpPr>
        <p:spPr>
          <a:xfrm>
            <a:off x="166685" y="5248034"/>
            <a:ext cx="8824911" cy="153888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solidFill>
                  <a:srgbClr val="3327C6"/>
                </a:solidFill>
              </a:rPr>
              <a:t>No one lights a lamp and hides it in a clay jar or puts it under a bed. </a:t>
            </a:r>
          </a:p>
          <a:p>
            <a:pPr>
              <a:tabLst>
                <a:tab pos="457200" algn="l"/>
                <a:tab pos="914400" algn="l"/>
                <a:tab pos="1371600" algn="l"/>
                <a:tab pos="1828800" algn="l"/>
              </a:tabLst>
            </a:pPr>
            <a:endParaRPr lang="en-US" sz="800" dirty="0">
              <a:solidFill>
                <a:srgbClr val="3327C6"/>
              </a:solidFill>
            </a:endParaRPr>
          </a:p>
          <a:p>
            <a:pPr>
              <a:tabLst>
                <a:tab pos="457200" algn="l"/>
                <a:tab pos="914400" algn="l"/>
                <a:tab pos="1371600" algn="l"/>
                <a:tab pos="1828800" algn="l"/>
              </a:tabLst>
            </a:pPr>
            <a:r>
              <a:rPr lang="en-US" sz="2000" dirty="0">
                <a:solidFill>
                  <a:srgbClr val="3327C6"/>
                </a:solidFill>
              </a:rPr>
              <a:t>Instead, they put it on a stand, </a:t>
            </a:r>
          </a:p>
          <a:p>
            <a:pPr>
              <a:tabLst>
                <a:tab pos="457200" algn="l"/>
                <a:tab pos="914400" algn="l"/>
                <a:tab pos="1371600" algn="l"/>
                <a:tab pos="1828800" algn="l"/>
              </a:tabLst>
            </a:pPr>
            <a:r>
              <a:rPr lang="en-US" sz="2000" dirty="0">
                <a:solidFill>
                  <a:srgbClr val="3327C6"/>
                </a:solidFill>
              </a:rPr>
              <a:t>	so that those who come in can see the light.													Luke 8:16</a:t>
            </a:r>
          </a:p>
        </p:txBody>
      </p:sp>
    </p:spTree>
    <p:extLst>
      <p:ext uri="{BB962C8B-B14F-4D97-AF65-F5344CB8AC3E}">
        <p14:creationId xmlns:p14="http://schemas.microsoft.com/office/powerpoint/2010/main" val="990208255"/>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The Lord’s Everlasting Light</a:t>
            </a:r>
            <a:endParaRPr lang="en-US" sz="2000" dirty="0">
              <a:solidFill>
                <a:srgbClr val="002060"/>
              </a:solidFill>
            </a:endParaRPr>
          </a:p>
        </p:txBody>
      </p:sp>
      <p:sp>
        <p:nvSpPr>
          <p:cNvPr id="8" name="Rectangle 7"/>
          <p:cNvSpPr/>
          <p:nvPr/>
        </p:nvSpPr>
        <p:spPr>
          <a:xfrm>
            <a:off x="166686" y="6269707"/>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We must properly discriminate things in the light.</a:t>
            </a:r>
          </a:p>
        </p:txBody>
      </p:sp>
      <p:sp>
        <p:nvSpPr>
          <p:cNvPr id="6" name="Rectangle 5"/>
          <p:cNvSpPr/>
          <p:nvPr/>
        </p:nvSpPr>
        <p:spPr>
          <a:xfrm>
            <a:off x="166685" y="1201064"/>
            <a:ext cx="8824911" cy="307776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solidFill>
                  <a:srgbClr val="3327C6"/>
                </a:solidFill>
              </a:rPr>
              <a:t>The sun will no more be your light by day,</a:t>
            </a:r>
            <a:br>
              <a:rPr lang="en-US" sz="2000" dirty="0">
                <a:solidFill>
                  <a:srgbClr val="3327C6"/>
                </a:solidFill>
              </a:rPr>
            </a:br>
            <a:r>
              <a:rPr lang="en-US" sz="2000" dirty="0">
                <a:solidFill>
                  <a:srgbClr val="3327C6"/>
                </a:solidFill>
              </a:rPr>
              <a:t>	nor will the brightness of the moon shine on you,</a:t>
            </a:r>
            <a:br>
              <a:rPr lang="en-US" sz="2000" dirty="0">
                <a:solidFill>
                  <a:srgbClr val="3327C6"/>
                </a:solidFill>
              </a:rPr>
            </a:br>
            <a:r>
              <a:rPr lang="en-US" sz="2000" dirty="0">
                <a:solidFill>
                  <a:srgbClr val="3327C6"/>
                </a:solidFill>
              </a:rPr>
              <a:t>		for the </a:t>
            </a:r>
            <a:r>
              <a:rPr lang="en-US" sz="2000" cap="small" dirty="0">
                <a:solidFill>
                  <a:srgbClr val="3327C6"/>
                </a:solidFill>
              </a:rPr>
              <a:t>Lord</a:t>
            </a:r>
            <a:r>
              <a:rPr lang="en-US" sz="2000" dirty="0">
                <a:solidFill>
                  <a:srgbClr val="3327C6"/>
                </a:solidFill>
              </a:rPr>
              <a:t> will be your everlasting light,</a:t>
            </a:r>
            <a:br>
              <a:rPr lang="en-US" sz="2000" dirty="0">
                <a:solidFill>
                  <a:srgbClr val="3327C6"/>
                </a:solidFill>
              </a:rPr>
            </a:br>
            <a:r>
              <a:rPr lang="en-US" sz="2000" dirty="0">
                <a:solidFill>
                  <a:srgbClr val="3327C6"/>
                </a:solidFill>
              </a:rPr>
              <a:t>			and your God will be your glory.</a:t>
            </a:r>
          </a:p>
          <a:p>
            <a:pPr>
              <a:tabLst>
                <a:tab pos="449263" algn="l"/>
                <a:tab pos="912813" algn="l"/>
                <a:tab pos="1362075" algn="l"/>
                <a:tab pos="1825625" algn="l"/>
              </a:tabLst>
            </a:pPr>
            <a:br>
              <a:rPr lang="en-US" sz="800" dirty="0">
                <a:solidFill>
                  <a:srgbClr val="3327C6"/>
                </a:solidFill>
              </a:rPr>
            </a:br>
            <a:r>
              <a:rPr lang="en-US" sz="2000" dirty="0">
                <a:solidFill>
                  <a:srgbClr val="3327C6"/>
                </a:solidFill>
              </a:rPr>
              <a:t>Your sun will never set again,</a:t>
            </a:r>
            <a:br>
              <a:rPr lang="en-US" sz="2000" dirty="0">
                <a:solidFill>
                  <a:srgbClr val="3327C6"/>
                </a:solidFill>
              </a:rPr>
            </a:br>
            <a:r>
              <a:rPr lang="en-US" sz="2000" dirty="0">
                <a:solidFill>
                  <a:srgbClr val="3327C6"/>
                </a:solidFill>
              </a:rPr>
              <a:t>	and your moon will wane no more;</a:t>
            </a:r>
            <a:br>
              <a:rPr lang="en-US" sz="2000" dirty="0">
                <a:solidFill>
                  <a:srgbClr val="3327C6"/>
                </a:solidFill>
              </a:rPr>
            </a:br>
            <a:r>
              <a:rPr lang="en-US" sz="2000" dirty="0">
                <a:solidFill>
                  <a:srgbClr val="3327C6"/>
                </a:solidFill>
              </a:rPr>
              <a:t>		the </a:t>
            </a:r>
            <a:r>
              <a:rPr lang="en-US" sz="2000" cap="small" dirty="0">
                <a:solidFill>
                  <a:srgbClr val="3327C6"/>
                </a:solidFill>
              </a:rPr>
              <a:t>Lord</a:t>
            </a:r>
            <a:r>
              <a:rPr lang="en-US" sz="2000" dirty="0">
                <a:solidFill>
                  <a:srgbClr val="3327C6"/>
                </a:solidFill>
              </a:rPr>
              <a:t> will be your everlasting light,</a:t>
            </a:r>
            <a:br>
              <a:rPr lang="en-US" sz="2000" dirty="0">
                <a:solidFill>
                  <a:srgbClr val="3327C6"/>
                </a:solidFill>
              </a:rPr>
            </a:br>
            <a:r>
              <a:rPr lang="en-US" sz="2000" dirty="0">
                <a:solidFill>
                  <a:srgbClr val="3327C6"/>
                </a:solidFill>
              </a:rPr>
              <a:t>			and your days of sorrow will end.</a:t>
            </a:r>
          </a:p>
          <a:p>
            <a:r>
              <a:rPr lang="en-US" sz="2000" dirty="0">
                <a:solidFill>
                  <a:srgbClr val="3327C6"/>
                </a:solidFill>
              </a:rPr>
              <a:t>							Isaiah 60:19-20</a:t>
            </a:r>
          </a:p>
        </p:txBody>
      </p:sp>
    </p:spTree>
    <p:extLst>
      <p:ext uri="{BB962C8B-B14F-4D97-AF65-F5344CB8AC3E}">
        <p14:creationId xmlns:p14="http://schemas.microsoft.com/office/powerpoint/2010/main" val="1678327801"/>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We Need Healthy Eyes</a:t>
            </a:r>
            <a:endParaRPr lang="en-US" sz="2000" dirty="0">
              <a:solidFill>
                <a:srgbClr val="002060"/>
              </a:solidFill>
            </a:endParaRPr>
          </a:p>
        </p:txBody>
      </p:sp>
      <p:sp>
        <p:nvSpPr>
          <p:cNvPr id="8" name="Rectangle 7"/>
          <p:cNvSpPr/>
          <p:nvPr/>
        </p:nvSpPr>
        <p:spPr>
          <a:xfrm>
            <a:off x="166686" y="6269707"/>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We must have both sufficient light and focus (lack of blurriness).</a:t>
            </a:r>
          </a:p>
        </p:txBody>
      </p:sp>
      <p:sp>
        <p:nvSpPr>
          <p:cNvPr id="6" name="Rectangle 5"/>
          <p:cNvSpPr/>
          <p:nvPr/>
        </p:nvSpPr>
        <p:spPr>
          <a:xfrm>
            <a:off x="166685" y="1214316"/>
            <a:ext cx="8824911" cy="338554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[From Dustin’s Sermon]</a:t>
            </a:r>
          </a:p>
          <a:p>
            <a:pPr>
              <a:tabLst>
                <a:tab pos="457200" algn="l"/>
                <a:tab pos="914400" algn="l"/>
                <a:tab pos="1371600" algn="l"/>
                <a:tab pos="1828800" algn="l"/>
                <a:tab pos="2286000" algn="l"/>
              </a:tabLst>
            </a:pPr>
            <a:endParaRPr lang="en-US" sz="20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The eye is the lamp of the body.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If your eyes are healthy, </a:t>
            </a:r>
          </a:p>
          <a:p>
            <a:pPr>
              <a:tabLst>
                <a:tab pos="457200" algn="l"/>
                <a:tab pos="914400" algn="l"/>
                <a:tab pos="1371600" algn="l"/>
                <a:tab pos="1828800" algn="l"/>
                <a:tab pos="2286000" algn="l"/>
              </a:tabLst>
            </a:pPr>
            <a:r>
              <a:rPr lang="en-US" sz="2000" dirty="0">
                <a:solidFill>
                  <a:srgbClr val="3327C6"/>
                </a:solidFill>
              </a:rPr>
              <a:t>	your whole body will be full of light.  </a:t>
            </a:r>
          </a:p>
          <a:p>
            <a:pPr>
              <a:tabLst>
                <a:tab pos="457200" algn="l"/>
                <a:tab pos="914400" algn="l"/>
                <a:tab pos="1371600" algn="l"/>
                <a:tab pos="1828800" algn="l"/>
                <a:tab pos="2286000" algn="l"/>
              </a:tabLst>
            </a:pPr>
            <a:r>
              <a:rPr lang="en-US" sz="2000" dirty="0">
                <a:solidFill>
                  <a:srgbClr val="3327C6"/>
                </a:solidFill>
              </a:rPr>
              <a:t>But if your eyes are unhealthy, </a:t>
            </a:r>
          </a:p>
          <a:p>
            <a:pPr>
              <a:tabLst>
                <a:tab pos="457200" algn="l"/>
                <a:tab pos="914400" algn="l"/>
                <a:tab pos="1371600" algn="l"/>
                <a:tab pos="1828800" algn="l"/>
                <a:tab pos="2286000" algn="l"/>
              </a:tabLst>
            </a:pPr>
            <a:r>
              <a:rPr lang="en-US" sz="2000" dirty="0">
                <a:solidFill>
                  <a:srgbClr val="3327C6"/>
                </a:solidFill>
              </a:rPr>
              <a:t>	your whole body will be full of darkness. </a:t>
            </a:r>
          </a:p>
          <a:p>
            <a:pPr>
              <a:tabLst>
                <a:tab pos="457200" algn="l"/>
                <a:tab pos="914400" algn="l"/>
                <a:tab pos="1371600" algn="l"/>
                <a:tab pos="1828800" algn="l"/>
                <a:tab pos="2286000" algn="l"/>
              </a:tabLst>
            </a:pPr>
            <a:r>
              <a:rPr lang="en-US" sz="2000" dirty="0">
                <a:solidFill>
                  <a:srgbClr val="3327C6"/>
                </a:solidFill>
              </a:rPr>
              <a:t>If then the light </a:t>
            </a:r>
            <a:r>
              <a:rPr lang="en-US" sz="2000" u="sng" dirty="0">
                <a:solidFill>
                  <a:srgbClr val="3327C6"/>
                </a:solidFill>
              </a:rPr>
              <a:t>within you </a:t>
            </a:r>
            <a:r>
              <a:rPr lang="en-US" sz="2000" dirty="0">
                <a:solidFill>
                  <a:srgbClr val="3327C6"/>
                </a:solidFill>
              </a:rPr>
              <a:t>is darkness, </a:t>
            </a:r>
          </a:p>
          <a:p>
            <a:pPr>
              <a:tabLst>
                <a:tab pos="457200" algn="l"/>
                <a:tab pos="914400" algn="l"/>
                <a:tab pos="1371600" algn="l"/>
                <a:tab pos="1828800" algn="l"/>
                <a:tab pos="2286000" algn="l"/>
              </a:tabLst>
            </a:pPr>
            <a:r>
              <a:rPr lang="en-US" sz="2000" dirty="0">
                <a:solidFill>
                  <a:srgbClr val="3327C6"/>
                </a:solidFill>
              </a:rPr>
              <a:t>	how great is that darkness!</a:t>
            </a:r>
          </a:p>
          <a:p>
            <a:pPr>
              <a:tabLst>
                <a:tab pos="457200" algn="l"/>
                <a:tab pos="914400" algn="l"/>
                <a:tab pos="1371600" algn="l"/>
                <a:tab pos="1828800" algn="l"/>
                <a:tab pos="2286000" algn="l"/>
              </a:tabLst>
            </a:pPr>
            <a:r>
              <a:rPr lang="en-US" sz="2000" dirty="0">
                <a:solidFill>
                  <a:srgbClr val="3327C6"/>
                </a:solidFill>
              </a:rPr>
              <a:t>										Matthew 6:22-23</a:t>
            </a:r>
          </a:p>
        </p:txBody>
      </p:sp>
    </p:spTree>
    <p:extLst>
      <p:ext uri="{BB962C8B-B14F-4D97-AF65-F5344CB8AC3E}">
        <p14:creationId xmlns:p14="http://schemas.microsoft.com/office/powerpoint/2010/main" val="2256151170"/>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We Need Healthy Eyes</a:t>
            </a:r>
            <a:endParaRPr lang="en-US" sz="2000" dirty="0">
              <a:solidFill>
                <a:srgbClr val="002060"/>
              </a:solidFill>
            </a:endParaRPr>
          </a:p>
        </p:txBody>
      </p:sp>
      <p:sp>
        <p:nvSpPr>
          <p:cNvPr id="8" name="Rectangle 7"/>
          <p:cNvSpPr/>
          <p:nvPr/>
        </p:nvSpPr>
        <p:spPr>
          <a:xfrm>
            <a:off x="166686" y="6269707"/>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We must open and clear our eyes!</a:t>
            </a:r>
          </a:p>
        </p:txBody>
      </p:sp>
      <p:sp>
        <p:nvSpPr>
          <p:cNvPr id="6" name="Rectangle 5"/>
          <p:cNvSpPr/>
          <p:nvPr/>
        </p:nvSpPr>
        <p:spPr>
          <a:xfrm>
            <a:off x="166685" y="1214316"/>
            <a:ext cx="8824911" cy="276998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[relating to idols made by man]</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They know nothing, </a:t>
            </a:r>
          </a:p>
          <a:p>
            <a:pPr>
              <a:tabLst>
                <a:tab pos="457200" algn="l"/>
                <a:tab pos="914400" algn="l"/>
                <a:tab pos="1371600" algn="l"/>
                <a:tab pos="1828800" algn="l"/>
                <a:tab pos="2286000" algn="l"/>
              </a:tabLst>
            </a:pPr>
            <a:r>
              <a:rPr lang="en-US" sz="2000" dirty="0">
                <a:solidFill>
                  <a:srgbClr val="3327C6"/>
                </a:solidFill>
              </a:rPr>
              <a:t>	they understand nothing;</a:t>
            </a:r>
            <a:br>
              <a:rPr lang="en-US" sz="2000" dirty="0">
                <a:solidFill>
                  <a:srgbClr val="3327C6"/>
                </a:solidFill>
              </a:rPr>
            </a:br>
            <a:r>
              <a:rPr lang="en-US" sz="2000" dirty="0">
                <a:solidFill>
                  <a:srgbClr val="3327C6"/>
                </a:solidFill>
              </a:rPr>
              <a:t>		their eyes are plastered over </a:t>
            </a:r>
          </a:p>
          <a:p>
            <a:pPr>
              <a:tabLst>
                <a:tab pos="457200" algn="l"/>
                <a:tab pos="914400" algn="l"/>
                <a:tab pos="1371600" algn="l"/>
                <a:tab pos="1828800" algn="l"/>
                <a:tab pos="2286000" algn="l"/>
              </a:tabLst>
            </a:pPr>
            <a:r>
              <a:rPr lang="en-US" sz="2000" dirty="0">
                <a:solidFill>
                  <a:srgbClr val="3327C6"/>
                </a:solidFill>
              </a:rPr>
              <a:t>			so they cannot see,</a:t>
            </a:r>
            <a:br>
              <a:rPr lang="en-US" sz="2000" dirty="0">
                <a:solidFill>
                  <a:srgbClr val="3327C6"/>
                </a:solidFill>
              </a:rPr>
            </a:br>
            <a:r>
              <a:rPr lang="en-US" sz="2000" dirty="0">
                <a:solidFill>
                  <a:srgbClr val="3327C6"/>
                </a:solidFill>
              </a:rPr>
              <a:t>				and their minds closed </a:t>
            </a:r>
          </a:p>
          <a:p>
            <a:pPr>
              <a:tabLst>
                <a:tab pos="457200" algn="l"/>
                <a:tab pos="914400" algn="l"/>
                <a:tab pos="1371600" algn="l"/>
                <a:tab pos="1828800" algn="l"/>
                <a:tab pos="2286000" algn="l"/>
              </a:tabLst>
            </a:pPr>
            <a:r>
              <a:rPr lang="en-US" sz="2000" dirty="0">
                <a:solidFill>
                  <a:srgbClr val="3327C6"/>
                </a:solidFill>
              </a:rPr>
              <a:t>					so they cannot understand.</a:t>
            </a:r>
          </a:p>
          <a:p>
            <a:pPr>
              <a:tabLst>
                <a:tab pos="457200" algn="l"/>
                <a:tab pos="914400" algn="l"/>
                <a:tab pos="1371600" algn="l"/>
                <a:tab pos="1828800" algn="l"/>
                <a:tab pos="2286000" algn="l"/>
              </a:tabLst>
            </a:pPr>
            <a:r>
              <a:rPr lang="en-US" sz="2000" dirty="0">
                <a:solidFill>
                  <a:srgbClr val="3327C6"/>
                </a:solidFill>
              </a:rPr>
              <a:t>										           Isaiah 44:18</a:t>
            </a:r>
          </a:p>
        </p:txBody>
      </p:sp>
    </p:spTree>
    <p:extLst>
      <p:ext uri="{BB962C8B-B14F-4D97-AF65-F5344CB8AC3E}">
        <p14:creationId xmlns:p14="http://schemas.microsoft.com/office/powerpoint/2010/main" val="1383948614"/>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We Need Healthy Eyes</a:t>
            </a:r>
            <a:endParaRPr lang="en-US" sz="2000" dirty="0">
              <a:solidFill>
                <a:srgbClr val="002060"/>
              </a:solidFill>
            </a:endParaRPr>
          </a:p>
        </p:txBody>
      </p:sp>
      <p:sp>
        <p:nvSpPr>
          <p:cNvPr id="8" name="Rectangle 7"/>
          <p:cNvSpPr/>
          <p:nvPr/>
        </p:nvSpPr>
        <p:spPr>
          <a:xfrm>
            <a:off x="166686" y="6296211"/>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We must open and clear our eyes!</a:t>
            </a:r>
          </a:p>
        </p:txBody>
      </p:sp>
      <p:sp>
        <p:nvSpPr>
          <p:cNvPr id="9" name="Rectangle 8">
            <a:extLst>
              <a:ext uri="{FF2B5EF4-FFF2-40B4-BE49-F238E27FC236}">
                <a16:creationId xmlns:a16="http://schemas.microsoft.com/office/drawing/2014/main" id="{94F99218-F340-F540-B5DB-382380E7E386}"/>
              </a:ext>
            </a:extLst>
          </p:cNvPr>
          <p:cNvSpPr/>
          <p:nvPr/>
        </p:nvSpPr>
        <p:spPr>
          <a:xfrm>
            <a:off x="166685" y="1203962"/>
            <a:ext cx="8824911" cy="332398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So justice is far from us,</a:t>
            </a:r>
            <a:br>
              <a:rPr lang="en-US" sz="2000" dirty="0">
                <a:solidFill>
                  <a:srgbClr val="3327C6"/>
                </a:solidFill>
              </a:rPr>
            </a:br>
            <a:r>
              <a:rPr lang="en-US" sz="2000" dirty="0">
                <a:solidFill>
                  <a:srgbClr val="3327C6"/>
                </a:solidFill>
              </a:rPr>
              <a:t>	and righteousness does not reach us.</a:t>
            </a:r>
          </a:p>
          <a:p>
            <a:pPr>
              <a:tabLst>
                <a:tab pos="457200" algn="l"/>
                <a:tab pos="914400" algn="l"/>
                <a:tab pos="1371600" algn="l"/>
                <a:tab pos="1828800" algn="l"/>
                <a:tab pos="2286000" algn="l"/>
              </a:tabLst>
            </a:pPr>
            <a:br>
              <a:rPr lang="en-US" sz="800" dirty="0">
                <a:solidFill>
                  <a:srgbClr val="3327C6"/>
                </a:solidFill>
              </a:rPr>
            </a:br>
            <a:r>
              <a:rPr lang="en-US" sz="2000" dirty="0">
                <a:solidFill>
                  <a:srgbClr val="3327C6"/>
                </a:solidFill>
              </a:rPr>
              <a:t>We look for light, but all is darkness;</a:t>
            </a:r>
            <a:br>
              <a:rPr lang="en-US" sz="2000" dirty="0">
                <a:solidFill>
                  <a:srgbClr val="3327C6"/>
                </a:solidFill>
              </a:rPr>
            </a:br>
            <a:r>
              <a:rPr lang="en-US" sz="2000" dirty="0">
                <a:solidFill>
                  <a:srgbClr val="3327C6"/>
                </a:solidFill>
              </a:rPr>
              <a:t>	for brightness, but we walk in deep shadows.</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Like the blind we grope along the wall,</a:t>
            </a:r>
            <a:br>
              <a:rPr lang="en-US" sz="2000" dirty="0">
                <a:solidFill>
                  <a:srgbClr val="3327C6"/>
                </a:solidFill>
              </a:rPr>
            </a:br>
            <a:r>
              <a:rPr lang="en-US" sz="2000" dirty="0">
                <a:solidFill>
                  <a:srgbClr val="3327C6"/>
                </a:solidFill>
              </a:rPr>
              <a:t>	feeling our way like people without eyes.</a:t>
            </a:r>
          </a:p>
          <a:p>
            <a:pPr>
              <a:tabLst>
                <a:tab pos="457200" algn="l"/>
                <a:tab pos="914400" algn="l"/>
                <a:tab pos="1371600" algn="l"/>
                <a:tab pos="1828800" algn="l"/>
                <a:tab pos="2286000" algn="l"/>
              </a:tabLst>
            </a:pPr>
            <a:br>
              <a:rPr lang="en-US" sz="800" dirty="0">
                <a:solidFill>
                  <a:srgbClr val="3327C6"/>
                </a:solidFill>
              </a:rPr>
            </a:br>
            <a:r>
              <a:rPr lang="en-US" sz="2000" dirty="0">
                <a:solidFill>
                  <a:srgbClr val="3327C6"/>
                </a:solidFill>
              </a:rPr>
              <a:t>At midday we stumble as if it were twilight;</a:t>
            </a:r>
            <a:br>
              <a:rPr lang="en-US" sz="2000" dirty="0">
                <a:solidFill>
                  <a:srgbClr val="3327C6"/>
                </a:solidFill>
              </a:rPr>
            </a:br>
            <a:r>
              <a:rPr lang="en-US" sz="2000" dirty="0">
                <a:solidFill>
                  <a:srgbClr val="3327C6"/>
                </a:solidFill>
              </a:rPr>
              <a:t>	among the strong, we are like the dead.</a:t>
            </a:r>
          </a:p>
          <a:p>
            <a:pPr>
              <a:tabLst>
                <a:tab pos="457200" algn="l"/>
                <a:tab pos="914400" algn="l"/>
                <a:tab pos="1371600" algn="l"/>
                <a:tab pos="1828800" algn="l"/>
                <a:tab pos="2286000" algn="l"/>
              </a:tabLst>
            </a:pPr>
            <a:r>
              <a:rPr lang="en-US" sz="2000" dirty="0">
                <a:solidFill>
                  <a:srgbClr val="3327C6"/>
                </a:solidFill>
              </a:rPr>
              <a:t>										       Isaiah 59:9-10</a:t>
            </a:r>
          </a:p>
        </p:txBody>
      </p:sp>
      <p:sp>
        <p:nvSpPr>
          <p:cNvPr id="6" name="Rectangle 5">
            <a:extLst>
              <a:ext uri="{FF2B5EF4-FFF2-40B4-BE49-F238E27FC236}">
                <a16:creationId xmlns:a16="http://schemas.microsoft.com/office/drawing/2014/main" id="{2F6CFD01-4C89-364E-B84B-CC57573651C7}"/>
              </a:ext>
            </a:extLst>
          </p:cNvPr>
          <p:cNvSpPr/>
          <p:nvPr/>
        </p:nvSpPr>
        <p:spPr>
          <a:xfrm>
            <a:off x="166684" y="4543659"/>
            <a:ext cx="8824911" cy="1231106"/>
          </a:xfrm>
          <a:prstGeom prst="rect">
            <a:avLst/>
          </a:prstGeom>
          <a:solidFill>
            <a:srgbClr val="C9FFFC">
              <a:alpha val="49020"/>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Almost all of the words of Jesus come from the prophets.</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But people failed to see or understand their truth.</a:t>
            </a:r>
          </a:p>
          <a:p>
            <a:pPr>
              <a:tabLst>
                <a:tab pos="457200" algn="l"/>
                <a:tab pos="914400" algn="l"/>
                <a:tab pos="1371600" algn="l"/>
                <a:tab pos="1828800" algn="l"/>
                <a:tab pos="2286000" algn="l"/>
              </a:tabLst>
            </a:pPr>
            <a:r>
              <a:rPr lang="en-US" sz="2000" dirty="0">
                <a:solidFill>
                  <a:schemeClr val="tx1"/>
                </a:solidFill>
              </a:rPr>
              <a:t>											          Ray</a:t>
            </a:r>
          </a:p>
        </p:txBody>
      </p:sp>
      <p:sp>
        <p:nvSpPr>
          <p:cNvPr id="10" name="Rectangle 9">
            <a:extLst>
              <a:ext uri="{FF2B5EF4-FFF2-40B4-BE49-F238E27FC236}">
                <a16:creationId xmlns:a16="http://schemas.microsoft.com/office/drawing/2014/main" id="{47CD68E0-32B9-C54C-AAF6-BCD2F494FFBC}"/>
              </a:ext>
            </a:extLst>
          </p:cNvPr>
          <p:cNvSpPr/>
          <p:nvPr/>
        </p:nvSpPr>
        <p:spPr>
          <a:xfrm>
            <a:off x="166684" y="5793918"/>
            <a:ext cx="8824911" cy="492443"/>
          </a:xfrm>
          <a:prstGeom prst="rect">
            <a:avLst/>
          </a:prstGeom>
          <a:solidFill>
            <a:srgbClr val="C9FFFC">
              <a:alpha val="49020"/>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Many people choose not to see.				       Morris</a:t>
            </a:r>
          </a:p>
        </p:txBody>
      </p:sp>
    </p:spTree>
    <p:extLst>
      <p:ext uri="{BB962C8B-B14F-4D97-AF65-F5344CB8AC3E}">
        <p14:creationId xmlns:p14="http://schemas.microsoft.com/office/powerpoint/2010/main" val="751419642"/>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Vision</a:t>
            </a:r>
          </a:p>
        </p:txBody>
      </p:sp>
      <p:sp>
        <p:nvSpPr>
          <p:cNvPr id="7" name="Rectangle 6"/>
          <p:cNvSpPr/>
          <p:nvPr/>
        </p:nvSpPr>
        <p:spPr>
          <a:xfrm>
            <a:off x="166683" y="1706095"/>
            <a:ext cx="4379917"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rgbClr val="4433FF"/>
                </a:solidFill>
              </a:rPr>
              <a:t>Seeing the Light</a:t>
            </a:r>
          </a:p>
          <a:p>
            <a:pPr marL="342900" indent="-342900">
              <a:buFont typeface="Arial" charset="0"/>
              <a:buChar char="•"/>
            </a:pPr>
            <a:r>
              <a:rPr lang="en-US" sz="2000" dirty="0">
                <a:solidFill>
                  <a:schemeClr val="bg1">
                    <a:lumMod val="50000"/>
                  </a:schemeClr>
                </a:solidFill>
              </a:rPr>
              <a:t>Field of View</a:t>
            </a:r>
          </a:p>
          <a:p>
            <a:pPr marL="342900" indent="-342900">
              <a:buFont typeface="Arial" charset="0"/>
              <a:buChar char="•"/>
            </a:pPr>
            <a:r>
              <a:rPr lang="en-US" sz="2000" dirty="0">
                <a:solidFill>
                  <a:schemeClr val="bg1">
                    <a:lumMod val="50000"/>
                  </a:schemeClr>
                </a:solidFill>
              </a:rPr>
              <a:t>Focus</a:t>
            </a:r>
          </a:p>
        </p:txBody>
      </p:sp>
    </p:spTree>
    <p:extLst>
      <p:ext uri="{BB962C8B-B14F-4D97-AF65-F5344CB8AC3E}">
        <p14:creationId xmlns:p14="http://schemas.microsoft.com/office/powerpoint/2010/main" val="3373171615"/>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Seeing the Light</a:t>
            </a:r>
            <a:endParaRPr lang="en-US" sz="2000" dirty="0">
              <a:solidFill>
                <a:srgbClr val="002060"/>
              </a:solidFill>
            </a:endParaRPr>
          </a:p>
        </p:txBody>
      </p:sp>
      <p:sp>
        <p:nvSpPr>
          <p:cNvPr id="5" name="Rectangle 4"/>
          <p:cNvSpPr/>
          <p:nvPr/>
        </p:nvSpPr>
        <p:spPr>
          <a:xfrm>
            <a:off x="166688" y="1222171"/>
            <a:ext cx="8824911" cy="455509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Leaving Nazareth, he went and lived in Capernaum </a:t>
            </a:r>
            <a:r>
              <a:rPr lang="mr-IN" sz="2000" dirty="0">
                <a:solidFill>
                  <a:srgbClr val="3327C6"/>
                </a:solidFill>
              </a:rPr>
              <a:t>…</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to fulfill what was said through the prophet Isaiah:</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“Land of Zebulun and land of Naphtali,</a:t>
            </a:r>
            <a:br>
              <a:rPr lang="en-US" sz="2000" dirty="0">
                <a:solidFill>
                  <a:srgbClr val="3327C6"/>
                </a:solidFill>
              </a:rPr>
            </a:br>
            <a:r>
              <a:rPr lang="en-US" sz="2000" dirty="0">
                <a:solidFill>
                  <a:srgbClr val="3327C6"/>
                </a:solidFill>
              </a:rPr>
              <a:t>	the Way of the Sea, beyond the Jordan,</a:t>
            </a:r>
            <a:br>
              <a:rPr lang="en-US" sz="2000" dirty="0">
                <a:solidFill>
                  <a:srgbClr val="3327C6"/>
                </a:solidFill>
              </a:rPr>
            </a:br>
            <a:r>
              <a:rPr lang="en-US" sz="2000" dirty="0">
                <a:solidFill>
                  <a:srgbClr val="3327C6"/>
                </a:solidFill>
              </a:rPr>
              <a:t>		Galilee of the Gentiles -</a:t>
            </a:r>
            <a:br>
              <a:rPr lang="en-US" sz="2000" dirty="0">
                <a:solidFill>
                  <a:srgbClr val="3327C6"/>
                </a:solidFill>
              </a:rPr>
            </a:b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the people living in darkness</a:t>
            </a:r>
            <a:br>
              <a:rPr lang="en-US" sz="2000" dirty="0">
                <a:solidFill>
                  <a:srgbClr val="3327C6"/>
                </a:solidFill>
              </a:rPr>
            </a:br>
            <a:r>
              <a:rPr lang="en-US" sz="2000" dirty="0">
                <a:solidFill>
                  <a:srgbClr val="3327C6"/>
                </a:solidFill>
              </a:rPr>
              <a:t>	have seen a great </a:t>
            </a:r>
            <a:r>
              <a:rPr lang="en-US" sz="2000" dirty="0">
                <a:solidFill>
                  <a:srgbClr val="FF0000"/>
                </a:solidFill>
              </a:rPr>
              <a:t>light</a:t>
            </a:r>
            <a:r>
              <a:rPr lang="en-US" sz="2000" dirty="0">
                <a:solidFill>
                  <a:srgbClr val="0070C0"/>
                </a:solidFill>
              </a:rPr>
              <a:t>;</a:t>
            </a:r>
            <a:br>
              <a:rPr lang="en-US" sz="2000" dirty="0">
                <a:solidFill>
                  <a:srgbClr val="0070C0"/>
                </a:solidFill>
              </a:rPr>
            </a:br>
            <a:r>
              <a:rPr lang="en-US" sz="2000" dirty="0">
                <a:solidFill>
                  <a:srgbClr val="0070C0"/>
                </a:solidFill>
              </a:rPr>
              <a:t>		</a:t>
            </a:r>
            <a:r>
              <a:rPr lang="en-US" sz="2000" dirty="0">
                <a:solidFill>
                  <a:srgbClr val="3327C6"/>
                </a:solidFill>
              </a:rPr>
              <a:t>on those living in the land of the shadow of death</a:t>
            </a:r>
            <a:br>
              <a:rPr lang="en-US" sz="2000" dirty="0">
                <a:solidFill>
                  <a:srgbClr val="3327C6"/>
                </a:solidFill>
              </a:rPr>
            </a:br>
            <a:r>
              <a:rPr lang="en-US" sz="2000" dirty="0">
                <a:solidFill>
                  <a:srgbClr val="3327C6"/>
                </a:solidFill>
              </a:rPr>
              <a:t>			a </a:t>
            </a:r>
            <a:r>
              <a:rPr lang="en-US" sz="2000" dirty="0">
                <a:solidFill>
                  <a:srgbClr val="FF0000"/>
                </a:solidFill>
              </a:rPr>
              <a:t>light</a:t>
            </a:r>
            <a:r>
              <a:rPr lang="en-US" sz="2000" dirty="0">
                <a:solidFill>
                  <a:srgbClr val="0070C0"/>
                </a:solidFill>
              </a:rPr>
              <a:t> </a:t>
            </a:r>
            <a:r>
              <a:rPr lang="en-US" sz="2000" dirty="0">
                <a:solidFill>
                  <a:srgbClr val="3327C6"/>
                </a:solidFill>
              </a:rPr>
              <a:t>has dawned.”</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From that time on Jesus began to preach, </a:t>
            </a:r>
          </a:p>
          <a:p>
            <a:pPr>
              <a:tabLst>
                <a:tab pos="457200" algn="l"/>
                <a:tab pos="914400" algn="l"/>
                <a:tab pos="1371600" algn="l"/>
                <a:tab pos="1828800" algn="l"/>
                <a:tab pos="2286000" algn="l"/>
              </a:tabLst>
            </a:pPr>
            <a:r>
              <a:rPr lang="en-US" sz="2000" dirty="0">
                <a:solidFill>
                  <a:srgbClr val="3327C6"/>
                </a:solidFill>
              </a:rPr>
              <a:t>	“Repent, </a:t>
            </a:r>
          </a:p>
          <a:p>
            <a:pPr>
              <a:tabLst>
                <a:tab pos="457200" algn="l"/>
                <a:tab pos="914400" algn="l"/>
                <a:tab pos="1371600" algn="l"/>
                <a:tab pos="1828800" algn="l"/>
                <a:tab pos="2286000" algn="l"/>
              </a:tabLst>
            </a:pPr>
            <a:r>
              <a:rPr lang="en-US" sz="2000" dirty="0">
                <a:solidFill>
                  <a:srgbClr val="3327C6"/>
                </a:solidFill>
              </a:rPr>
              <a:t>		for the kingdom of heaven has come near.”</a:t>
            </a:r>
          </a:p>
          <a:p>
            <a:pPr>
              <a:tabLst>
                <a:tab pos="457200" algn="l"/>
                <a:tab pos="914400" algn="l"/>
                <a:tab pos="1371600" algn="l"/>
                <a:tab pos="1828800" algn="l"/>
                <a:tab pos="2286000" algn="l"/>
              </a:tabLst>
            </a:pPr>
            <a:r>
              <a:rPr lang="en-US" sz="2000" dirty="0">
                <a:solidFill>
                  <a:srgbClr val="3327C6"/>
                </a:solidFill>
              </a:rPr>
              <a:t>					     Matthew 4:13-17 (Jesus quoting from Isaiah 9:1-2)</a:t>
            </a:r>
          </a:p>
        </p:txBody>
      </p:sp>
      <p:sp>
        <p:nvSpPr>
          <p:cNvPr id="8" name="Rectangle 7"/>
          <p:cNvSpPr/>
          <p:nvPr/>
        </p:nvSpPr>
        <p:spPr>
          <a:xfrm>
            <a:off x="166687" y="6213271"/>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We all need (and long for) the light </a:t>
            </a:r>
            <a:r>
              <a:rPr lang="en-US" sz="2000"/>
              <a:t>to enable us to see </a:t>
            </a:r>
            <a:r>
              <a:rPr lang="en-US" sz="2000" dirty="0"/>
              <a:t>the truth.</a:t>
            </a:r>
          </a:p>
        </p:txBody>
      </p:sp>
    </p:spTree>
    <p:extLst>
      <p:ext uri="{BB962C8B-B14F-4D97-AF65-F5344CB8AC3E}">
        <p14:creationId xmlns:p14="http://schemas.microsoft.com/office/powerpoint/2010/main" val="704943549"/>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Seeing the Light</a:t>
            </a:r>
            <a:endParaRPr lang="en-US" sz="2000" dirty="0">
              <a:solidFill>
                <a:srgbClr val="002060"/>
              </a:solidFill>
            </a:endParaRPr>
          </a:p>
        </p:txBody>
      </p:sp>
      <p:sp>
        <p:nvSpPr>
          <p:cNvPr id="5" name="Rectangle 4"/>
          <p:cNvSpPr/>
          <p:nvPr/>
        </p:nvSpPr>
        <p:spPr>
          <a:xfrm>
            <a:off x="166688" y="1222171"/>
            <a:ext cx="8824911" cy="393954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Through him [Christ] </a:t>
            </a:r>
          </a:p>
          <a:p>
            <a:pPr>
              <a:tabLst>
                <a:tab pos="457200" algn="l"/>
                <a:tab pos="914400" algn="l"/>
                <a:tab pos="1371600" algn="l"/>
                <a:tab pos="1828800" algn="l"/>
                <a:tab pos="2286000" algn="l"/>
              </a:tabLst>
            </a:pPr>
            <a:r>
              <a:rPr lang="en-US" sz="2000" dirty="0">
                <a:solidFill>
                  <a:srgbClr val="3327C6"/>
                </a:solidFill>
              </a:rPr>
              <a:t>	all things were made; </a:t>
            </a:r>
          </a:p>
          <a:p>
            <a:pPr>
              <a:tabLst>
                <a:tab pos="457200" algn="l"/>
                <a:tab pos="914400" algn="l"/>
                <a:tab pos="1371600" algn="l"/>
                <a:tab pos="1828800" algn="l"/>
                <a:tab pos="2286000" algn="l"/>
              </a:tabLst>
            </a:pPr>
            <a:r>
              <a:rPr lang="en-US" sz="2000" dirty="0">
                <a:solidFill>
                  <a:srgbClr val="3327C6"/>
                </a:solidFill>
              </a:rPr>
              <a:t>		without him nothing was made that has been made.</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In him was life, </a:t>
            </a:r>
          </a:p>
          <a:p>
            <a:pPr>
              <a:tabLst>
                <a:tab pos="457200" algn="l"/>
                <a:tab pos="914400" algn="l"/>
                <a:tab pos="1371600" algn="l"/>
                <a:tab pos="1828800" algn="l"/>
                <a:tab pos="2286000" algn="l"/>
              </a:tabLst>
            </a:pPr>
            <a:r>
              <a:rPr lang="en-US" sz="2000" dirty="0">
                <a:solidFill>
                  <a:srgbClr val="3327C6"/>
                </a:solidFill>
              </a:rPr>
              <a:t>	and that life </a:t>
            </a:r>
          </a:p>
          <a:p>
            <a:pPr>
              <a:tabLst>
                <a:tab pos="457200" algn="l"/>
                <a:tab pos="914400" algn="l"/>
                <a:tab pos="1371600" algn="l"/>
                <a:tab pos="1828800" algn="l"/>
                <a:tab pos="2286000" algn="l"/>
              </a:tabLst>
            </a:pPr>
            <a:r>
              <a:rPr lang="en-US" sz="2000" dirty="0">
                <a:solidFill>
                  <a:srgbClr val="3327C6"/>
                </a:solidFill>
              </a:rPr>
              <a:t>		was the </a:t>
            </a:r>
            <a:r>
              <a:rPr lang="en-US" sz="2000" dirty="0">
                <a:solidFill>
                  <a:srgbClr val="FF0000"/>
                </a:solidFill>
              </a:rPr>
              <a:t>light</a:t>
            </a:r>
            <a:r>
              <a:rPr lang="en-US" sz="2000" dirty="0">
                <a:solidFill>
                  <a:srgbClr val="0070C0"/>
                </a:solidFill>
              </a:rPr>
              <a:t> </a:t>
            </a:r>
            <a:r>
              <a:rPr lang="en-US" sz="2000" dirty="0">
                <a:solidFill>
                  <a:srgbClr val="3327C6"/>
                </a:solidFill>
              </a:rPr>
              <a:t>of </a:t>
            </a:r>
            <a:r>
              <a:rPr lang="en-US" sz="2000" u="sng" dirty="0">
                <a:solidFill>
                  <a:srgbClr val="3327C6"/>
                </a:solidFill>
              </a:rPr>
              <a:t>all mankind</a:t>
            </a:r>
            <a:r>
              <a:rPr lang="en-US" sz="2000" dirty="0">
                <a:solidFill>
                  <a:srgbClr val="3327C6"/>
                </a:solidFill>
              </a:rPr>
              <a:t>.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The</a:t>
            </a:r>
            <a:r>
              <a:rPr lang="en-US" sz="2000" dirty="0">
                <a:solidFill>
                  <a:srgbClr val="0070C0"/>
                </a:solidFill>
              </a:rPr>
              <a:t> </a:t>
            </a:r>
            <a:r>
              <a:rPr lang="en-US" sz="2000" dirty="0">
                <a:solidFill>
                  <a:srgbClr val="FF0000"/>
                </a:solidFill>
              </a:rPr>
              <a:t>light</a:t>
            </a:r>
            <a:r>
              <a:rPr lang="en-US" sz="2000" dirty="0">
                <a:solidFill>
                  <a:srgbClr val="0070C0"/>
                </a:solidFill>
              </a:rPr>
              <a:t> </a:t>
            </a:r>
            <a:r>
              <a:rPr lang="en-US" sz="2000" dirty="0">
                <a:solidFill>
                  <a:srgbClr val="3327C6"/>
                </a:solidFill>
              </a:rPr>
              <a:t>shines in the darkness, </a:t>
            </a:r>
          </a:p>
          <a:p>
            <a:pPr>
              <a:tabLst>
                <a:tab pos="457200" algn="l"/>
                <a:tab pos="914400" algn="l"/>
                <a:tab pos="1371600" algn="l"/>
                <a:tab pos="1828800" algn="l"/>
                <a:tab pos="2286000" algn="l"/>
              </a:tabLst>
            </a:pPr>
            <a:r>
              <a:rPr lang="en-US" sz="2000" dirty="0">
                <a:solidFill>
                  <a:srgbClr val="3327C6"/>
                </a:solidFill>
              </a:rPr>
              <a:t>	and </a:t>
            </a:r>
            <a:r>
              <a:rPr lang="en-US" sz="2000" i="1" dirty="0">
                <a:solidFill>
                  <a:srgbClr val="3327C6"/>
                </a:solidFill>
              </a:rPr>
              <a:t>the darkness has not overcome it</a:t>
            </a:r>
            <a:r>
              <a:rPr lang="en-US" sz="2000" dirty="0">
                <a:solidFill>
                  <a:srgbClr val="3327C6"/>
                </a:solidFill>
              </a:rPr>
              <a:t>.</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The true light that gives </a:t>
            </a:r>
            <a:r>
              <a:rPr lang="en-US" sz="2000" dirty="0">
                <a:solidFill>
                  <a:srgbClr val="FF0000"/>
                </a:solidFill>
              </a:rPr>
              <a:t>light </a:t>
            </a:r>
            <a:r>
              <a:rPr lang="en-US" sz="2000" dirty="0">
                <a:solidFill>
                  <a:srgbClr val="3327C6"/>
                </a:solidFill>
              </a:rPr>
              <a:t>to </a:t>
            </a:r>
            <a:r>
              <a:rPr lang="en-US" sz="2000" u="sng" dirty="0">
                <a:solidFill>
                  <a:srgbClr val="3327C6"/>
                </a:solidFill>
              </a:rPr>
              <a:t>everyone</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was coming into the world. </a:t>
            </a:r>
          </a:p>
          <a:p>
            <a:pPr>
              <a:tabLst>
                <a:tab pos="457200" algn="l"/>
                <a:tab pos="914400" algn="l"/>
                <a:tab pos="1371600" algn="l"/>
                <a:tab pos="1828800" algn="l"/>
                <a:tab pos="2286000" algn="l"/>
              </a:tabLst>
            </a:pPr>
            <a:r>
              <a:rPr lang="en-US" sz="2000" dirty="0">
                <a:solidFill>
                  <a:srgbClr val="3327C6"/>
                </a:solidFill>
              </a:rPr>
              <a:t>										         John 1:3-5, 9</a:t>
            </a:r>
          </a:p>
        </p:txBody>
      </p:sp>
      <p:sp>
        <p:nvSpPr>
          <p:cNvPr id="8" name="Rectangle 7"/>
          <p:cNvSpPr/>
          <p:nvPr/>
        </p:nvSpPr>
        <p:spPr>
          <a:xfrm>
            <a:off x="166686" y="6269707"/>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We must see the light that keeps us on the right path for our </a:t>
            </a:r>
            <a:r>
              <a:rPr lang="en-US" sz="2000" dirty="0">
                <a:solidFill>
                  <a:srgbClr val="FF0000"/>
                </a:solidFill>
              </a:rPr>
              <a:t>purpose</a:t>
            </a:r>
            <a:r>
              <a:rPr lang="en-US" sz="2000" dirty="0"/>
              <a:t>.</a:t>
            </a:r>
          </a:p>
        </p:txBody>
      </p:sp>
      <p:sp>
        <p:nvSpPr>
          <p:cNvPr id="6" name="Rectangle 5"/>
          <p:cNvSpPr/>
          <p:nvPr/>
        </p:nvSpPr>
        <p:spPr>
          <a:xfrm>
            <a:off x="166687" y="5161711"/>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Your word is a lamp for my feet,</a:t>
            </a:r>
            <a:br>
              <a:rPr lang="en-US" sz="2000" dirty="0">
                <a:solidFill>
                  <a:srgbClr val="3327C6"/>
                </a:solidFill>
              </a:rPr>
            </a:br>
            <a:r>
              <a:rPr lang="en-US" sz="2000" dirty="0">
                <a:solidFill>
                  <a:srgbClr val="3327C6"/>
                </a:solidFill>
              </a:rPr>
              <a:t>    a </a:t>
            </a:r>
            <a:r>
              <a:rPr lang="en-US" sz="2000" dirty="0">
                <a:solidFill>
                  <a:srgbClr val="FF0000"/>
                </a:solidFill>
              </a:rPr>
              <a:t>light</a:t>
            </a:r>
            <a:r>
              <a:rPr lang="en-US" sz="2000" dirty="0">
                <a:solidFill>
                  <a:srgbClr val="0070C0"/>
                </a:solidFill>
              </a:rPr>
              <a:t> </a:t>
            </a:r>
            <a:r>
              <a:rPr lang="en-US" sz="2000" dirty="0">
                <a:solidFill>
                  <a:srgbClr val="3327C6"/>
                </a:solidFill>
              </a:rPr>
              <a:t>on my path.</a:t>
            </a:r>
          </a:p>
          <a:p>
            <a:pPr>
              <a:tabLst>
                <a:tab pos="457200" algn="l"/>
                <a:tab pos="914400" algn="l"/>
                <a:tab pos="1371600" algn="l"/>
                <a:tab pos="1828800" algn="l"/>
                <a:tab pos="2286000" algn="l"/>
              </a:tabLst>
            </a:pPr>
            <a:r>
              <a:rPr lang="en-US" sz="2000" dirty="0">
                <a:solidFill>
                  <a:srgbClr val="3327C6"/>
                </a:solidFill>
              </a:rPr>
              <a:t>										      Psalm 119:105</a:t>
            </a:r>
          </a:p>
        </p:txBody>
      </p:sp>
    </p:spTree>
    <p:extLst>
      <p:ext uri="{BB962C8B-B14F-4D97-AF65-F5344CB8AC3E}">
        <p14:creationId xmlns:p14="http://schemas.microsoft.com/office/powerpoint/2010/main" val="87368103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a:solidFill>
                  <a:srgbClr val="002060"/>
                </a:solidFill>
                <a:ea typeface="ヒラギノ明朝 ProN W3" charset="0"/>
                <a:cs typeface="ヒラギノ明朝 ProN W3" charset="0"/>
                <a:sym typeface="Arial" charset="0"/>
              </a:rPr>
              <a:t>Quote</a:t>
            </a:r>
            <a:endParaRPr lang="en-US" sz="2800" b="1">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190500" y="2302712"/>
            <a:ext cx="8763000" cy="2133918"/>
          </a:xfrm>
          <a:solidFill>
            <a:srgbClr val="FFFF99">
              <a:alpha val="49803"/>
            </a:srgbClr>
          </a:solidFill>
          <a:ln w="28448" cap="flat">
            <a:solidFill>
              <a:srgbClr val="FF0000"/>
            </a:solidFill>
            <a:miter lim="800000"/>
            <a:headEnd/>
            <a:tailEnd/>
          </a:ln>
        </p:spPr>
        <p:txBody>
          <a:bodyPr wrap="square"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I think of myself as being a relatively intelligent man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who is open to a lot of different things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I think that questioning our </a:t>
            </a:r>
            <a:r>
              <a:rPr lang="en-US" sz="2000" b="1" dirty="0">
                <a:solidFill>
                  <a:srgbClr val="FF0000"/>
                </a:solidFill>
                <a:ea typeface="ヒラギノ明朝 ProN W3" charset="0"/>
                <a:cs typeface="ヒラギノ明朝 ProN W3" charset="0"/>
              </a:rPr>
              <a:t>purpose</a:t>
            </a:r>
            <a:r>
              <a:rPr lang="en-US" sz="2000" b="1" dirty="0">
                <a:ea typeface="ヒラギノ明朝 ProN W3" charset="0"/>
                <a:cs typeface="ヒラギノ明朝 ProN W3" charset="0"/>
              </a:rPr>
              <a:t> in life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the meaning of existence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is something that we all go through at some point.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Laurence Fishburne</a:t>
            </a:r>
          </a:p>
        </p:txBody>
      </p:sp>
    </p:spTree>
    <p:extLst>
      <p:ext uri="{BB962C8B-B14F-4D97-AF65-F5344CB8AC3E}">
        <p14:creationId xmlns:p14="http://schemas.microsoft.com/office/powerpoint/2010/main" val="7645862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674325"/>
            <a:ext cx="8547100" cy="1904560"/>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We are defeated at work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because our work gives us no pleasure.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We are defeated at home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because we have no pleasant work there.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Wendell Berry</a:t>
            </a:r>
          </a:p>
        </p:txBody>
      </p:sp>
    </p:spTree>
    <p:extLst>
      <p:ext uri="{BB962C8B-B14F-4D97-AF65-F5344CB8AC3E}">
        <p14:creationId xmlns:p14="http://schemas.microsoft.com/office/powerpoint/2010/main" val="161232433"/>
      </p:ext>
    </p:extLst>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Seeing the Light</a:t>
            </a:r>
            <a:endParaRPr lang="en-US" sz="2000" dirty="0">
              <a:solidFill>
                <a:srgbClr val="002060"/>
              </a:solidFill>
            </a:endParaRPr>
          </a:p>
        </p:txBody>
      </p:sp>
      <p:sp>
        <p:nvSpPr>
          <p:cNvPr id="5" name="Rectangle 4"/>
          <p:cNvSpPr/>
          <p:nvPr/>
        </p:nvSpPr>
        <p:spPr>
          <a:xfrm>
            <a:off x="166688" y="1222171"/>
            <a:ext cx="8824911" cy="510909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I am the </a:t>
            </a:r>
            <a:r>
              <a:rPr lang="en-US" sz="2000" dirty="0">
                <a:solidFill>
                  <a:srgbClr val="FF0000"/>
                </a:solidFill>
              </a:rPr>
              <a:t>light </a:t>
            </a:r>
            <a:r>
              <a:rPr lang="en-US" sz="2000" dirty="0">
                <a:solidFill>
                  <a:srgbClr val="3327C6"/>
                </a:solidFill>
              </a:rPr>
              <a:t>of the world. </a:t>
            </a:r>
          </a:p>
          <a:p>
            <a:pPr>
              <a:tabLst>
                <a:tab pos="457200" algn="l"/>
                <a:tab pos="914400" algn="l"/>
                <a:tab pos="1371600" algn="l"/>
                <a:tab pos="1828800" algn="l"/>
                <a:tab pos="2286000" algn="l"/>
              </a:tabLst>
            </a:pPr>
            <a:r>
              <a:rPr lang="en-US" sz="2000" dirty="0">
                <a:solidFill>
                  <a:srgbClr val="3327C6"/>
                </a:solidFill>
              </a:rPr>
              <a:t>	Whoever follows me will </a:t>
            </a:r>
            <a:r>
              <a:rPr lang="en-US" sz="2000" u="sng" dirty="0">
                <a:solidFill>
                  <a:srgbClr val="3327C6"/>
                </a:solidFill>
              </a:rPr>
              <a:t>never</a:t>
            </a:r>
            <a:r>
              <a:rPr lang="en-US" sz="2000" dirty="0">
                <a:solidFill>
                  <a:srgbClr val="3327C6"/>
                </a:solidFill>
              </a:rPr>
              <a:t> walk in darkness, </a:t>
            </a:r>
          </a:p>
          <a:p>
            <a:pPr>
              <a:tabLst>
                <a:tab pos="457200" algn="l"/>
                <a:tab pos="914400" algn="l"/>
                <a:tab pos="1371600" algn="l"/>
                <a:tab pos="1828800" algn="l"/>
                <a:tab pos="2286000" algn="l"/>
              </a:tabLst>
            </a:pPr>
            <a:r>
              <a:rPr lang="en-US" sz="2000" dirty="0">
                <a:solidFill>
                  <a:srgbClr val="3327C6"/>
                </a:solidFill>
              </a:rPr>
              <a:t>		but will have the </a:t>
            </a:r>
            <a:r>
              <a:rPr lang="en-US" sz="2000" dirty="0">
                <a:solidFill>
                  <a:srgbClr val="FF0000"/>
                </a:solidFill>
              </a:rPr>
              <a:t>light</a:t>
            </a:r>
            <a:r>
              <a:rPr lang="en-US" sz="2000" dirty="0">
                <a:solidFill>
                  <a:srgbClr val="0070C0"/>
                </a:solidFill>
              </a:rPr>
              <a:t> </a:t>
            </a:r>
            <a:r>
              <a:rPr lang="en-US" sz="2000" dirty="0">
                <a:solidFill>
                  <a:srgbClr val="3327C6"/>
                </a:solidFill>
              </a:rPr>
              <a:t>of life.			 	John 8:12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Anyone who walks in the daytime </a:t>
            </a:r>
          </a:p>
          <a:p>
            <a:pPr>
              <a:tabLst>
                <a:tab pos="457200" algn="l"/>
                <a:tab pos="914400" algn="l"/>
                <a:tab pos="1371600" algn="l"/>
                <a:tab pos="1828800" algn="l"/>
                <a:tab pos="2286000" algn="l"/>
              </a:tabLst>
            </a:pPr>
            <a:r>
              <a:rPr lang="en-US" sz="2000" dirty="0">
                <a:solidFill>
                  <a:srgbClr val="3327C6"/>
                </a:solidFill>
              </a:rPr>
              <a:t>	will not stumble, </a:t>
            </a:r>
          </a:p>
          <a:p>
            <a:pPr>
              <a:tabLst>
                <a:tab pos="457200" algn="l"/>
                <a:tab pos="914400" algn="l"/>
                <a:tab pos="1371600" algn="l"/>
                <a:tab pos="1828800" algn="l"/>
                <a:tab pos="2286000" algn="l"/>
              </a:tabLst>
            </a:pPr>
            <a:r>
              <a:rPr lang="en-US" sz="2000" dirty="0">
                <a:solidFill>
                  <a:srgbClr val="3327C6"/>
                </a:solidFill>
              </a:rPr>
              <a:t>		for they see by this world’s </a:t>
            </a:r>
            <a:r>
              <a:rPr lang="en-US" sz="2000" dirty="0">
                <a:solidFill>
                  <a:srgbClr val="FF0000"/>
                </a:solidFill>
              </a:rPr>
              <a:t>light</a:t>
            </a:r>
            <a:r>
              <a:rPr lang="en-US" sz="2000" dirty="0">
                <a:solidFill>
                  <a:srgbClr val="3327C6"/>
                </a:solidFill>
              </a:rPr>
              <a:t>. 			John 11:9</a:t>
            </a:r>
          </a:p>
          <a:p>
            <a:pPr>
              <a:tabLst>
                <a:tab pos="457200" algn="l"/>
                <a:tab pos="914400" algn="l"/>
                <a:tab pos="1371600" algn="l"/>
                <a:tab pos="1828800" algn="l"/>
                <a:tab pos="2286000" algn="l"/>
              </a:tabLst>
            </a:pPr>
            <a:r>
              <a:rPr lang="en-US" sz="8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You are going to have the </a:t>
            </a:r>
            <a:r>
              <a:rPr lang="en-US" sz="2000" dirty="0">
                <a:solidFill>
                  <a:srgbClr val="FF0000"/>
                </a:solidFill>
              </a:rPr>
              <a:t>light</a:t>
            </a:r>
            <a:r>
              <a:rPr lang="en-US" sz="2000" dirty="0">
                <a:solidFill>
                  <a:srgbClr val="0070C0"/>
                </a:solidFill>
              </a:rPr>
              <a:t> </a:t>
            </a:r>
            <a:r>
              <a:rPr lang="en-US" sz="2000" dirty="0">
                <a:solidFill>
                  <a:srgbClr val="3327C6"/>
                </a:solidFill>
              </a:rPr>
              <a:t>just a little while longer.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Walk while you have the </a:t>
            </a:r>
            <a:r>
              <a:rPr lang="en-US" sz="2000" dirty="0">
                <a:solidFill>
                  <a:srgbClr val="FF0000"/>
                </a:solidFill>
              </a:rPr>
              <a:t>light</a:t>
            </a:r>
            <a:r>
              <a:rPr lang="en-US" sz="2000" dirty="0">
                <a:solidFill>
                  <a:srgbClr val="3327C6"/>
                </a:solidFill>
              </a:rPr>
              <a:t>, </a:t>
            </a:r>
            <a:r>
              <a:rPr lang="en-US" sz="2000" u="sng" dirty="0">
                <a:solidFill>
                  <a:srgbClr val="3327C6"/>
                </a:solidFill>
              </a:rPr>
              <a:t>before darkness overtakes you</a:t>
            </a:r>
            <a:r>
              <a:rPr lang="en-US" sz="2000" dirty="0">
                <a:solidFill>
                  <a:srgbClr val="3327C6"/>
                </a:solidFill>
              </a:rPr>
              <a:t>.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Whoever walks in the dark does not know where they are going. 											            John 12:35</a:t>
            </a:r>
          </a:p>
          <a:p>
            <a:pPr>
              <a:tabLst>
                <a:tab pos="457200" algn="l"/>
                <a:tab pos="914400" algn="l"/>
                <a:tab pos="1371600" algn="l"/>
                <a:tab pos="1828800" algn="l"/>
                <a:tab pos="2286000" algn="l"/>
              </a:tabLst>
            </a:pPr>
            <a:r>
              <a:rPr lang="en-US" sz="8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I have come into the world as a</a:t>
            </a:r>
            <a:r>
              <a:rPr lang="en-US" sz="2000" dirty="0">
                <a:solidFill>
                  <a:srgbClr val="0070C0"/>
                </a:solidFill>
              </a:rPr>
              <a:t> </a:t>
            </a:r>
            <a:r>
              <a:rPr lang="en-US" sz="2000" dirty="0">
                <a:solidFill>
                  <a:srgbClr val="FF0000"/>
                </a:solidFill>
              </a:rPr>
              <a:t>light</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so that no one who believes in me </a:t>
            </a:r>
          </a:p>
          <a:p>
            <a:pPr>
              <a:tabLst>
                <a:tab pos="457200" algn="l"/>
                <a:tab pos="914400" algn="l"/>
                <a:tab pos="1371600" algn="l"/>
                <a:tab pos="1828800" algn="l"/>
                <a:tab pos="2286000" algn="l"/>
              </a:tabLst>
            </a:pPr>
            <a:r>
              <a:rPr lang="en-US" sz="2000" dirty="0">
                <a:solidFill>
                  <a:srgbClr val="3327C6"/>
                </a:solidFill>
              </a:rPr>
              <a:t>		should stay in darkness.</a:t>
            </a:r>
          </a:p>
          <a:p>
            <a:pPr>
              <a:tabLst>
                <a:tab pos="457200" algn="l"/>
                <a:tab pos="914400" algn="l"/>
                <a:tab pos="1371600" algn="l"/>
                <a:tab pos="1828800" algn="l"/>
                <a:tab pos="2286000" algn="l"/>
              </a:tabLst>
            </a:pPr>
            <a:r>
              <a:rPr lang="en-US" sz="2000" dirty="0">
                <a:solidFill>
                  <a:srgbClr val="3327C6"/>
                </a:solidFill>
              </a:rPr>
              <a:t>			           						            John 12:46</a:t>
            </a:r>
          </a:p>
        </p:txBody>
      </p:sp>
      <p:sp>
        <p:nvSpPr>
          <p:cNvPr id="8" name="Rectangle 7"/>
          <p:cNvSpPr/>
          <p:nvPr/>
        </p:nvSpPr>
        <p:spPr>
          <a:xfrm>
            <a:off x="166687" y="6331262"/>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The light of truth that keeps us from stumbling in the darkness.</a:t>
            </a:r>
          </a:p>
        </p:txBody>
      </p:sp>
    </p:spTree>
    <p:extLst>
      <p:ext uri="{BB962C8B-B14F-4D97-AF65-F5344CB8AC3E}">
        <p14:creationId xmlns:p14="http://schemas.microsoft.com/office/powerpoint/2010/main" val="3233499033"/>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Seeing the Light</a:t>
            </a:r>
            <a:endParaRPr lang="en-US" sz="2000" dirty="0">
              <a:solidFill>
                <a:srgbClr val="002060"/>
              </a:solidFill>
            </a:endParaRPr>
          </a:p>
        </p:txBody>
      </p:sp>
      <p:sp>
        <p:nvSpPr>
          <p:cNvPr id="5" name="Rectangle 4"/>
          <p:cNvSpPr/>
          <p:nvPr/>
        </p:nvSpPr>
        <p:spPr>
          <a:xfrm>
            <a:off x="166688" y="1222171"/>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For judgment I have come into this world, </a:t>
            </a:r>
          </a:p>
          <a:p>
            <a:pPr>
              <a:tabLst>
                <a:tab pos="457200" algn="l"/>
                <a:tab pos="914400" algn="l"/>
                <a:tab pos="1371600" algn="l"/>
                <a:tab pos="1828800" algn="l"/>
                <a:tab pos="2286000" algn="l"/>
              </a:tabLst>
            </a:pPr>
            <a:r>
              <a:rPr lang="en-US" sz="2000" dirty="0">
                <a:solidFill>
                  <a:srgbClr val="3327C6"/>
                </a:solidFill>
              </a:rPr>
              <a:t>	so that the blind will see </a:t>
            </a:r>
          </a:p>
          <a:p>
            <a:pPr>
              <a:tabLst>
                <a:tab pos="457200" algn="l"/>
                <a:tab pos="914400" algn="l"/>
                <a:tab pos="1371600" algn="l"/>
                <a:tab pos="1828800" algn="l"/>
                <a:tab pos="2286000" algn="l"/>
              </a:tabLst>
            </a:pPr>
            <a:r>
              <a:rPr lang="en-US" sz="2000" dirty="0">
                <a:solidFill>
                  <a:srgbClr val="3327C6"/>
                </a:solidFill>
              </a:rPr>
              <a:t>		and those who see will become blind.	</a:t>
            </a:r>
          </a:p>
          <a:p>
            <a:pPr>
              <a:tabLst>
                <a:tab pos="457200" algn="l"/>
                <a:tab pos="914400" algn="l"/>
                <a:tab pos="1371600" algn="l"/>
                <a:tab pos="1828800" algn="l"/>
                <a:tab pos="2286000" algn="l"/>
              </a:tabLst>
            </a:pPr>
            <a:r>
              <a:rPr lang="en-US" sz="2000" dirty="0">
                <a:solidFill>
                  <a:srgbClr val="3327C6"/>
                </a:solidFill>
              </a:rPr>
              <a:t>											John 9:39</a:t>
            </a:r>
          </a:p>
        </p:txBody>
      </p:sp>
      <p:sp>
        <p:nvSpPr>
          <p:cNvPr id="8" name="Rectangle 7"/>
          <p:cNvSpPr/>
          <p:nvPr/>
        </p:nvSpPr>
        <p:spPr>
          <a:xfrm>
            <a:off x="166686" y="6269707"/>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We must properly discriminate things in the light.</a:t>
            </a:r>
          </a:p>
        </p:txBody>
      </p:sp>
    </p:spTree>
    <p:extLst>
      <p:ext uri="{BB962C8B-B14F-4D97-AF65-F5344CB8AC3E}">
        <p14:creationId xmlns:p14="http://schemas.microsoft.com/office/powerpoint/2010/main" val="1241351078"/>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Seeing the Light</a:t>
            </a:r>
            <a:endParaRPr lang="en-US" sz="2000" dirty="0">
              <a:solidFill>
                <a:srgbClr val="002060"/>
              </a:solidFill>
            </a:endParaRPr>
          </a:p>
        </p:txBody>
      </p:sp>
      <p:sp>
        <p:nvSpPr>
          <p:cNvPr id="8" name="Rectangle 7"/>
          <p:cNvSpPr/>
          <p:nvPr/>
        </p:nvSpPr>
        <p:spPr>
          <a:xfrm>
            <a:off x="166686" y="6269707"/>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We must properly discriminate things in the light.</a:t>
            </a:r>
          </a:p>
        </p:txBody>
      </p:sp>
      <p:sp>
        <p:nvSpPr>
          <p:cNvPr id="6" name="Rectangle 5"/>
          <p:cNvSpPr/>
          <p:nvPr/>
        </p:nvSpPr>
        <p:spPr>
          <a:xfrm>
            <a:off x="166685" y="1214316"/>
            <a:ext cx="8824911"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This is why I speak to them in parables:</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	“Though seeing, they do not see;</a:t>
            </a:r>
            <a:br>
              <a:rPr lang="en-US" sz="2000" dirty="0">
                <a:solidFill>
                  <a:srgbClr val="3327C6"/>
                </a:solidFill>
              </a:rPr>
            </a:br>
            <a:r>
              <a:rPr lang="en-US" sz="2000" dirty="0">
                <a:solidFill>
                  <a:srgbClr val="3327C6"/>
                </a:solidFill>
              </a:rPr>
              <a:t>    		though hearing, they do not hear or understand.</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In them is fulfilled the prophecy of Isaiah:</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	“‘You will be ever hearing but never understanding;</a:t>
            </a:r>
            <a:br>
              <a:rPr lang="en-US" sz="2000" dirty="0">
                <a:solidFill>
                  <a:srgbClr val="3327C6"/>
                </a:solidFill>
              </a:rPr>
            </a:br>
            <a:r>
              <a:rPr lang="en-US" sz="2000" dirty="0">
                <a:solidFill>
                  <a:srgbClr val="3327C6"/>
                </a:solidFill>
              </a:rPr>
              <a:t>		you will be ever seeing but never perceiving.</a:t>
            </a:r>
            <a:br>
              <a:rPr lang="en-US" sz="2000" dirty="0">
                <a:solidFill>
                  <a:srgbClr val="3327C6"/>
                </a:solidFill>
              </a:rPr>
            </a:br>
            <a:r>
              <a:rPr lang="en-US" sz="2000" dirty="0">
                <a:solidFill>
                  <a:srgbClr val="3327C6"/>
                </a:solidFill>
              </a:rPr>
              <a:t>	For this people’s heart has become </a:t>
            </a:r>
            <a:r>
              <a:rPr lang="en-US" sz="2000" u="sng" dirty="0">
                <a:solidFill>
                  <a:srgbClr val="3327C6"/>
                </a:solidFill>
              </a:rPr>
              <a:t>calloused</a:t>
            </a:r>
            <a:r>
              <a:rPr lang="en-US" sz="2000" dirty="0">
                <a:solidFill>
                  <a:srgbClr val="3327C6"/>
                </a:solidFill>
              </a:rPr>
              <a:t>;</a:t>
            </a:r>
            <a:br>
              <a:rPr lang="en-US" sz="2000" dirty="0">
                <a:solidFill>
                  <a:srgbClr val="3327C6"/>
                </a:solidFill>
              </a:rPr>
            </a:br>
            <a:r>
              <a:rPr lang="en-US" sz="2000" dirty="0">
                <a:solidFill>
                  <a:srgbClr val="3327C6"/>
                </a:solidFill>
              </a:rPr>
              <a:t>		they hardly hear with their ears,</a:t>
            </a:r>
            <a:br>
              <a:rPr lang="en-US" sz="2000" dirty="0">
                <a:solidFill>
                  <a:srgbClr val="3327C6"/>
                </a:solidFill>
              </a:rPr>
            </a:br>
            <a:r>
              <a:rPr lang="en-US" sz="2000" dirty="0">
                <a:solidFill>
                  <a:srgbClr val="3327C6"/>
                </a:solidFill>
              </a:rPr>
              <a:t>			and they have </a:t>
            </a:r>
            <a:r>
              <a:rPr lang="en-US" sz="2000" u="sng" dirty="0">
                <a:solidFill>
                  <a:srgbClr val="3327C6"/>
                </a:solidFill>
              </a:rPr>
              <a:t>closed</a:t>
            </a:r>
            <a:r>
              <a:rPr lang="en-US" sz="2000" dirty="0">
                <a:solidFill>
                  <a:srgbClr val="3327C6"/>
                </a:solidFill>
              </a:rPr>
              <a:t> their eyes.</a:t>
            </a:r>
            <a:br>
              <a:rPr lang="en-US" sz="2000" dirty="0">
                <a:solidFill>
                  <a:srgbClr val="3327C6"/>
                </a:solidFill>
              </a:rPr>
            </a:br>
            <a:r>
              <a:rPr lang="en-US" sz="2000" dirty="0">
                <a:solidFill>
                  <a:srgbClr val="3327C6"/>
                </a:solidFill>
              </a:rPr>
              <a:t>	Otherwise they might see with their eyes,</a:t>
            </a:r>
            <a:br>
              <a:rPr lang="en-US" sz="2000" dirty="0">
                <a:solidFill>
                  <a:srgbClr val="3327C6"/>
                </a:solidFill>
              </a:rPr>
            </a:br>
            <a:r>
              <a:rPr lang="en-US" sz="2000" dirty="0">
                <a:solidFill>
                  <a:srgbClr val="3327C6"/>
                </a:solidFill>
              </a:rPr>
              <a:t>		hear with their ears,</a:t>
            </a:r>
            <a:br>
              <a:rPr lang="en-US" sz="2000" dirty="0">
                <a:solidFill>
                  <a:srgbClr val="3327C6"/>
                </a:solidFill>
              </a:rPr>
            </a:br>
            <a:r>
              <a:rPr lang="en-US" sz="2000" dirty="0">
                <a:solidFill>
                  <a:srgbClr val="3327C6"/>
                </a:solidFill>
              </a:rPr>
              <a:t>			understand with their hearts</a:t>
            </a:r>
            <a:br>
              <a:rPr lang="en-US" sz="2000" dirty="0">
                <a:solidFill>
                  <a:srgbClr val="3327C6"/>
                </a:solidFill>
              </a:rPr>
            </a:br>
            <a:r>
              <a:rPr lang="en-US" sz="2000" dirty="0">
                <a:solidFill>
                  <a:srgbClr val="3327C6"/>
                </a:solidFill>
              </a:rPr>
              <a:t>				and turn, and I would heal them.’</a:t>
            </a:r>
          </a:p>
          <a:p>
            <a:pPr>
              <a:tabLst>
                <a:tab pos="457200" algn="l"/>
                <a:tab pos="914400" algn="l"/>
                <a:tab pos="1371600" algn="l"/>
                <a:tab pos="1828800" algn="l"/>
                <a:tab pos="2286000" algn="l"/>
              </a:tabLst>
            </a:pPr>
            <a:r>
              <a:rPr lang="en-US" sz="2000" dirty="0">
                <a:solidFill>
                  <a:srgbClr val="3327C6"/>
                </a:solidFill>
              </a:rPr>
              <a:t>										Matthew 13:13-15</a:t>
            </a:r>
          </a:p>
        </p:txBody>
      </p:sp>
    </p:spTree>
    <p:extLst>
      <p:ext uri="{BB962C8B-B14F-4D97-AF65-F5344CB8AC3E}">
        <p14:creationId xmlns:p14="http://schemas.microsoft.com/office/powerpoint/2010/main" val="2482059094"/>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We Need Healthy Eyes</a:t>
            </a:r>
            <a:endParaRPr lang="en-US" sz="2000" dirty="0">
              <a:solidFill>
                <a:srgbClr val="002060"/>
              </a:solidFill>
            </a:endParaRPr>
          </a:p>
        </p:txBody>
      </p:sp>
      <p:sp>
        <p:nvSpPr>
          <p:cNvPr id="8" name="Rectangle 7"/>
          <p:cNvSpPr/>
          <p:nvPr/>
        </p:nvSpPr>
        <p:spPr>
          <a:xfrm>
            <a:off x="166686" y="6269707"/>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We must properly discriminate things in the light.</a:t>
            </a:r>
          </a:p>
        </p:txBody>
      </p:sp>
      <p:sp>
        <p:nvSpPr>
          <p:cNvPr id="6" name="Rectangle 5"/>
          <p:cNvSpPr/>
          <p:nvPr/>
        </p:nvSpPr>
        <p:spPr>
          <a:xfrm>
            <a:off x="166685" y="1214316"/>
            <a:ext cx="8824911" cy="338554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[From Dustin’s Sermon]</a:t>
            </a:r>
          </a:p>
          <a:p>
            <a:pPr>
              <a:tabLst>
                <a:tab pos="457200" algn="l"/>
                <a:tab pos="914400" algn="l"/>
                <a:tab pos="1371600" algn="l"/>
                <a:tab pos="1828800" algn="l"/>
                <a:tab pos="2286000" algn="l"/>
              </a:tabLst>
            </a:pPr>
            <a:endParaRPr lang="en-US" sz="20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The eye is the lamp of the body.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If your eyes are healthy, </a:t>
            </a:r>
          </a:p>
          <a:p>
            <a:pPr>
              <a:tabLst>
                <a:tab pos="457200" algn="l"/>
                <a:tab pos="914400" algn="l"/>
                <a:tab pos="1371600" algn="l"/>
                <a:tab pos="1828800" algn="l"/>
                <a:tab pos="2286000" algn="l"/>
              </a:tabLst>
            </a:pPr>
            <a:r>
              <a:rPr lang="en-US" sz="2000" dirty="0">
                <a:solidFill>
                  <a:srgbClr val="3327C6"/>
                </a:solidFill>
              </a:rPr>
              <a:t>	your whole body will be full of light.  </a:t>
            </a:r>
          </a:p>
          <a:p>
            <a:pPr>
              <a:tabLst>
                <a:tab pos="457200" algn="l"/>
                <a:tab pos="914400" algn="l"/>
                <a:tab pos="1371600" algn="l"/>
                <a:tab pos="1828800" algn="l"/>
                <a:tab pos="2286000" algn="l"/>
              </a:tabLst>
            </a:pPr>
            <a:r>
              <a:rPr lang="en-US" sz="2000" dirty="0">
                <a:solidFill>
                  <a:srgbClr val="3327C6"/>
                </a:solidFill>
              </a:rPr>
              <a:t>But if your eyes are unhealthy, </a:t>
            </a:r>
          </a:p>
          <a:p>
            <a:pPr>
              <a:tabLst>
                <a:tab pos="457200" algn="l"/>
                <a:tab pos="914400" algn="l"/>
                <a:tab pos="1371600" algn="l"/>
                <a:tab pos="1828800" algn="l"/>
                <a:tab pos="2286000" algn="l"/>
              </a:tabLst>
            </a:pPr>
            <a:r>
              <a:rPr lang="en-US" sz="2000" dirty="0">
                <a:solidFill>
                  <a:srgbClr val="3327C6"/>
                </a:solidFill>
              </a:rPr>
              <a:t>	your whole body will be full of darkness. </a:t>
            </a:r>
          </a:p>
          <a:p>
            <a:pPr>
              <a:tabLst>
                <a:tab pos="457200" algn="l"/>
                <a:tab pos="914400" algn="l"/>
                <a:tab pos="1371600" algn="l"/>
                <a:tab pos="1828800" algn="l"/>
                <a:tab pos="2286000" algn="l"/>
              </a:tabLst>
            </a:pPr>
            <a:r>
              <a:rPr lang="en-US" sz="2000" dirty="0">
                <a:solidFill>
                  <a:srgbClr val="3327C6"/>
                </a:solidFill>
              </a:rPr>
              <a:t>If then the light within you is darkness, </a:t>
            </a:r>
          </a:p>
          <a:p>
            <a:pPr>
              <a:tabLst>
                <a:tab pos="457200" algn="l"/>
                <a:tab pos="914400" algn="l"/>
                <a:tab pos="1371600" algn="l"/>
                <a:tab pos="1828800" algn="l"/>
                <a:tab pos="2286000" algn="l"/>
              </a:tabLst>
            </a:pPr>
            <a:r>
              <a:rPr lang="en-US" sz="2000" dirty="0">
                <a:solidFill>
                  <a:srgbClr val="3327C6"/>
                </a:solidFill>
              </a:rPr>
              <a:t>	how great is that darkness!</a:t>
            </a:r>
          </a:p>
          <a:p>
            <a:pPr>
              <a:tabLst>
                <a:tab pos="457200" algn="l"/>
                <a:tab pos="914400" algn="l"/>
                <a:tab pos="1371600" algn="l"/>
                <a:tab pos="1828800" algn="l"/>
                <a:tab pos="2286000" algn="l"/>
              </a:tabLst>
            </a:pPr>
            <a:r>
              <a:rPr lang="en-US" sz="2000" dirty="0">
                <a:solidFill>
                  <a:srgbClr val="3327C6"/>
                </a:solidFill>
              </a:rPr>
              <a:t>										Matthew 6:22-23</a:t>
            </a:r>
          </a:p>
        </p:txBody>
      </p:sp>
    </p:spTree>
    <p:extLst>
      <p:ext uri="{BB962C8B-B14F-4D97-AF65-F5344CB8AC3E}">
        <p14:creationId xmlns:p14="http://schemas.microsoft.com/office/powerpoint/2010/main" val="1023690814"/>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Seeing the Light</a:t>
            </a:r>
            <a:endParaRPr lang="en-US" sz="2000" dirty="0">
              <a:solidFill>
                <a:srgbClr val="002060"/>
              </a:solidFill>
            </a:endParaRPr>
          </a:p>
        </p:txBody>
      </p:sp>
      <p:sp>
        <p:nvSpPr>
          <p:cNvPr id="8" name="Rectangle 7"/>
          <p:cNvSpPr/>
          <p:nvPr/>
        </p:nvSpPr>
        <p:spPr>
          <a:xfrm>
            <a:off x="166686" y="6269707"/>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We must see God and His beauty and Goodness; our </a:t>
            </a:r>
            <a:r>
              <a:rPr lang="en-US" sz="2000" dirty="0">
                <a:solidFill>
                  <a:srgbClr val="FF0000"/>
                </a:solidFill>
              </a:rPr>
              <a:t>purpose</a:t>
            </a:r>
            <a:r>
              <a:rPr lang="en-US" sz="2000" dirty="0"/>
              <a:t> follows.</a:t>
            </a:r>
          </a:p>
        </p:txBody>
      </p:sp>
      <p:sp>
        <p:nvSpPr>
          <p:cNvPr id="6" name="Rectangle 5"/>
          <p:cNvSpPr/>
          <p:nvPr/>
        </p:nvSpPr>
        <p:spPr>
          <a:xfrm>
            <a:off x="166685" y="1214316"/>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The Son is the </a:t>
            </a:r>
            <a:r>
              <a:rPr lang="en-US" sz="2000" u="sng" dirty="0">
                <a:solidFill>
                  <a:srgbClr val="3327C6"/>
                </a:solidFill>
              </a:rPr>
              <a:t>radiance</a:t>
            </a:r>
            <a:r>
              <a:rPr lang="en-US" sz="2000" dirty="0">
                <a:solidFill>
                  <a:srgbClr val="3327C6"/>
                </a:solidFill>
              </a:rPr>
              <a:t> of God’s glory </a:t>
            </a:r>
          </a:p>
          <a:p>
            <a:pPr>
              <a:tabLst>
                <a:tab pos="457200" algn="l"/>
                <a:tab pos="914400" algn="l"/>
                <a:tab pos="1371600" algn="l"/>
                <a:tab pos="1828800" algn="l"/>
                <a:tab pos="2286000" algn="l"/>
              </a:tabLst>
            </a:pPr>
            <a:r>
              <a:rPr lang="en-US" sz="2000" dirty="0">
                <a:solidFill>
                  <a:srgbClr val="3327C6"/>
                </a:solidFill>
              </a:rPr>
              <a:t>	and the </a:t>
            </a:r>
            <a:r>
              <a:rPr lang="en-US" sz="2000" u="sng" dirty="0">
                <a:solidFill>
                  <a:srgbClr val="3327C6"/>
                </a:solidFill>
              </a:rPr>
              <a:t>exact representation </a:t>
            </a:r>
            <a:r>
              <a:rPr lang="en-US" sz="2000" dirty="0">
                <a:solidFill>
                  <a:srgbClr val="3327C6"/>
                </a:solidFill>
              </a:rPr>
              <a:t>of his being, </a:t>
            </a:r>
          </a:p>
          <a:p>
            <a:pPr>
              <a:tabLst>
                <a:tab pos="457200" algn="l"/>
                <a:tab pos="914400" algn="l"/>
                <a:tab pos="1371600" algn="l"/>
                <a:tab pos="1828800" algn="l"/>
                <a:tab pos="2286000" algn="l"/>
              </a:tabLst>
            </a:pPr>
            <a:r>
              <a:rPr lang="en-US" sz="2000" dirty="0">
                <a:solidFill>
                  <a:srgbClr val="3327C6"/>
                </a:solidFill>
              </a:rPr>
              <a:t>		sustaining all things by his powerful word. </a:t>
            </a:r>
          </a:p>
          <a:p>
            <a:pPr>
              <a:tabLst>
                <a:tab pos="457200" algn="l"/>
                <a:tab pos="914400" algn="l"/>
                <a:tab pos="1371600" algn="l"/>
                <a:tab pos="1828800" algn="l"/>
                <a:tab pos="2286000" algn="l"/>
              </a:tabLst>
            </a:pPr>
            <a:r>
              <a:rPr lang="en-US" sz="2000" dirty="0">
                <a:solidFill>
                  <a:srgbClr val="3327C6"/>
                </a:solidFill>
              </a:rPr>
              <a:t>										       Hebrews 1:3a</a:t>
            </a:r>
          </a:p>
        </p:txBody>
      </p:sp>
      <p:sp>
        <p:nvSpPr>
          <p:cNvPr id="9" name="Rectangle 8"/>
          <p:cNvSpPr/>
          <p:nvPr/>
        </p:nvSpPr>
        <p:spPr>
          <a:xfrm>
            <a:off x="166685" y="4292082"/>
            <a:ext cx="8824911" cy="153888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Love must be sincere.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Hate what is evil; </a:t>
            </a:r>
          </a:p>
          <a:p>
            <a:pPr>
              <a:tabLst>
                <a:tab pos="457200" algn="l"/>
                <a:tab pos="914400" algn="l"/>
                <a:tab pos="1371600" algn="l"/>
                <a:tab pos="1828800" algn="l"/>
                <a:tab pos="2286000" algn="l"/>
              </a:tabLst>
            </a:pPr>
            <a:r>
              <a:rPr lang="en-US" sz="2000" dirty="0">
                <a:solidFill>
                  <a:srgbClr val="3327C6"/>
                </a:solidFill>
              </a:rPr>
              <a:t>	</a:t>
            </a:r>
            <a:r>
              <a:rPr lang="en-US" sz="2000" u="sng" dirty="0">
                <a:solidFill>
                  <a:srgbClr val="3327C6"/>
                </a:solidFill>
              </a:rPr>
              <a:t>cling</a:t>
            </a:r>
            <a:r>
              <a:rPr lang="en-US" sz="2000" dirty="0">
                <a:solidFill>
                  <a:srgbClr val="3327C6"/>
                </a:solidFill>
              </a:rPr>
              <a:t> to what is good.</a:t>
            </a:r>
          </a:p>
          <a:p>
            <a:pPr>
              <a:tabLst>
                <a:tab pos="457200" algn="l"/>
                <a:tab pos="914400" algn="l"/>
                <a:tab pos="1371600" algn="l"/>
                <a:tab pos="1828800" algn="l"/>
                <a:tab pos="2286000" algn="l"/>
              </a:tabLst>
            </a:pPr>
            <a:r>
              <a:rPr lang="en-US" sz="2000" dirty="0">
                <a:solidFill>
                  <a:srgbClr val="3327C6"/>
                </a:solidFill>
              </a:rPr>
              <a:t>										        Romans 12:9 </a:t>
            </a:r>
          </a:p>
        </p:txBody>
      </p:sp>
      <p:sp>
        <p:nvSpPr>
          <p:cNvPr id="10" name="Rectangle 9"/>
          <p:cNvSpPr/>
          <p:nvPr/>
        </p:nvSpPr>
        <p:spPr>
          <a:xfrm>
            <a:off x="166684" y="2884165"/>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Hate evil,</a:t>
            </a:r>
          </a:p>
          <a:p>
            <a:pPr>
              <a:tabLst>
                <a:tab pos="457200" algn="l"/>
                <a:tab pos="914400" algn="l"/>
                <a:tab pos="1371600" algn="l"/>
                <a:tab pos="1828800" algn="l"/>
                <a:tab pos="2286000" algn="l"/>
              </a:tabLst>
            </a:pPr>
            <a:r>
              <a:rPr lang="en-US" sz="2000" dirty="0">
                <a:solidFill>
                  <a:srgbClr val="3327C6"/>
                </a:solidFill>
              </a:rPr>
              <a:t>	love good.</a:t>
            </a:r>
          </a:p>
          <a:p>
            <a:pPr>
              <a:tabLst>
                <a:tab pos="457200" algn="l"/>
                <a:tab pos="914400" algn="l"/>
                <a:tab pos="1371600" algn="l"/>
                <a:tab pos="1828800" algn="l"/>
                <a:tab pos="2286000" algn="l"/>
              </a:tabLst>
            </a:pPr>
            <a:r>
              <a:rPr lang="en-US" sz="2000" dirty="0">
                <a:solidFill>
                  <a:srgbClr val="3327C6"/>
                </a:solidFill>
              </a:rPr>
              <a:t>										          Amos 5:15a</a:t>
            </a:r>
          </a:p>
        </p:txBody>
      </p:sp>
    </p:spTree>
    <p:extLst>
      <p:ext uri="{BB962C8B-B14F-4D97-AF65-F5344CB8AC3E}">
        <p14:creationId xmlns:p14="http://schemas.microsoft.com/office/powerpoint/2010/main" val="301185022"/>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Seeing the Light</a:t>
            </a:r>
            <a:endParaRPr lang="en-US" sz="2000" dirty="0">
              <a:solidFill>
                <a:srgbClr val="002060"/>
              </a:solidFill>
            </a:endParaRPr>
          </a:p>
        </p:txBody>
      </p:sp>
      <p:sp>
        <p:nvSpPr>
          <p:cNvPr id="8" name="Rectangle 7"/>
          <p:cNvSpPr/>
          <p:nvPr/>
        </p:nvSpPr>
        <p:spPr>
          <a:xfrm>
            <a:off x="166686" y="6269707"/>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Lst>
            </a:pPr>
            <a:r>
              <a:rPr lang="en-US" sz="2000" dirty="0"/>
              <a:t>Paul “saw the light”, totally changing how he worked his </a:t>
            </a:r>
            <a:r>
              <a:rPr lang="en-US" sz="2000" dirty="0">
                <a:solidFill>
                  <a:srgbClr val="FF0000"/>
                </a:solidFill>
              </a:rPr>
              <a:t>purpose</a:t>
            </a:r>
            <a:r>
              <a:rPr lang="en-US" sz="2000" dirty="0"/>
              <a:t>.</a:t>
            </a:r>
          </a:p>
        </p:txBody>
      </p:sp>
      <p:sp>
        <p:nvSpPr>
          <p:cNvPr id="6" name="Rectangle 5"/>
          <p:cNvSpPr/>
          <p:nvPr/>
        </p:nvSpPr>
        <p:spPr>
          <a:xfrm>
            <a:off x="166685" y="1214316"/>
            <a:ext cx="8824911" cy="424731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Meanwhile, Saul was still breathing out murderous threats against the Lord’s disciples. He went to the high priest and asked him for letters to the synagogues in Damascus, so that if he found any there who belonged to the Way, whether men or women, he might take them as prisoners to Jerusalem.  As he neared Damascus on his journey, suddenly a light from heaven flashed around him.  He fell to the ground and heard a voice say to him, “Saul, Saul, why do you persecute me?”</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“Who are you, Lord?” Saul asked.</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“I am Jesus, whom you are persecuting,” he replied.  “Now get up and go into the city, and you will be told what you must do.”</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For three days he was blind, and did not eat or drink anything.</a:t>
            </a:r>
          </a:p>
          <a:p>
            <a:pPr>
              <a:tabLst>
                <a:tab pos="457200" algn="l"/>
                <a:tab pos="914400" algn="l"/>
                <a:tab pos="1371600" algn="l"/>
                <a:tab pos="1828800" algn="l"/>
                <a:tab pos="2286000" algn="l"/>
              </a:tabLst>
            </a:pPr>
            <a:r>
              <a:rPr lang="en-US" sz="2000" dirty="0">
                <a:solidFill>
                  <a:srgbClr val="3327C6"/>
                </a:solidFill>
              </a:rPr>
              <a:t>										          Acts 9:1-6, 9</a:t>
            </a:r>
          </a:p>
        </p:txBody>
      </p:sp>
    </p:spTree>
    <p:extLst>
      <p:ext uri="{BB962C8B-B14F-4D97-AF65-F5344CB8AC3E}">
        <p14:creationId xmlns:p14="http://schemas.microsoft.com/office/powerpoint/2010/main" val="2454935208"/>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Seeing the Light</a:t>
            </a:r>
            <a:endParaRPr lang="en-US" sz="2000" dirty="0">
              <a:solidFill>
                <a:srgbClr val="002060"/>
              </a:solidFill>
            </a:endParaRPr>
          </a:p>
        </p:txBody>
      </p:sp>
      <p:sp>
        <p:nvSpPr>
          <p:cNvPr id="6" name="Rectangle 5"/>
          <p:cNvSpPr/>
          <p:nvPr/>
        </p:nvSpPr>
        <p:spPr>
          <a:xfrm>
            <a:off x="166685" y="1214316"/>
            <a:ext cx="8824911" cy="54784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[Paul’s original means of accomplishing his purpose]</a:t>
            </a:r>
          </a:p>
          <a:p>
            <a:pPr>
              <a:tabLst>
                <a:tab pos="457200" algn="l"/>
                <a:tab pos="914400" algn="l"/>
                <a:tab pos="1371600" algn="l"/>
                <a:tab pos="1828800" algn="l"/>
                <a:tab pos="2286000" algn="l"/>
              </a:tabLst>
            </a:pPr>
            <a:r>
              <a:rPr lang="en-US" sz="2000" dirty="0">
                <a:solidFill>
                  <a:srgbClr val="3327C6"/>
                </a:solidFill>
              </a:rPr>
              <a:t>Ananias answered, “I have heard many reports about this man and all the harm he has done to your holy people in Jerusalem.  And he has come here with authority from the chief priests to arrest all who call on your name.”</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[Paul’s redirected means of accomplishing his purpose]</a:t>
            </a:r>
          </a:p>
          <a:p>
            <a:pPr>
              <a:tabLst>
                <a:tab pos="457200" algn="l"/>
                <a:tab pos="914400" algn="l"/>
                <a:tab pos="1371600" algn="l"/>
                <a:tab pos="1828800" algn="l"/>
                <a:tab pos="2286000" algn="l"/>
              </a:tabLst>
            </a:pPr>
            <a:r>
              <a:rPr lang="en-US" sz="2000" dirty="0">
                <a:solidFill>
                  <a:srgbClr val="3327C6"/>
                </a:solidFill>
              </a:rPr>
              <a:t>But the Lord said to Ananias, “Go! This man is my chosen instrument to proclaim my name to the Gentiles and their kings and to the people of Israel. </a:t>
            </a:r>
            <a:r>
              <a:rPr lang="mr-IN" sz="2000" dirty="0">
                <a:solidFill>
                  <a:srgbClr val="3327C6"/>
                </a:solidFill>
              </a:rPr>
              <a:t>…</a:t>
            </a:r>
            <a:endParaRPr lang="en-US" sz="2000" dirty="0">
              <a:solidFill>
                <a:srgbClr val="3327C6"/>
              </a:solidFill>
            </a:endParaRP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[Ananias placed his hands on Saul]</a:t>
            </a:r>
          </a:p>
          <a:p>
            <a:pPr>
              <a:tabLst>
                <a:tab pos="457200" algn="l"/>
                <a:tab pos="914400" algn="l"/>
                <a:tab pos="1371600" algn="l"/>
                <a:tab pos="1828800" algn="l"/>
                <a:tab pos="2286000" algn="l"/>
              </a:tabLst>
            </a:pPr>
            <a:r>
              <a:rPr lang="en-US" sz="2000" dirty="0">
                <a:solidFill>
                  <a:srgbClr val="3327C6"/>
                </a:solidFill>
              </a:rPr>
              <a:t>He said “Brother Saul, the Lord - Jesus, who appeared to you on the road as you were coming here - has sent me so that you may see again and be filled with the Holy Spirit.”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Immediately, something like scales fell from Saul’s eyes, and he could see again. He got up and was baptized</a:t>
            </a:r>
            <a:r>
              <a:rPr lang="mr-IN" sz="2000" dirty="0">
                <a:solidFill>
                  <a:srgbClr val="3327C6"/>
                </a:solidFill>
              </a:rPr>
              <a:t>…</a:t>
            </a:r>
            <a:endParaRPr lang="en-US" sz="20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										         Acts 9:13-19</a:t>
            </a:r>
          </a:p>
        </p:txBody>
      </p:sp>
    </p:spTree>
    <p:extLst>
      <p:ext uri="{BB962C8B-B14F-4D97-AF65-F5344CB8AC3E}">
        <p14:creationId xmlns:p14="http://schemas.microsoft.com/office/powerpoint/2010/main" val="2390492340"/>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Seeing the Light</a:t>
            </a:r>
            <a:endParaRPr lang="en-US" sz="2000" dirty="0">
              <a:solidFill>
                <a:srgbClr val="002060"/>
              </a:solidFill>
            </a:endParaRPr>
          </a:p>
        </p:txBody>
      </p:sp>
      <p:sp>
        <p:nvSpPr>
          <p:cNvPr id="6" name="Rectangle 5"/>
          <p:cNvSpPr/>
          <p:nvPr/>
        </p:nvSpPr>
        <p:spPr>
          <a:xfrm>
            <a:off x="166685" y="1214316"/>
            <a:ext cx="8824911" cy="54784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[Jesus to Paul on the Road to Damascus]</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3327C6"/>
                </a:solidFill>
              </a:rPr>
              <a:t>Now get up and stand on your feet.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I have appeared to you </a:t>
            </a:r>
          </a:p>
          <a:p>
            <a:pPr>
              <a:tabLst>
                <a:tab pos="457200" algn="l"/>
                <a:tab pos="914400" algn="l"/>
                <a:tab pos="1371600" algn="l"/>
                <a:tab pos="1828800" algn="l"/>
                <a:tab pos="2286000" algn="l"/>
              </a:tabLst>
            </a:pPr>
            <a:r>
              <a:rPr lang="en-US" sz="2000" dirty="0">
                <a:solidFill>
                  <a:srgbClr val="3327C6"/>
                </a:solidFill>
              </a:rPr>
              <a:t>	to appoint you as a servant </a:t>
            </a:r>
          </a:p>
          <a:p>
            <a:pPr>
              <a:tabLst>
                <a:tab pos="457200" algn="l"/>
                <a:tab pos="914400" algn="l"/>
                <a:tab pos="1371600" algn="l"/>
                <a:tab pos="1828800" algn="l"/>
                <a:tab pos="2286000" algn="l"/>
              </a:tabLst>
            </a:pPr>
            <a:r>
              <a:rPr lang="en-US" sz="2000" dirty="0">
                <a:solidFill>
                  <a:srgbClr val="3327C6"/>
                </a:solidFill>
              </a:rPr>
              <a:t>		and as a witness </a:t>
            </a:r>
          </a:p>
          <a:p>
            <a:pPr>
              <a:tabLst>
                <a:tab pos="457200" algn="l"/>
                <a:tab pos="914400" algn="l"/>
                <a:tab pos="1371600" algn="l"/>
                <a:tab pos="1828800" algn="l"/>
                <a:tab pos="2286000" algn="l"/>
              </a:tabLst>
            </a:pPr>
            <a:r>
              <a:rPr lang="en-US" sz="2000" dirty="0">
                <a:solidFill>
                  <a:srgbClr val="3327C6"/>
                </a:solidFill>
              </a:rPr>
              <a:t>			of what you have seen </a:t>
            </a:r>
          </a:p>
          <a:p>
            <a:pPr>
              <a:tabLst>
                <a:tab pos="457200" algn="l"/>
                <a:tab pos="914400" algn="l"/>
                <a:tab pos="1371600" algn="l"/>
                <a:tab pos="1828800" algn="l"/>
                <a:tab pos="2286000" algn="l"/>
              </a:tabLst>
            </a:pPr>
            <a:r>
              <a:rPr lang="en-US" sz="2000" dirty="0">
                <a:solidFill>
                  <a:srgbClr val="3327C6"/>
                </a:solidFill>
              </a:rPr>
              <a:t>				and will see of me.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I will rescue you </a:t>
            </a:r>
          </a:p>
          <a:p>
            <a:pPr>
              <a:tabLst>
                <a:tab pos="457200" algn="l"/>
                <a:tab pos="914400" algn="l"/>
                <a:tab pos="1371600" algn="l"/>
                <a:tab pos="1828800" algn="l"/>
                <a:tab pos="2286000" algn="l"/>
              </a:tabLst>
            </a:pPr>
            <a:r>
              <a:rPr lang="en-US" sz="2000" dirty="0">
                <a:solidFill>
                  <a:srgbClr val="3327C6"/>
                </a:solidFill>
              </a:rPr>
              <a:t>	from your own people </a:t>
            </a:r>
          </a:p>
          <a:p>
            <a:pPr>
              <a:tabLst>
                <a:tab pos="457200" algn="l"/>
                <a:tab pos="914400" algn="l"/>
                <a:tab pos="1371600" algn="l"/>
                <a:tab pos="1828800" algn="l"/>
                <a:tab pos="2286000" algn="l"/>
              </a:tabLst>
            </a:pPr>
            <a:r>
              <a:rPr lang="en-US" sz="2000" dirty="0">
                <a:solidFill>
                  <a:srgbClr val="3327C6"/>
                </a:solidFill>
              </a:rPr>
              <a:t>		and from the Gentiles.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I am sending you to them </a:t>
            </a:r>
          </a:p>
          <a:p>
            <a:pPr>
              <a:tabLst>
                <a:tab pos="457200" algn="l"/>
                <a:tab pos="914400" algn="l"/>
                <a:tab pos="1371600" algn="l"/>
                <a:tab pos="1828800" algn="l"/>
                <a:tab pos="2286000" algn="l"/>
              </a:tabLst>
            </a:pPr>
            <a:r>
              <a:rPr lang="en-US" sz="2000" dirty="0">
                <a:solidFill>
                  <a:srgbClr val="3327C6"/>
                </a:solidFill>
              </a:rPr>
              <a:t>	to open their eyes </a:t>
            </a:r>
          </a:p>
          <a:p>
            <a:pPr>
              <a:tabLst>
                <a:tab pos="457200" algn="l"/>
                <a:tab pos="914400" algn="l"/>
                <a:tab pos="1371600" algn="l"/>
                <a:tab pos="1828800" algn="l"/>
                <a:tab pos="2286000" algn="l"/>
              </a:tabLst>
            </a:pPr>
            <a:r>
              <a:rPr lang="en-US" sz="2000" dirty="0">
                <a:solidFill>
                  <a:srgbClr val="3327C6"/>
                </a:solidFill>
              </a:rPr>
              <a:t>		and turn them from darkness to </a:t>
            </a:r>
            <a:r>
              <a:rPr lang="en-US" sz="2000" dirty="0">
                <a:solidFill>
                  <a:srgbClr val="FF0000"/>
                </a:solidFill>
              </a:rPr>
              <a:t>light</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and from the power of Satan to God…</a:t>
            </a:r>
          </a:p>
          <a:p>
            <a:pPr>
              <a:tabLst>
                <a:tab pos="457200" algn="l"/>
                <a:tab pos="914400" algn="l"/>
                <a:tab pos="1371600" algn="l"/>
                <a:tab pos="1828800" algn="l"/>
                <a:tab pos="2286000" algn="l"/>
              </a:tabLst>
            </a:pPr>
            <a:r>
              <a:rPr lang="en-US" sz="2000" dirty="0">
                <a:solidFill>
                  <a:srgbClr val="3327C6"/>
                </a:solidFill>
              </a:rPr>
              <a:t>										       Acts 26:16-18</a:t>
            </a:r>
          </a:p>
        </p:txBody>
      </p:sp>
    </p:spTree>
    <p:extLst>
      <p:ext uri="{BB962C8B-B14F-4D97-AF65-F5344CB8AC3E}">
        <p14:creationId xmlns:p14="http://schemas.microsoft.com/office/powerpoint/2010/main" val="632018740"/>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Vision</a:t>
            </a:r>
          </a:p>
        </p:txBody>
      </p:sp>
      <p:sp>
        <p:nvSpPr>
          <p:cNvPr id="7" name="Rectangle 6"/>
          <p:cNvSpPr/>
          <p:nvPr/>
        </p:nvSpPr>
        <p:spPr>
          <a:xfrm>
            <a:off x="166683" y="1706095"/>
            <a:ext cx="4379917"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Seeing the Light</a:t>
            </a:r>
          </a:p>
          <a:p>
            <a:pPr marL="342900" indent="-342900">
              <a:buFont typeface="Arial" charset="0"/>
              <a:buChar char="•"/>
            </a:pPr>
            <a:r>
              <a:rPr lang="en-US" sz="2000" dirty="0">
                <a:solidFill>
                  <a:srgbClr val="3327C6"/>
                </a:solidFill>
              </a:rPr>
              <a:t>Field of View</a:t>
            </a:r>
          </a:p>
          <a:p>
            <a:pPr marL="342900" indent="-342900">
              <a:buFont typeface="Arial" charset="0"/>
              <a:buChar char="•"/>
            </a:pPr>
            <a:r>
              <a:rPr lang="en-US" sz="2000" dirty="0">
                <a:solidFill>
                  <a:schemeClr val="bg1">
                    <a:lumMod val="50000"/>
                  </a:schemeClr>
                </a:solidFill>
              </a:rPr>
              <a:t>Focus</a:t>
            </a:r>
          </a:p>
        </p:txBody>
      </p:sp>
    </p:spTree>
    <p:extLst>
      <p:ext uri="{BB962C8B-B14F-4D97-AF65-F5344CB8AC3E}">
        <p14:creationId xmlns:p14="http://schemas.microsoft.com/office/powerpoint/2010/main" val="355542964"/>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Field of View</a:t>
            </a:r>
            <a:endParaRPr lang="en-US" sz="2000" dirty="0">
              <a:solidFill>
                <a:srgbClr val="002060"/>
              </a:solidFill>
            </a:endParaRPr>
          </a:p>
        </p:txBody>
      </p:sp>
      <p:sp>
        <p:nvSpPr>
          <p:cNvPr id="6" name="Rectangle 5"/>
          <p:cNvSpPr/>
          <p:nvPr/>
        </p:nvSpPr>
        <p:spPr>
          <a:xfrm>
            <a:off x="166685" y="1214316"/>
            <a:ext cx="8824911" cy="25853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765300" algn="l"/>
              </a:tabLst>
            </a:pPr>
            <a:r>
              <a:rPr lang="en-US" sz="2000" dirty="0"/>
              <a:t>A blind man’s world is limited </a:t>
            </a:r>
          </a:p>
          <a:p>
            <a:pPr>
              <a:tabLst>
                <a:tab pos="457200" algn="l"/>
                <a:tab pos="914400" algn="l"/>
                <a:tab pos="1371600" algn="l"/>
                <a:tab pos="1765300" algn="l"/>
              </a:tabLst>
            </a:pPr>
            <a:r>
              <a:rPr lang="en-US" sz="2000" dirty="0"/>
              <a:t>	by the limits of his touch, </a:t>
            </a:r>
          </a:p>
          <a:p>
            <a:pPr>
              <a:tabLst>
                <a:tab pos="457200" algn="l"/>
                <a:tab pos="914400" algn="l"/>
                <a:tab pos="1371600" algn="l"/>
                <a:tab pos="1765300" algn="l"/>
              </a:tabLst>
            </a:pPr>
            <a:endParaRPr lang="en-US" sz="800" dirty="0"/>
          </a:p>
          <a:p>
            <a:pPr>
              <a:tabLst>
                <a:tab pos="457200" algn="l"/>
                <a:tab pos="914400" algn="l"/>
                <a:tab pos="1371600" algn="l"/>
                <a:tab pos="1765300" algn="l"/>
              </a:tabLst>
            </a:pPr>
            <a:r>
              <a:rPr lang="en-US" sz="2000" dirty="0"/>
              <a:t>		an ignorant man’s world </a:t>
            </a:r>
          </a:p>
          <a:p>
            <a:pPr>
              <a:tabLst>
                <a:tab pos="457200" algn="l"/>
                <a:tab pos="914400" algn="l"/>
                <a:tab pos="1371600" algn="l"/>
                <a:tab pos="1765300" algn="l"/>
              </a:tabLst>
            </a:pPr>
            <a:r>
              <a:rPr lang="en-US" sz="2000" dirty="0"/>
              <a:t>			by the limits of his knowledge, </a:t>
            </a:r>
          </a:p>
          <a:p>
            <a:pPr>
              <a:tabLst>
                <a:tab pos="457200" algn="l"/>
                <a:tab pos="914400" algn="l"/>
                <a:tab pos="1371600" algn="l"/>
                <a:tab pos="1765300" algn="l"/>
              </a:tabLst>
            </a:pPr>
            <a:endParaRPr lang="en-US" sz="800" dirty="0"/>
          </a:p>
          <a:p>
            <a:pPr>
              <a:tabLst>
                <a:tab pos="457200" algn="l"/>
                <a:tab pos="914400" algn="l"/>
                <a:tab pos="1371600" algn="l"/>
                <a:tab pos="1765300" algn="l"/>
              </a:tabLst>
            </a:pPr>
            <a:r>
              <a:rPr lang="en-US" sz="2000" dirty="0"/>
              <a:t>				a great man’s world </a:t>
            </a:r>
          </a:p>
          <a:p>
            <a:pPr>
              <a:tabLst>
                <a:tab pos="457200" algn="l"/>
                <a:tab pos="914400" algn="l"/>
                <a:tab pos="1371600" algn="l"/>
                <a:tab pos="1828800" algn="l"/>
                <a:tab pos="2286000" algn="l"/>
              </a:tabLst>
            </a:pPr>
            <a:r>
              <a:rPr lang="en-US" sz="2000" dirty="0"/>
              <a:t>						by the limits of his </a:t>
            </a:r>
            <a:r>
              <a:rPr lang="en-US" sz="2000" dirty="0">
                <a:solidFill>
                  <a:srgbClr val="FF0000"/>
                </a:solidFill>
              </a:rPr>
              <a:t>vision</a:t>
            </a:r>
            <a:r>
              <a:rPr lang="en-US" sz="2000" dirty="0"/>
              <a:t>.</a:t>
            </a:r>
          </a:p>
          <a:p>
            <a:pPr>
              <a:tabLst>
                <a:tab pos="457200" algn="l"/>
                <a:tab pos="914400" algn="l"/>
                <a:tab pos="1371600" algn="l"/>
                <a:tab pos="1828800" algn="l"/>
                <a:tab pos="2286000" algn="l"/>
              </a:tabLst>
            </a:pPr>
            <a:r>
              <a:rPr lang="en-US" sz="2000" dirty="0"/>
              <a:t>											Unknown</a:t>
            </a:r>
          </a:p>
        </p:txBody>
      </p:sp>
      <p:sp>
        <p:nvSpPr>
          <p:cNvPr id="5" name="Rectangle 4">
            <a:extLst>
              <a:ext uri="{FF2B5EF4-FFF2-40B4-BE49-F238E27FC236}">
                <a16:creationId xmlns:a16="http://schemas.microsoft.com/office/drawing/2014/main" id="{CC8A1A5B-8D13-5E4C-B9AC-FEFFAC26A5A3}"/>
              </a:ext>
            </a:extLst>
          </p:cNvPr>
          <p:cNvSpPr/>
          <p:nvPr/>
        </p:nvSpPr>
        <p:spPr>
          <a:xfrm>
            <a:off x="166685" y="4466755"/>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765300" algn="l"/>
              </a:tabLst>
            </a:pPr>
            <a:r>
              <a:rPr lang="en-US" sz="2000" dirty="0"/>
              <a:t>Ah,</a:t>
            </a:r>
          </a:p>
          <a:p>
            <a:pPr>
              <a:tabLst>
                <a:tab pos="457200" algn="l"/>
                <a:tab pos="914400" algn="l"/>
                <a:tab pos="1371600" algn="l"/>
                <a:tab pos="1765300" algn="l"/>
              </a:tabLst>
            </a:pPr>
            <a:r>
              <a:rPr lang="en-US" sz="2000" dirty="0"/>
              <a:t>	but a man’s reach </a:t>
            </a:r>
          </a:p>
          <a:p>
            <a:pPr>
              <a:tabLst>
                <a:tab pos="457200" algn="l"/>
                <a:tab pos="914400" algn="l"/>
                <a:tab pos="1371600" algn="l"/>
                <a:tab pos="1765300" algn="l"/>
              </a:tabLst>
            </a:pPr>
            <a:r>
              <a:rPr lang="en-US" sz="2000" dirty="0"/>
              <a:t>		should exceed his grasp,</a:t>
            </a:r>
          </a:p>
          <a:p>
            <a:pPr>
              <a:tabLst>
                <a:tab pos="457200" algn="l"/>
                <a:tab pos="914400" algn="l"/>
                <a:tab pos="1371600" algn="l"/>
                <a:tab pos="1765300" algn="l"/>
              </a:tabLst>
            </a:pPr>
            <a:r>
              <a:rPr lang="en-US" sz="2000" dirty="0"/>
              <a:t>			or what’s a heaven for?</a:t>
            </a:r>
          </a:p>
          <a:p>
            <a:pPr>
              <a:tabLst>
                <a:tab pos="457200" algn="l"/>
                <a:tab pos="914400" algn="l"/>
                <a:tab pos="1371600" algn="l"/>
                <a:tab pos="1828800" algn="l"/>
                <a:tab pos="2286000" algn="l"/>
              </a:tabLst>
            </a:pPr>
            <a:r>
              <a:rPr lang="en-US" sz="2000" dirty="0"/>
              <a:t>										Robert Browning</a:t>
            </a:r>
          </a:p>
        </p:txBody>
      </p:sp>
      <p:sp>
        <p:nvSpPr>
          <p:cNvPr id="8" name="Right Arrow 7">
            <a:extLst>
              <a:ext uri="{FF2B5EF4-FFF2-40B4-BE49-F238E27FC236}">
                <a16:creationId xmlns:a16="http://schemas.microsoft.com/office/drawing/2014/main" id="{D428A132-D490-B045-B14D-F5A2E6AD5E7D}"/>
              </a:ext>
            </a:extLst>
          </p:cNvPr>
          <p:cNvSpPr/>
          <p:nvPr/>
        </p:nvSpPr>
        <p:spPr>
          <a:xfrm>
            <a:off x="128588" y="5278841"/>
            <a:ext cx="412595" cy="278780"/>
          </a:xfrm>
          <a:prstGeom prst="righ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147111634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674325"/>
            <a:ext cx="8547100" cy="1092030"/>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When you walk with </a:t>
            </a:r>
            <a:r>
              <a:rPr lang="en-US" sz="2000" b="1" dirty="0">
                <a:solidFill>
                  <a:srgbClr val="FF0000"/>
                </a:solidFill>
                <a:ea typeface="ヒラギノ明朝 ProN W3" charset="0"/>
                <a:cs typeface="ヒラギノ明朝 ProN W3" charset="0"/>
              </a:rPr>
              <a:t>purpose</a:t>
            </a:r>
            <a:r>
              <a:rPr lang="en-US" sz="2000" b="1" dirty="0">
                <a:ea typeface="ヒラギノ明朝 ProN W3" charset="0"/>
                <a:cs typeface="ヒラギノ明朝 ProN W3" charset="0"/>
              </a:rPr>
              <a: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you collide with destiny.</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Dr. </a:t>
            </a:r>
            <a:r>
              <a:rPr lang="en-US" sz="2000" b="1" dirty="0" err="1">
                <a:ea typeface="ヒラギノ明朝 ProN W3" charset="0"/>
                <a:cs typeface="ヒラギノ明朝 ProN W3" charset="0"/>
              </a:rPr>
              <a:t>Bertice</a:t>
            </a:r>
            <a:r>
              <a:rPr lang="en-US" sz="2000" b="1" dirty="0">
                <a:ea typeface="ヒラギノ明朝 ProN W3" charset="0"/>
                <a:cs typeface="ヒラギノ明朝 ProN W3" charset="0"/>
              </a:rPr>
              <a:t> Berry</a:t>
            </a:r>
          </a:p>
        </p:txBody>
      </p:sp>
    </p:spTree>
    <p:extLst>
      <p:ext uri="{BB962C8B-B14F-4D97-AF65-F5344CB8AC3E}">
        <p14:creationId xmlns:p14="http://schemas.microsoft.com/office/powerpoint/2010/main" val="2173084929"/>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Field of View</a:t>
            </a:r>
            <a:endParaRPr lang="en-US" sz="2000" dirty="0">
              <a:solidFill>
                <a:srgbClr val="002060"/>
              </a:solidFill>
            </a:endParaRPr>
          </a:p>
        </p:txBody>
      </p:sp>
      <p:sp>
        <p:nvSpPr>
          <p:cNvPr id="6" name="Rectangle 5"/>
          <p:cNvSpPr/>
          <p:nvPr/>
        </p:nvSpPr>
        <p:spPr>
          <a:xfrm>
            <a:off x="166685" y="1214316"/>
            <a:ext cx="8824911" cy="350865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The priesthood of God </a:t>
            </a:r>
          </a:p>
          <a:p>
            <a:pPr>
              <a:tabLst>
                <a:tab pos="457200" algn="l"/>
                <a:tab pos="914400" algn="l"/>
                <a:tab pos="1371600" algn="l"/>
                <a:tab pos="1828800" algn="l"/>
                <a:tab pos="2286000" algn="l"/>
                <a:tab pos="2743200" algn="l"/>
              </a:tabLst>
            </a:pPr>
            <a:r>
              <a:rPr lang="en-US" sz="2000" dirty="0"/>
              <a:t>	is a shield.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It is a shield </a:t>
            </a:r>
          </a:p>
          <a:p>
            <a:pPr>
              <a:tabLst>
                <a:tab pos="457200" algn="l"/>
                <a:tab pos="914400" algn="l"/>
                <a:tab pos="1371600" algn="l"/>
                <a:tab pos="1828800" algn="l"/>
                <a:tab pos="2286000" algn="l"/>
                <a:tab pos="2743200" algn="l"/>
              </a:tabLst>
            </a:pPr>
            <a:r>
              <a:rPr lang="en-US" sz="2000" dirty="0"/>
              <a:t>	against the evils of the world.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That shield needs to be kept clean; </a:t>
            </a:r>
          </a:p>
          <a:p>
            <a:pPr>
              <a:tabLst>
                <a:tab pos="457200" algn="l"/>
                <a:tab pos="914400" algn="l"/>
                <a:tab pos="1371600" algn="l"/>
                <a:tab pos="1828800" algn="l"/>
                <a:tab pos="2286000" algn="l"/>
                <a:tab pos="2743200" algn="l"/>
              </a:tabLst>
            </a:pPr>
            <a:r>
              <a:rPr lang="en-US" sz="2000" dirty="0"/>
              <a:t>	otherwise, </a:t>
            </a:r>
          </a:p>
          <a:p>
            <a:pPr>
              <a:tabLst>
                <a:tab pos="457200" algn="l"/>
                <a:tab pos="914400" algn="l"/>
                <a:tab pos="1371600" algn="l"/>
                <a:tab pos="1828800" algn="l"/>
                <a:tab pos="2286000" algn="l"/>
                <a:tab pos="2743200" algn="l"/>
              </a:tabLst>
            </a:pPr>
            <a:r>
              <a:rPr lang="en-US" sz="2000" dirty="0"/>
              <a:t>		our </a:t>
            </a:r>
            <a:r>
              <a:rPr lang="en-US" sz="2000" dirty="0">
                <a:solidFill>
                  <a:srgbClr val="FF0000"/>
                </a:solidFill>
              </a:rPr>
              <a:t>vision</a:t>
            </a:r>
            <a:r>
              <a:rPr lang="en-US" sz="2000" dirty="0"/>
              <a:t> of our </a:t>
            </a:r>
            <a:r>
              <a:rPr lang="en-US" sz="2000" dirty="0">
                <a:solidFill>
                  <a:srgbClr val="FF0000"/>
                </a:solidFill>
              </a:rPr>
              <a:t>purpose </a:t>
            </a:r>
          </a:p>
          <a:p>
            <a:pPr>
              <a:tabLst>
                <a:tab pos="457200" algn="l"/>
                <a:tab pos="914400" algn="l"/>
                <a:tab pos="1371600" algn="l"/>
                <a:tab pos="1828800" algn="l"/>
                <a:tab pos="2286000" algn="l"/>
                <a:tab pos="2743200" algn="l"/>
              </a:tabLst>
            </a:pPr>
            <a:r>
              <a:rPr lang="en-US" sz="2000" dirty="0"/>
              <a:t>			and the dangers around us </a:t>
            </a:r>
          </a:p>
          <a:p>
            <a:pPr>
              <a:tabLst>
                <a:tab pos="457200" algn="l"/>
                <a:tab pos="914400" algn="l"/>
                <a:tab pos="1371600" algn="l"/>
                <a:tab pos="1828800" algn="l"/>
                <a:tab pos="2286000" algn="l"/>
                <a:tab pos="2743200" algn="l"/>
              </a:tabLst>
            </a:pPr>
            <a:r>
              <a:rPr lang="en-US" sz="2000" dirty="0"/>
              <a:t>				will be limited. </a:t>
            </a:r>
          </a:p>
          <a:p>
            <a:pPr>
              <a:tabLst>
                <a:tab pos="457200" algn="l"/>
                <a:tab pos="914400" algn="l"/>
                <a:tab pos="1371600" algn="l"/>
                <a:tab pos="1828800" algn="l"/>
                <a:tab pos="2286000" algn="l"/>
                <a:tab pos="2743200" algn="l"/>
              </a:tabLst>
            </a:pPr>
            <a:r>
              <a:rPr lang="en-US" sz="2000" dirty="0"/>
              <a:t>										     James E. Faust </a:t>
            </a:r>
          </a:p>
        </p:txBody>
      </p:sp>
      <p:sp>
        <p:nvSpPr>
          <p:cNvPr id="5" name="Rectangle 4"/>
          <p:cNvSpPr/>
          <p:nvPr/>
        </p:nvSpPr>
        <p:spPr>
          <a:xfrm>
            <a:off x="166684" y="4985777"/>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We need a large field of view</a:t>
            </a:r>
          </a:p>
          <a:p>
            <a:pPr>
              <a:tabLst>
                <a:tab pos="457200" algn="l"/>
                <a:tab pos="914400" algn="l"/>
                <a:tab pos="1371600" algn="l"/>
                <a:tab pos="1828800" algn="l"/>
                <a:tab pos="2286000" algn="l"/>
                <a:tab pos="2743200" algn="l"/>
              </a:tabLst>
            </a:pPr>
            <a:r>
              <a:rPr lang="en-US" sz="2000" dirty="0"/>
              <a:t>	and good peripheral vision</a:t>
            </a:r>
          </a:p>
          <a:p>
            <a:pPr>
              <a:tabLst>
                <a:tab pos="457200" algn="l"/>
                <a:tab pos="914400" algn="l"/>
                <a:tab pos="1371600" algn="l"/>
                <a:tab pos="1828800" algn="l"/>
                <a:tab pos="2286000" algn="l"/>
                <a:tab pos="2743200" algn="l"/>
              </a:tabLst>
            </a:pPr>
            <a:r>
              <a:rPr lang="en-US" sz="2000" dirty="0"/>
              <a:t>		to have situational awareness </a:t>
            </a:r>
          </a:p>
          <a:p>
            <a:pPr>
              <a:tabLst>
                <a:tab pos="457200" algn="l"/>
                <a:tab pos="914400" algn="l"/>
                <a:tab pos="1371600" algn="l"/>
                <a:tab pos="1828800" algn="l"/>
                <a:tab pos="2286000" algn="l"/>
                <a:tab pos="2743200" algn="l"/>
              </a:tabLst>
            </a:pPr>
            <a:r>
              <a:rPr lang="en-US" sz="2000" dirty="0"/>
              <a:t>			of both the Good and Evil</a:t>
            </a:r>
          </a:p>
          <a:p>
            <a:pPr>
              <a:tabLst>
                <a:tab pos="457200" algn="l"/>
                <a:tab pos="914400" algn="l"/>
                <a:tab pos="1371600" algn="l"/>
                <a:tab pos="1828800" algn="l"/>
                <a:tab pos="2286000" algn="l"/>
                <a:tab pos="2743200" algn="l"/>
              </a:tabLst>
            </a:pPr>
            <a:r>
              <a:rPr lang="en-US" sz="2000" dirty="0"/>
              <a:t>				that is all around us.</a:t>
            </a:r>
          </a:p>
        </p:txBody>
      </p:sp>
      <p:sp>
        <p:nvSpPr>
          <p:cNvPr id="2" name="Right Arrow 1">
            <a:extLst>
              <a:ext uri="{FF2B5EF4-FFF2-40B4-BE49-F238E27FC236}">
                <a16:creationId xmlns:a16="http://schemas.microsoft.com/office/drawing/2014/main" id="{0C404B6B-5280-B843-B3FA-BBCBB632F819}"/>
              </a:ext>
            </a:extLst>
          </p:cNvPr>
          <p:cNvSpPr/>
          <p:nvPr/>
        </p:nvSpPr>
        <p:spPr>
          <a:xfrm>
            <a:off x="128588" y="5847551"/>
            <a:ext cx="412595" cy="278780"/>
          </a:xfrm>
          <a:prstGeom prst="righ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1268542016"/>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Field of View</a:t>
            </a:r>
            <a:endParaRPr lang="en-US" sz="2000" dirty="0">
              <a:solidFill>
                <a:srgbClr val="002060"/>
              </a:solidFill>
            </a:endParaRPr>
          </a:p>
        </p:txBody>
      </p:sp>
      <p:sp>
        <p:nvSpPr>
          <p:cNvPr id="6" name="Rectangle 5"/>
          <p:cNvSpPr/>
          <p:nvPr/>
        </p:nvSpPr>
        <p:spPr>
          <a:xfrm>
            <a:off x="166685" y="1214316"/>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 nothing matters more </a:t>
            </a:r>
          </a:p>
          <a:p>
            <a:pPr>
              <a:tabLst>
                <a:tab pos="457200" algn="l"/>
                <a:tab pos="914400" algn="l"/>
                <a:tab pos="1371600" algn="l"/>
                <a:tab pos="1828800" algn="l"/>
                <a:tab pos="2286000" algn="l"/>
                <a:tab pos="2743200" algn="l"/>
              </a:tabLst>
            </a:pPr>
            <a:r>
              <a:rPr lang="en-US" sz="2000" dirty="0"/>
              <a:t>	than knowing God’s </a:t>
            </a:r>
            <a:r>
              <a:rPr lang="en-US" sz="2000" dirty="0">
                <a:solidFill>
                  <a:srgbClr val="FF0000"/>
                </a:solidFill>
              </a:rPr>
              <a:t>purpose</a:t>
            </a:r>
            <a:r>
              <a:rPr lang="en-US" sz="2000" dirty="0"/>
              <a:t> for your life, </a:t>
            </a:r>
          </a:p>
          <a:p>
            <a:pPr>
              <a:tabLst>
                <a:tab pos="457200" algn="l"/>
                <a:tab pos="914400" algn="l"/>
                <a:tab pos="1371600" algn="l"/>
                <a:tab pos="1828800" algn="l"/>
                <a:tab pos="2286000" algn="l"/>
                <a:tab pos="2743200" algn="l"/>
              </a:tabLst>
            </a:pPr>
            <a:r>
              <a:rPr lang="en-US" sz="2000" dirty="0"/>
              <a:t>		and nothing can compensate for not knowing it </a:t>
            </a:r>
            <a:r>
              <a:rPr lang="mr-IN" sz="2000" dirty="0"/>
              <a:t>–</a:t>
            </a:r>
            <a:r>
              <a:rPr lang="en-US" sz="2000" dirty="0"/>
              <a:t> </a:t>
            </a:r>
          </a:p>
          <a:p>
            <a:pPr>
              <a:tabLst>
                <a:tab pos="457200" algn="l"/>
                <a:tab pos="914400" algn="l"/>
                <a:tab pos="1371600" algn="l"/>
                <a:tab pos="1828800" algn="l"/>
                <a:tab pos="2286000" algn="l"/>
                <a:tab pos="2743200" algn="l"/>
              </a:tabLst>
            </a:pPr>
            <a:r>
              <a:rPr lang="en-US" sz="2000" dirty="0"/>
              <a:t>			not success, wealth, fame, or pleasure. </a:t>
            </a:r>
          </a:p>
          <a:p>
            <a:pPr>
              <a:tabLst>
                <a:tab pos="457200" algn="l"/>
                <a:tab pos="914400" algn="l"/>
                <a:tab pos="1371600" algn="l"/>
                <a:tab pos="1828800" algn="l"/>
                <a:tab pos="2286000" algn="l"/>
                <a:tab pos="2743200" algn="l"/>
              </a:tabLst>
            </a:pPr>
            <a:r>
              <a:rPr lang="en-US" sz="2000" dirty="0"/>
              <a:t>										          Rick Warren</a:t>
            </a:r>
          </a:p>
        </p:txBody>
      </p:sp>
      <p:sp>
        <p:nvSpPr>
          <p:cNvPr id="5" name="Rectangle 4"/>
          <p:cNvSpPr/>
          <p:nvPr/>
        </p:nvSpPr>
        <p:spPr>
          <a:xfrm>
            <a:off x="166679" y="5848661"/>
            <a:ext cx="8824911" cy="800219"/>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 pos="2743200" algn="l"/>
              </a:tabLst>
            </a:pPr>
            <a:r>
              <a:rPr lang="en-US" sz="2000" dirty="0"/>
              <a:t>We need to see beyond “pleasure”</a:t>
            </a:r>
          </a:p>
          <a:p>
            <a:pPr algn="ctr">
              <a:tabLst>
                <a:tab pos="457200" algn="l"/>
                <a:tab pos="914400" algn="l"/>
                <a:tab pos="1371600" algn="l"/>
                <a:tab pos="1828800" algn="l"/>
                <a:tab pos="2286000" algn="l"/>
                <a:tab pos="2743200" algn="l"/>
              </a:tabLst>
            </a:pPr>
            <a:r>
              <a:rPr lang="en-US" sz="2000" dirty="0"/>
              <a:t>	and this “moment.”</a:t>
            </a:r>
          </a:p>
        </p:txBody>
      </p:sp>
      <p:sp>
        <p:nvSpPr>
          <p:cNvPr id="8" name="Rectangle 7"/>
          <p:cNvSpPr/>
          <p:nvPr/>
        </p:nvSpPr>
        <p:spPr>
          <a:xfrm>
            <a:off x="166678" y="3578969"/>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Knowing your </a:t>
            </a:r>
            <a:r>
              <a:rPr lang="en-US" sz="2000" dirty="0">
                <a:solidFill>
                  <a:srgbClr val="FF0000"/>
                </a:solidFill>
              </a:rPr>
              <a:t>purpose </a:t>
            </a:r>
          </a:p>
          <a:p>
            <a:pPr>
              <a:tabLst>
                <a:tab pos="457200" algn="l"/>
                <a:tab pos="914400" algn="l"/>
                <a:tab pos="1371600" algn="l"/>
                <a:tab pos="1828800" algn="l"/>
                <a:tab pos="2286000" algn="l"/>
                <a:tab pos="2743200" algn="l"/>
              </a:tabLst>
            </a:pPr>
            <a:r>
              <a:rPr lang="en-US" sz="2000" dirty="0"/>
              <a:t>	prepares you for eternity. </a:t>
            </a:r>
          </a:p>
          <a:p>
            <a:pPr>
              <a:tabLst>
                <a:tab pos="457200" algn="l"/>
                <a:tab pos="914400" algn="l"/>
                <a:tab pos="1371600" algn="l"/>
                <a:tab pos="1828800" algn="l"/>
                <a:tab pos="2286000" algn="l"/>
                <a:tab pos="2743200" algn="l"/>
              </a:tabLst>
            </a:pPr>
            <a:r>
              <a:rPr lang="en-US" sz="2000" dirty="0"/>
              <a:t>										          Rick Warren</a:t>
            </a:r>
          </a:p>
        </p:txBody>
      </p:sp>
    </p:spTree>
    <p:extLst>
      <p:ext uri="{BB962C8B-B14F-4D97-AF65-F5344CB8AC3E}">
        <p14:creationId xmlns:p14="http://schemas.microsoft.com/office/powerpoint/2010/main" val="3031785448"/>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Field of View</a:t>
            </a:r>
            <a:endParaRPr lang="en-US" sz="2000" dirty="0">
              <a:solidFill>
                <a:srgbClr val="002060"/>
              </a:solidFill>
            </a:endParaRPr>
          </a:p>
        </p:txBody>
      </p:sp>
      <p:sp>
        <p:nvSpPr>
          <p:cNvPr id="6" name="Rectangle 5"/>
          <p:cNvSpPr/>
          <p:nvPr/>
        </p:nvSpPr>
        <p:spPr>
          <a:xfrm>
            <a:off x="166685" y="1214316"/>
            <a:ext cx="8824911" cy="510909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We are a horizontal people </a:t>
            </a:r>
          </a:p>
          <a:p>
            <a:pPr>
              <a:tabLst>
                <a:tab pos="457200" algn="l"/>
                <a:tab pos="914400" algn="l"/>
                <a:tab pos="1371600" algn="l"/>
                <a:tab pos="1828800" algn="l"/>
                <a:tab pos="2286000" algn="l"/>
                <a:tab pos="2743200" algn="l"/>
              </a:tabLst>
            </a:pPr>
            <a:r>
              <a:rPr lang="en-US" sz="2000" dirty="0"/>
              <a:t>	(residing in the physical world), </a:t>
            </a:r>
          </a:p>
          <a:p>
            <a:pPr>
              <a:tabLst>
                <a:tab pos="457200" algn="l"/>
                <a:tab pos="914400" algn="l"/>
                <a:tab pos="1371600" algn="l"/>
                <a:tab pos="1828800" algn="l"/>
                <a:tab pos="2286000" algn="l"/>
                <a:tab pos="2743200" algn="l"/>
              </a:tabLst>
            </a:pPr>
            <a:r>
              <a:rPr lang="en-US" sz="2000" dirty="0"/>
              <a:t>		but we must have vertical vision </a:t>
            </a:r>
          </a:p>
          <a:p>
            <a:pPr>
              <a:tabLst>
                <a:tab pos="457200" algn="l"/>
                <a:tab pos="914400" algn="l"/>
                <a:tab pos="1371600" algn="l"/>
                <a:tab pos="1828800" algn="l"/>
                <a:tab pos="2286000" algn="l"/>
                <a:tab pos="2743200" algn="l"/>
              </a:tabLst>
            </a:pPr>
            <a:r>
              <a:rPr lang="en-US" sz="2000" dirty="0"/>
              <a:t>			(looking up to the spiritual world)</a:t>
            </a:r>
          </a:p>
          <a:p>
            <a:pPr>
              <a:tabLst>
                <a:tab pos="457200" algn="l"/>
                <a:tab pos="914400" algn="l"/>
                <a:tab pos="1371600" algn="l"/>
                <a:tab pos="1828800" algn="l"/>
                <a:tab pos="2286000" algn="l"/>
                <a:tab pos="2743200" algn="l"/>
              </a:tabLst>
            </a:pPr>
            <a:r>
              <a:rPr lang="en-US" sz="2000" dirty="0"/>
              <a:t>				and have the latter drive our purpose.  </a:t>
            </a:r>
          </a:p>
          <a:p>
            <a:pPr>
              <a:tabLst>
                <a:tab pos="457200" algn="l"/>
                <a:tab pos="914400" algn="l"/>
                <a:tab pos="1371600" algn="l"/>
                <a:tab pos="1828800" algn="l"/>
                <a:tab pos="2286000" algn="l"/>
                <a:tab pos="2743200" algn="l"/>
              </a:tabLst>
            </a:pPr>
            <a:endParaRPr lang="en-US" sz="2000" dirty="0"/>
          </a:p>
          <a:p>
            <a:pPr>
              <a:tabLst>
                <a:tab pos="457200" algn="l"/>
                <a:tab pos="914400" algn="l"/>
                <a:tab pos="1371600" algn="l"/>
                <a:tab pos="1828800" algn="l"/>
                <a:tab pos="2286000" algn="l"/>
                <a:tab pos="2743200" algn="l"/>
              </a:tabLst>
            </a:pPr>
            <a:r>
              <a:rPr lang="en-US" sz="2000" dirty="0"/>
              <a:t>Two men look out </a:t>
            </a:r>
          </a:p>
          <a:p>
            <a:pPr>
              <a:tabLst>
                <a:tab pos="457200" algn="l"/>
                <a:tab pos="914400" algn="l"/>
                <a:tab pos="1371600" algn="l"/>
                <a:tab pos="1828800" algn="l"/>
                <a:tab pos="2286000" algn="l"/>
                <a:tab pos="2743200" algn="l"/>
              </a:tabLst>
            </a:pPr>
            <a:r>
              <a:rPr lang="en-US" sz="2000" dirty="0"/>
              <a:t>	the same prison bars; </a:t>
            </a:r>
          </a:p>
          <a:p>
            <a:pPr>
              <a:tabLst>
                <a:tab pos="457200" algn="l"/>
                <a:tab pos="914400" algn="l"/>
                <a:tab pos="1371600" algn="l"/>
                <a:tab pos="1828800" algn="l"/>
                <a:tab pos="2286000" algn="l"/>
                <a:tab pos="2743200" algn="l"/>
              </a:tabLst>
            </a:pPr>
            <a:r>
              <a:rPr lang="en-US" sz="2000" dirty="0"/>
              <a:t>		one sees mud </a:t>
            </a:r>
          </a:p>
          <a:p>
            <a:pPr>
              <a:tabLst>
                <a:tab pos="457200" algn="l"/>
                <a:tab pos="914400" algn="l"/>
                <a:tab pos="1371600" algn="l"/>
                <a:tab pos="1828800" algn="l"/>
                <a:tab pos="2286000" algn="l"/>
                <a:tab pos="2743200" algn="l"/>
              </a:tabLst>
            </a:pPr>
            <a:r>
              <a:rPr lang="en-US" sz="2000" dirty="0"/>
              <a:t>			and the other stars. </a:t>
            </a:r>
          </a:p>
          <a:p>
            <a:pPr>
              <a:tabLst>
                <a:tab pos="457200" algn="l"/>
                <a:tab pos="914400" algn="l"/>
                <a:tab pos="1371600" algn="l"/>
                <a:tab pos="1828800" algn="l"/>
                <a:tab pos="2286000" algn="l"/>
                <a:tab pos="2743200" algn="l"/>
              </a:tabLst>
            </a:pPr>
            <a:r>
              <a:rPr lang="en-US" sz="2000" dirty="0"/>
              <a:t>								Beck</a:t>
            </a:r>
          </a:p>
          <a:p>
            <a:pPr>
              <a:tabLst>
                <a:tab pos="457200" algn="l"/>
                <a:tab pos="914400" algn="l"/>
                <a:tab pos="1371600" algn="l"/>
                <a:tab pos="1828800" algn="l"/>
                <a:tab pos="2286000" algn="l"/>
                <a:tab pos="2743200" algn="l"/>
              </a:tabLst>
            </a:pPr>
            <a:endParaRPr lang="en-US" sz="2000" dirty="0"/>
          </a:p>
          <a:p>
            <a:pPr>
              <a:tabLst>
                <a:tab pos="457200" algn="l"/>
                <a:tab pos="914400" algn="l"/>
                <a:tab pos="1371600" algn="l"/>
                <a:tab pos="1828800" algn="l"/>
                <a:tab pos="2286000" algn="l"/>
                <a:tab pos="2743200" algn="l"/>
              </a:tabLst>
            </a:pPr>
            <a:r>
              <a:rPr lang="en-US" sz="2000" dirty="0"/>
              <a:t>There are those who miss the universe,</a:t>
            </a:r>
          </a:p>
          <a:p>
            <a:pPr>
              <a:tabLst>
                <a:tab pos="457200" algn="l"/>
                <a:tab pos="914400" algn="l"/>
                <a:tab pos="1371600" algn="l"/>
                <a:tab pos="1828800" algn="l"/>
                <a:tab pos="2286000" algn="l"/>
                <a:tab pos="2743200" algn="l"/>
              </a:tabLst>
            </a:pPr>
            <a:r>
              <a:rPr lang="en-US" sz="2000" dirty="0"/>
              <a:t>	because they are focused</a:t>
            </a:r>
          </a:p>
          <a:p>
            <a:pPr>
              <a:tabLst>
                <a:tab pos="457200" algn="l"/>
                <a:tab pos="914400" algn="l"/>
                <a:tab pos="1371600" algn="l"/>
                <a:tab pos="1828800" algn="l"/>
                <a:tab pos="2286000" algn="l"/>
                <a:tab pos="2743200" algn="l"/>
              </a:tabLst>
            </a:pPr>
            <a:r>
              <a:rPr lang="en-US" sz="2000" dirty="0"/>
              <a:t>		only on the ground.</a:t>
            </a:r>
          </a:p>
          <a:p>
            <a:pPr>
              <a:tabLst>
                <a:tab pos="457200" algn="l"/>
                <a:tab pos="914400" algn="l"/>
                <a:tab pos="1371600" algn="l"/>
                <a:tab pos="1828800" algn="l"/>
                <a:tab pos="2286000" algn="l"/>
                <a:tab pos="2743200" algn="l"/>
              </a:tabLst>
            </a:pPr>
            <a:r>
              <a:rPr lang="en-US" sz="2000" dirty="0"/>
              <a:t>							Unknown</a:t>
            </a:r>
          </a:p>
        </p:txBody>
      </p:sp>
      <p:pic>
        <p:nvPicPr>
          <p:cNvPr id="5" name="Picture 4">
            <a:extLst>
              <a:ext uri="{FF2B5EF4-FFF2-40B4-BE49-F238E27FC236}">
                <a16:creationId xmlns:a16="http://schemas.microsoft.com/office/drawing/2014/main" id="{59BCA2CC-83BC-E243-ABB0-2DBC424065C8}"/>
              </a:ext>
            </a:extLst>
          </p:cNvPr>
          <p:cNvPicPr>
            <a:picLocks noChangeAspect="1"/>
          </p:cNvPicPr>
          <p:nvPr/>
        </p:nvPicPr>
        <p:blipFill>
          <a:blip r:embed="rId3"/>
          <a:stretch>
            <a:fillRect/>
          </a:stretch>
        </p:blipFill>
        <p:spPr>
          <a:xfrm>
            <a:off x="5579165" y="2909786"/>
            <a:ext cx="3412431" cy="3916877"/>
          </a:xfrm>
          <a:prstGeom prst="rect">
            <a:avLst/>
          </a:prstGeom>
        </p:spPr>
      </p:pic>
    </p:spTree>
    <p:extLst>
      <p:ext uri="{BB962C8B-B14F-4D97-AF65-F5344CB8AC3E}">
        <p14:creationId xmlns:p14="http://schemas.microsoft.com/office/powerpoint/2010/main" val="967515306"/>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Field of View</a:t>
            </a:r>
            <a:endParaRPr lang="en-US" sz="2000" dirty="0">
              <a:solidFill>
                <a:srgbClr val="002060"/>
              </a:solidFill>
            </a:endParaRPr>
          </a:p>
        </p:txBody>
      </p:sp>
      <p:sp>
        <p:nvSpPr>
          <p:cNvPr id="6" name="Rectangle 5"/>
          <p:cNvSpPr/>
          <p:nvPr/>
        </p:nvSpPr>
        <p:spPr>
          <a:xfrm>
            <a:off x="166685" y="1214316"/>
            <a:ext cx="8824911" cy="25853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765300" algn="l"/>
              </a:tabLst>
            </a:pPr>
            <a:r>
              <a:rPr lang="en-US" sz="2000" dirty="0"/>
              <a:t>A blind man’s world is limited </a:t>
            </a:r>
          </a:p>
          <a:p>
            <a:pPr>
              <a:tabLst>
                <a:tab pos="457200" algn="l"/>
                <a:tab pos="914400" algn="l"/>
                <a:tab pos="1371600" algn="l"/>
                <a:tab pos="1765300" algn="l"/>
              </a:tabLst>
            </a:pPr>
            <a:r>
              <a:rPr lang="en-US" sz="2000" dirty="0"/>
              <a:t>	by the limits of his touch, </a:t>
            </a:r>
          </a:p>
          <a:p>
            <a:pPr>
              <a:tabLst>
                <a:tab pos="457200" algn="l"/>
                <a:tab pos="914400" algn="l"/>
                <a:tab pos="1371600" algn="l"/>
                <a:tab pos="1765300" algn="l"/>
              </a:tabLst>
            </a:pPr>
            <a:endParaRPr lang="en-US" sz="800" dirty="0"/>
          </a:p>
          <a:p>
            <a:pPr>
              <a:tabLst>
                <a:tab pos="457200" algn="l"/>
                <a:tab pos="914400" algn="l"/>
                <a:tab pos="1371600" algn="l"/>
                <a:tab pos="1765300" algn="l"/>
              </a:tabLst>
            </a:pPr>
            <a:r>
              <a:rPr lang="en-US" sz="2000" dirty="0"/>
              <a:t>		an ignorant man’s world </a:t>
            </a:r>
          </a:p>
          <a:p>
            <a:pPr>
              <a:tabLst>
                <a:tab pos="457200" algn="l"/>
                <a:tab pos="914400" algn="l"/>
                <a:tab pos="1371600" algn="l"/>
                <a:tab pos="1765300" algn="l"/>
              </a:tabLst>
            </a:pPr>
            <a:r>
              <a:rPr lang="en-US" sz="2000" dirty="0"/>
              <a:t>			by the limits of his knowledge, </a:t>
            </a:r>
          </a:p>
          <a:p>
            <a:pPr>
              <a:tabLst>
                <a:tab pos="457200" algn="l"/>
                <a:tab pos="914400" algn="l"/>
                <a:tab pos="1371600" algn="l"/>
                <a:tab pos="1765300" algn="l"/>
              </a:tabLst>
            </a:pPr>
            <a:endParaRPr lang="en-US" sz="800" dirty="0"/>
          </a:p>
          <a:p>
            <a:pPr>
              <a:tabLst>
                <a:tab pos="457200" algn="l"/>
                <a:tab pos="914400" algn="l"/>
                <a:tab pos="1371600" algn="l"/>
                <a:tab pos="1765300" algn="l"/>
              </a:tabLst>
            </a:pPr>
            <a:r>
              <a:rPr lang="en-US" sz="2000" dirty="0"/>
              <a:t>				a great man’s world </a:t>
            </a:r>
          </a:p>
          <a:p>
            <a:pPr>
              <a:tabLst>
                <a:tab pos="457200" algn="l"/>
                <a:tab pos="914400" algn="l"/>
                <a:tab pos="1371600" algn="l"/>
                <a:tab pos="1828800" algn="l"/>
                <a:tab pos="2286000" algn="l"/>
              </a:tabLst>
            </a:pPr>
            <a:r>
              <a:rPr lang="en-US" sz="2000" dirty="0"/>
              <a:t>						by the limits of his </a:t>
            </a:r>
            <a:r>
              <a:rPr lang="en-US" sz="2000" dirty="0">
                <a:solidFill>
                  <a:srgbClr val="FF0000"/>
                </a:solidFill>
              </a:rPr>
              <a:t>vision</a:t>
            </a:r>
            <a:r>
              <a:rPr lang="en-US" sz="2000" dirty="0"/>
              <a:t>.</a:t>
            </a:r>
          </a:p>
          <a:p>
            <a:pPr>
              <a:tabLst>
                <a:tab pos="457200" algn="l"/>
                <a:tab pos="914400" algn="l"/>
                <a:tab pos="1371600" algn="l"/>
                <a:tab pos="1828800" algn="l"/>
                <a:tab pos="2286000" algn="l"/>
              </a:tabLst>
            </a:pPr>
            <a:r>
              <a:rPr lang="en-US" sz="2000" dirty="0"/>
              <a:t>											Unknown</a:t>
            </a:r>
          </a:p>
        </p:txBody>
      </p:sp>
      <p:sp>
        <p:nvSpPr>
          <p:cNvPr id="5" name="Rectangle 4">
            <a:extLst>
              <a:ext uri="{FF2B5EF4-FFF2-40B4-BE49-F238E27FC236}">
                <a16:creationId xmlns:a16="http://schemas.microsoft.com/office/drawing/2014/main" id="{CC8A1A5B-8D13-5E4C-B9AC-FEFFAC26A5A3}"/>
              </a:ext>
            </a:extLst>
          </p:cNvPr>
          <p:cNvSpPr/>
          <p:nvPr/>
        </p:nvSpPr>
        <p:spPr>
          <a:xfrm>
            <a:off x="166685" y="4466755"/>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765300" algn="l"/>
              </a:tabLst>
            </a:pPr>
            <a:r>
              <a:rPr lang="en-US" sz="2000" dirty="0"/>
              <a:t>Ah,</a:t>
            </a:r>
          </a:p>
          <a:p>
            <a:pPr>
              <a:tabLst>
                <a:tab pos="457200" algn="l"/>
                <a:tab pos="914400" algn="l"/>
                <a:tab pos="1371600" algn="l"/>
                <a:tab pos="1765300" algn="l"/>
              </a:tabLst>
            </a:pPr>
            <a:r>
              <a:rPr lang="en-US" sz="2000" dirty="0"/>
              <a:t>	but a man’s reach </a:t>
            </a:r>
          </a:p>
          <a:p>
            <a:pPr>
              <a:tabLst>
                <a:tab pos="457200" algn="l"/>
                <a:tab pos="914400" algn="l"/>
                <a:tab pos="1371600" algn="l"/>
                <a:tab pos="1765300" algn="l"/>
              </a:tabLst>
            </a:pPr>
            <a:r>
              <a:rPr lang="en-US" sz="2000" dirty="0"/>
              <a:t>		should exceed his grasp,</a:t>
            </a:r>
          </a:p>
          <a:p>
            <a:pPr>
              <a:tabLst>
                <a:tab pos="457200" algn="l"/>
                <a:tab pos="914400" algn="l"/>
                <a:tab pos="1371600" algn="l"/>
                <a:tab pos="1765300" algn="l"/>
              </a:tabLst>
            </a:pPr>
            <a:r>
              <a:rPr lang="en-US" sz="2000" dirty="0"/>
              <a:t>			or what’s a heaven for?</a:t>
            </a:r>
          </a:p>
          <a:p>
            <a:pPr>
              <a:tabLst>
                <a:tab pos="457200" algn="l"/>
                <a:tab pos="914400" algn="l"/>
                <a:tab pos="1371600" algn="l"/>
                <a:tab pos="1828800" algn="l"/>
                <a:tab pos="2286000" algn="l"/>
              </a:tabLst>
            </a:pPr>
            <a:r>
              <a:rPr lang="en-US" sz="2000" dirty="0"/>
              <a:t>										Robert Browning</a:t>
            </a:r>
          </a:p>
        </p:txBody>
      </p:sp>
      <p:sp>
        <p:nvSpPr>
          <p:cNvPr id="8" name="Right Arrow 7">
            <a:extLst>
              <a:ext uri="{FF2B5EF4-FFF2-40B4-BE49-F238E27FC236}">
                <a16:creationId xmlns:a16="http://schemas.microsoft.com/office/drawing/2014/main" id="{D428A132-D490-B045-B14D-F5A2E6AD5E7D}"/>
              </a:ext>
            </a:extLst>
          </p:cNvPr>
          <p:cNvSpPr/>
          <p:nvPr/>
        </p:nvSpPr>
        <p:spPr>
          <a:xfrm>
            <a:off x="128588" y="5278841"/>
            <a:ext cx="412595" cy="278780"/>
          </a:xfrm>
          <a:prstGeom prst="righ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3767396416"/>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Field of View</a:t>
            </a:r>
            <a:endParaRPr lang="en-US" sz="2000" dirty="0">
              <a:solidFill>
                <a:srgbClr val="002060"/>
              </a:solidFill>
            </a:endParaRPr>
          </a:p>
        </p:txBody>
      </p:sp>
      <p:sp>
        <p:nvSpPr>
          <p:cNvPr id="6" name="Rectangle 5"/>
          <p:cNvSpPr/>
          <p:nvPr/>
        </p:nvSpPr>
        <p:spPr>
          <a:xfrm>
            <a:off x="166685" y="1214316"/>
            <a:ext cx="8824911" cy="350865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The priesthood of God </a:t>
            </a:r>
          </a:p>
          <a:p>
            <a:pPr>
              <a:tabLst>
                <a:tab pos="457200" algn="l"/>
                <a:tab pos="914400" algn="l"/>
                <a:tab pos="1371600" algn="l"/>
                <a:tab pos="1828800" algn="l"/>
                <a:tab pos="2286000" algn="l"/>
                <a:tab pos="2743200" algn="l"/>
              </a:tabLst>
            </a:pPr>
            <a:r>
              <a:rPr lang="en-US" sz="2000" dirty="0"/>
              <a:t>	is a shield.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It is a shield </a:t>
            </a:r>
          </a:p>
          <a:p>
            <a:pPr>
              <a:tabLst>
                <a:tab pos="457200" algn="l"/>
                <a:tab pos="914400" algn="l"/>
                <a:tab pos="1371600" algn="l"/>
                <a:tab pos="1828800" algn="l"/>
                <a:tab pos="2286000" algn="l"/>
                <a:tab pos="2743200" algn="l"/>
              </a:tabLst>
            </a:pPr>
            <a:r>
              <a:rPr lang="en-US" sz="2000" dirty="0"/>
              <a:t>	against the evils of the world. </a:t>
            </a:r>
          </a:p>
          <a:p>
            <a:pPr>
              <a:tabLst>
                <a:tab pos="457200" algn="l"/>
                <a:tab pos="914400" algn="l"/>
                <a:tab pos="1371600" algn="l"/>
                <a:tab pos="1828800" algn="l"/>
                <a:tab pos="2286000" algn="l"/>
                <a:tab pos="2743200" algn="l"/>
              </a:tabLst>
            </a:pPr>
            <a:endParaRPr lang="en-US" sz="800" dirty="0"/>
          </a:p>
          <a:p>
            <a:pPr>
              <a:tabLst>
                <a:tab pos="457200" algn="l"/>
                <a:tab pos="914400" algn="l"/>
                <a:tab pos="1371600" algn="l"/>
                <a:tab pos="1828800" algn="l"/>
                <a:tab pos="2286000" algn="l"/>
                <a:tab pos="2743200" algn="l"/>
              </a:tabLst>
            </a:pPr>
            <a:r>
              <a:rPr lang="en-US" sz="2000" dirty="0"/>
              <a:t>That shield needs to be kept clean; </a:t>
            </a:r>
          </a:p>
          <a:p>
            <a:pPr>
              <a:tabLst>
                <a:tab pos="457200" algn="l"/>
                <a:tab pos="914400" algn="l"/>
                <a:tab pos="1371600" algn="l"/>
                <a:tab pos="1828800" algn="l"/>
                <a:tab pos="2286000" algn="l"/>
                <a:tab pos="2743200" algn="l"/>
              </a:tabLst>
            </a:pPr>
            <a:r>
              <a:rPr lang="en-US" sz="2000" dirty="0"/>
              <a:t>	otherwise, </a:t>
            </a:r>
          </a:p>
          <a:p>
            <a:pPr>
              <a:tabLst>
                <a:tab pos="457200" algn="l"/>
                <a:tab pos="914400" algn="l"/>
                <a:tab pos="1371600" algn="l"/>
                <a:tab pos="1828800" algn="l"/>
                <a:tab pos="2286000" algn="l"/>
                <a:tab pos="2743200" algn="l"/>
              </a:tabLst>
            </a:pPr>
            <a:r>
              <a:rPr lang="en-US" sz="2000" dirty="0"/>
              <a:t>		our </a:t>
            </a:r>
            <a:r>
              <a:rPr lang="en-US" sz="2000" dirty="0">
                <a:solidFill>
                  <a:srgbClr val="FF0000"/>
                </a:solidFill>
              </a:rPr>
              <a:t>vision</a:t>
            </a:r>
            <a:r>
              <a:rPr lang="en-US" sz="2000" dirty="0"/>
              <a:t> of our </a:t>
            </a:r>
            <a:r>
              <a:rPr lang="en-US" sz="2000" dirty="0">
                <a:solidFill>
                  <a:srgbClr val="FF0000"/>
                </a:solidFill>
              </a:rPr>
              <a:t>purpose </a:t>
            </a:r>
          </a:p>
          <a:p>
            <a:pPr>
              <a:tabLst>
                <a:tab pos="457200" algn="l"/>
                <a:tab pos="914400" algn="l"/>
                <a:tab pos="1371600" algn="l"/>
                <a:tab pos="1828800" algn="l"/>
                <a:tab pos="2286000" algn="l"/>
                <a:tab pos="2743200" algn="l"/>
              </a:tabLst>
            </a:pPr>
            <a:r>
              <a:rPr lang="en-US" sz="2000" dirty="0"/>
              <a:t>			and the dangers around us </a:t>
            </a:r>
          </a:p>
          <a:p>
            <a:pPr>
              <a:tabLst>
                <a:tab pos="457200" algn="l"/>
                <a:tab pos="914400" algn="l"/>
                <a:tab pos="1371600" algn="l"/>
                <a:tab pos="1828800" algn="l"/>
                <a:tab pos="2286000" algn="l"/>
                <a:tab pos="2743200" algn="l"/>
              </a:tabLst>
            </a:pPr>
            <a:r>
              <a:rPr lang="en-US" sz="2000" dirty="0"/>
              <a:t>				will be limited. </a:t>
            </a:r>
          </a:p>
          <a:p>
            <a:pPr>
              <a:tabLst>
                <a:tab pos="457200" algn="l"/>
                <a:tab pos="914400" algn="l"/>
                <a:tab pos="1371600" algn="l"/>
                <a:tab pos="1828800" algn="l"/>
                <a:tab pos="2286000" algn="l"/>
                <a:tab pos="2743200" algn="l"/>
              </a:tabLst>
            </a:pPr>
            <a:r>
              <a:rPr lang="en-US" sz="2000" dirty="0"/>
              <a:t>										     James E. Faust </a:t>
            </a:r>
          </a:p>
        </p:txBody>
      </p:sp>
      <p:sp>
        <p:nvSpPr>
          <p:cNvPr id="5" name="Rectangle 4"/>
          <p:cNvSpPr/>
          <p:nvPr/>
        </p:nvSpPr>
        <p:spPr>
          <a:xfrm>
            <a:off x="166684" y="4985777"/>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We need a large field of view</a:t>
            </a:r>
          </a:p>
          <a:p>
            <a:pPr>
              <a:tabLst>
                <a:tab pos="457200" algn="l"/>
                <a:tab pos="914400" algn="l"/>
                <a:tab pos="1371600" algn="l"/>
                <a:tab pos="1828800" algn="l"/>
                <a:tab pos="2286000" algn="l"/>
                <a:tab pos="2743200" algn="l"/>
              </a:tabLst>
            </a:pPr>
            <a:r>
              <a:rPr lang="en-US" sz="2000" dirty="0"/>
              <a:t>	and good peripheral vision</a:t>
            </a:r>
          </a:p>
          <a:p>
            <a:pPr>
              <a:tabLst>
                <a:tab pos="457200" algn="l"/>
                <a:tab pos="914400" algn="l"/>
                <a:tab pos="1371600" algn="l"/>
                <a:tab pos="1828800" algn="l"/>
                <a:tab pos="2286000" algn="l"/>
                <a:tab pos="2743200" algn="l"/>
              </a:tabLst>
            </a:pPr>
            <a:r>
              <a:rPr lang="en-US" sz="2000" dirty="0"/>
              <a:t>		to have situational awareness </a:t>
            </a:r>
          </a:p>
          <a:p>
            <a:pPr>
              <a:tabLst>
                <a:tab pos="457200" algn="l"/>
                <a:tab pos="914400" algn="l"/>
                <a:tab pos="1371600" algn="l"/>
                <a:tab pos="1828800" algn="l"/>
                <a:tab pos="2286000" algn="l"/>
                <a:tab pos="2743200" algn="l"/>
              </a:tabLst>
            </a:pPr>
            <a:r>
              <a:rPr lang="en-US" sz="2000" dirty="0"/>
              <a:t>			of both the Good and Evil</a:t>
            </a:r>
          </a:p>
          <a:p>
            <a:pPr>
              <a:tabLst>
                <a:tab pos="457200" algn="l"/>
                <a:tab pos="914400" algn="l"/>
                <a:tab pos="1371600" algn="l"/>
                <a:tab pos="1828800" algn="l"/>
                <a:tab pos="2286000" algn="l"/>
                <a:tab pos="2743200" algn="l"/>
              </a:tabLst>
            </a:pPr>
            <a:r>
              <a:rPr lang="en-US" sz="2000" dirty="0"/>
              <a:t>				that is all around us.</a:t>
            </a:r>
          </a:p>
        </p:txBody>
      </p:sp>
      <p:sp>
        <p:nvSpPr>
          <p:cNvPr id="2" name="Right Arrow 1">
            <a:extLst>
              <a:ext uri="{FF2B5EF4-FFF2-40B4-BE49-F238E27FC236}">
                <a16:creationId xmlns:a16="http://schemas.microsoft.com/office/drawing/2014/main" id="{0C404B6B-5280-B843-B3FA-BBCBB632F819}"/>
              </a:ext>
            </a:extLst>
          </p:cNvPr>
          <p:cNvSpPr/>
          <p:nvPr/>
        </p:nvSpPr>
        <p:spPr>
          <a:xfrm>
            <a:off x="128588" y="5847551"/>
            <a:ext cx="412595" cy="278780"/>
          </a:xfrm>
          <a:prstGeom prst="righ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3139708181"/>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Vision</a:t>
            </a:r>
          </a:p>
        </p:txBody>
      </p:sp>
      <p:sp>
        <p:nvSpPr>
          <p:cNvPr id="7" name="Rectangle 6"/>
          <p:cNvSpPr/>
          <p:nvPr/>
        </p:nvSpPr>
        <p:spPr>
          <a:xfrm>
            <a:off x="166683" y="1706095"/>
            <a:ext cx="4379917"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Seeing the Light</a:t>
            </a:r>
          </a:p>
          <a:p>
            <a:pPr marL="342900" indent="-342900">
              <a:buFont typeface="Arial" charset="0"/>
              <a:buChar char="•"/>
            </a:pPr>
            <a:r>
              <a:rPr lang="en-US" sz="2000" dirty="0">
                <a:solidFill>
                  <a:schemeClr val="tx1"/>
                </a:solidFill>
              </a:rPr>
              <a:t>Field of View</a:t>
            </a:r>
          </a:p>
          <a:p>
            <a:pPr marL="342900" indent="-342900">
              <a:buFont typeface="Arial" charset="0"/>
              <a:buChar char="•"/>
            </a:pPr>
            <a:r>
              <a:rPr lang="en-US" sz="2000" dirty="0">
                <a:solidFill>
                  <a:srgbClr val="0432FF"/>
                </a:solidFill>
              </a:rPr>
              <a:t>Focus</a:t>
            </a:r>
          </a:p>
        </p:txBody>
      </p:sp>
    </p:spTree>
    <p:extLst>
      <p:ext uri="{BB962C8B-B14F-4D97-AF65-F5344CB8AC3E}">
        <p14:creationId xmlns:p14="http://schemas.microsoft.com/office/powerpoint/2010/main" val="3071698190"/>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Focus</a:t>
            </a:r>
            <a:endParaRPr lang="en-US" sz="2000" dirty="0">
              <a:solidFill>
                <a:srgbClr val="002060"/>
              </a:solidFill>
            </a:endParaRPr>
          </a:p>
        </p:txBody>
      </p:sp>
      <p:pic>
        <p:nvPicPr>
          <p:cNvPr id="2" name="Picture 1">
            <a:extLst>
              <a:ext uri="{FF2B5EF4-FFF2-40B4-BE49-F238E27FC236}">
                <a16:creationId xmlns:a16="http://schemas.microsoft.com/office/drawing/2014/main" id="{2D09C8AD-294D-5542-8C4E-2B781B995853}"/>
              </a:ext>
            </a:extLst>
          </p:cNvPr>
          <p:cNvPicPr>
            <a:picLocks noChangeAspect="1"/>
          </p:cNvPicPr>
          <p:nvPr/>
        </p:nvPicPr>
        <p:blipFill>
          <a:blip r:embed="rId3"/>
          <a:stretch>
            <a:fillRect/>
          </a:stretch>
        </p:blipFill>
        <p:spPr>
          <a:xfrm>
            <a:off x="1457739" y="1237881"/>
            <a:ext cx="6526692" cy="5636689"/>
          </a:xfrm>
          <a:prstGeom prst="rect">
            <a:avLst/>
          </a:prstGeom>
        </p:spPr>
      </p:pic>
    </p:spTree>
    <p:extLst>
      <p:ext uri="{BB962C8B-B14F-4D97-AF65-F5344CB8AC3E}">
        <p14:creationId xmlns:p14="http://schemas.microsoft.com/office/powerpoint/2010/main" val="2400456305"/>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Focus (narrow the field of view)</a:t>
            </a:r>
            <a:endParaRPr lang="en-US" sz="2000" dirty="0">
              <a:solidFill>
                <a:srgbClr val="002060"/>
              </a:solidFill>
            </a:endParaRPr>
          </a:p>
        </p:txBody>
      </p:sp>
      <p:sp>
        <p:nvSpPr>
          <p:cNvPr id="6" name="Rectangle 5"/>
          <p:cNvSpPr/>
          <p:nvPr/>
        </p:nvSpPr>
        <p:spPr>
          <a:xfrm>
            <a:off x="166685" y="1214316"/>
            <a:ext cx="8824911" cy="4862870"/>
          </a:xfrm>
          <a:prstGeom prst="rect">
            <a:avLst/>
          </a:prstGeom>
          <a:solidFill>
            <a:srgbClr val="C9FFFC">
              <a:alpha val="49803"/>
            </a:srgbClr>
          </a:solidFill>
          <a:ln w="28448">
            <a:solidFill>
              <a:srgbClr val="FF0000"/>
            </a:solidFill>
            <a:miter lim="800000"/>
            <a:headEnd/>
            <a:tailEnd/>
          </a:ln>
        </p:spPr>
        <p:txBody>
          <a:bodyPr wrap="square" tIns="91440" bIns="91440">
            <a:spAutoFit/>
          </a:bodyPr>
          <a:lstStyle/>
          <a:p>
            <a:r>
              <a:rPr lang="en-US" sz="2000" dirty="0"/>
              <a:t>The son of a slave, George Washington Carver was born in 1864 near the end of the Civil War. He was orphaned as a baby. When slavery was abolished the following year, his “owners,” Moses and Susan Carver, raised George and his brother as their own.</a:t>
            </a:r>
          </a:p>
          <a:p>
            <a:endParaRPr lang="en-US" sz="800" dirty="0"/>
          </a:p>
          <a:p>
            <a:r>
              <a:rPr lang="en-US" sz="2000" dirty="0"/>
              <a:t>He was taught to read and write, and later attended various schools and colleges, eventually earning a Master’s degree from Iowa State University.</a:t>
            </a:r>
          </a:p>
          <a:p>
            <a:endParaRPr lang="en-US" sz="800" dirty="0"/>
          </a:p>
          <a:p>
            <a:r>
              <a:rPr lang="en-US" sz="2000" dirty="0"/>
              <a:t>“I love to think of nature as an unlimited broadcasting station, through which God speaks to us every hour if we will only tune in.”  [focus]</a:t>
            </a:r>
          </a:p>
          <a:p>
            <a:endParaRPr lang="en-US" sz="800" dirty="0"/>
          </a:p>
          <a:p>
            <a:r>
              <a:rPr lang="en-US" sz="2000" dirty="0"/>
              <a:t>Carver served on the faculty at Tuskegee University, teaching sustainable farming. His students’ character development was as significant to him as their intellectual achievement.  </a:t>
            </a:r>
          </a:p>
          <a:p>
            <a:endParaRPr lang="en-US" sz="800" dirty="0"/>
          </a:p>
          <a:p>
            <a:r>
              <a:rPr lang="en-US" sz="2000" dirty="0"/>
              <a:t>He became a world-class expert in botany and agriculture.</a:t>
            </a:r>
          </a:p>
        </p:txBody>
      </p:sp>
    </p:spTree>
    <p:extLst>
      <p:ext uri="{BB962C8B-B14F-4D97-AF65-F5344CB8AC3E}">
        <p14:creationId xmlns:p14="http://schemas.microsoft.com/office/powerpoint/2010/main" val="3810523407"/>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Focus </a:t>
            </a:r>
            <a:r>
              <a:rPr lang="en-US" sz="2000">
                <a:solidFill>
                  <a:srgbClr val="002060"/>
                </a:solidFill>
                <a:sym typeface="Arial" charset="0"/>
              </a:rPr>
              <a:t>(narrow the field of view)</a:t>
            </a:r>
            <a:endParaRPr lang="en-US" sz="2000" dirty="0">
              <a:solidFill>
                <a:srgbClr val="002060"/>
              </a:solidFill>
            </a:endParaRPr>
          </a:p>
        </p:txBody>
      </p:sp>
      <p:sp>
        <p:nvSpPr>
          <p:cNvPr id="6" name="Rectangle 5"/>
          <p:cNvSpPr/>
          <p:nvPr/>
        </p:nvSpPr>
        <p:spPr>
          <a:xfrm>
            <a:off x="228806" y="1222171"/>
            <a:ext cx="8824911" cy="4985980"/>
          </a:xfrm>
          <a:prstGeom prst="rect">
            <a:avLst/>
          </a:prstGeom>
          <a:solidFill>
            <a:srgbClr val="C9FFFC">
              <a:alpha val="49803"/>
            </a:srgbClr>
          </a:solidFill>
          <a:ln w="28448">
            <a:solidFill>
              <a:srgbClr val="FF0000"/>
            </a:solidFill>
            <a:miter lim="800000"/>
            <a:headEnd/>
            <a:tailEnd/>
          </a:ln>
        </p:spPr>
        <p:txBody>
          <a:bodyPr wrap="square" tIns="91440" bIns="91440">
            <a:spAutoFit/>
          </a:bodyPr>
          <a:lstStyle/>
          <a:p>
            <a:pPr>
              <a:tabLst>
                <a:tab pos="447675" algn="l"/>
                <a:tab pos="909638" algn="l"/>
                <a:tab pos="1358900" algn="l"/>
                <a:tab pos="1820863" algn="l"/>
                <a:tab pos="2282825" algn="l"/>
              </a:tabLst>
            </a:pPr>
            <a:r>
              <a:rPr lang="en-US" sz="2000" dirty="0"/>
              <a:t>He would begin each day with prayer that God would reveal secrets to him about plants and vegetables.  </a:t>
            </a:r>
          </a:p>
          <a:p>
            <a:pPr>
              <a:tabLst>
                <a:tab pos="447675" algn="l"/>
                <a:tab pos="909638" algn="l"/>
                <a:tab pos="1358900" algn="l"/>
                <a:tab pos="1820863" algn="l"/>
                <a:tab pos="2282825" algn="l"/>
              </a:tabLst>
            </a:pPr>
            <a:endParaRPr lang="en-US" sz="800" dirty="0"/>
          </a:p>
          <a:p>
            <a:pPr>
              <a:tabLst>
                <a:tab pos="447675" algn="l"/>
                <a:tab pos="909638" algn="l"/>
                <a:tab pos="1358900" algn="l"/>
                <a:tab pos="1820863" algn="l"/>
                <a:tab pos="2282825" algn="l"/>
              </a:tabLst>
            </a:pPr>
            <a:r>
              <a:rPr lang="en-US" sz="2000" dirty="0"/>
              <a:t>It is reported that once Carver prayed, </a:t>
            </a:r>
          </a:p>
          <a:p>
            <a:pPr>
              <a:tabLst>
                <a:tab pos="447675" algn="l"/>
                <a:tab pos="909638" algn="l"/>
                <a:tab pos="1358900" algn="l"/>
                <a:tab pos="1820863" algn="l"/>
                <a:tab pos="2282825" algn="l"/>
              </a:tabLst>
            </a:pPr>
            <a:r>
              <a:rPr lang="en-US" sz="2000" dirty="0"/>
              <a:t>	“Mr. Creator, show me the secrets of your universe.”</a:t>
            </a:r>
          </a:p>
          <a:p>
            <a:pPr>
              <a:tabLst>
                <a:tab pos="447675" algn="l"/>
                <a:tab pos="909638" algn="l"/>
                <a:tab pos="1358900" algn="l"/>
                <a:tab pos="1820863" algn="l"/>
                <a:tab pos="2282825" algn="l"/>
              </a:tabLst>
            </a:pPr>
            <a:endParaRPr lang="en-US" sz="800" dirty="0"/>
          </a:p>
          <a:p>
            <a:pPr>
              <a:tabLst>
                <a:tab pos="447675" algn="l"/>
                <a:tab pos="909638" algn="l"/>
                <a:tab pos="1358900" algn="l"/>
                <a:tab pos="1820863" algn="l"/>
                <a:tab pos="2282825" algn="l"/>
              </a:tabLst>
            </a:pPr>
            <a:r>
              <a:rPr lang="en-US" sz="2000" dirty="0"/>
              <a:t>“Little man, you’re not big enough </a:t>
            </a:r>
          </a:p>
          <a:p>
            <a:pPr>
              <a:tabLst>
                <a:tab pos="447675" algn="l"/>
                <a:tab pos="909638" algn="l"/>
                <a:tab pos="1358900" algn="l"/>
                <a:tab pos="1820863" algn="l"/>
                <a:tab pos="2282825" algn="l"/>
              </a:tabLst>
            </a:pPr>
            <a:r>
              <a:rPr lang="en-US" sz="2000" dirty="0"/>
              <a:t>	to know the secrets of My universe, </a:t>
            </a:r>
          </a:p>
          <a:p>
            <a:pPr>
              <a:tabLst>
                <a:tab pos="447675" algn="l"/>
                <a:tab pos="909638" algn="l"/>
                <a:tab pos="1358900" algn="l"/>
                <a:tab pos="1820863" algn="l"/>
                <a:tab pos="2282825" algn="l"/>
              </a:tabLst>
            </a:pPr>
            <a:r>
              <a:rPr lang="en-US" sz="2000" dirty="0"/>
              <a:t>		but I’ll show you the secret of the peanut,” </a:t>
            </a:r>
          </a:p>
          <a:p>
            <a:pPr>
              <a:tabLst>
                <a:tab pos="447675" algn="l"/>
                <a:tab pos="909638" algn="l"/>
                <a:tab pos="1358900" algn="l"/>
                <a:tab pos="1820863" algn="l"/>
                <a:tab pos="2282825" algn="l"/>
              </a:tabLst>
            </a:pPr>
            <a:r>
              <a:rPr lang="en-US" sz="2000" dirty="0"/>
              <a:t>			was the reply.  </a:t>
            </a:r>
          </a:p>
          <a:p>
            <a:pPr>
              <a:tabLst>
                <a:tab pos="447675" algn="l"/>
                <a:tab pos="909638" algn="l"/>
                <a:tab pos="1358900" algn="l"/>
                <a:tab pos="1820863" algn="l"/>
                <a:tab pos="2282825" algn="l"/>
              </a:tabLst>
            </a:pPr>
            <a:r>
              <a:rPr lang="en-US" sz="2000" dirty="0"/>
              <a:t>				“The peanut is more your size!”</a:t>
            </a:r>
          </a:p>
          <a:p>
            <a:pPr>
              <a:tabLst>
                <a:tab pos="447675" algn="l"/>
                <a:tab pos="909638" algn="l"/>
                <a:tab pos="1358900" algn="l"/>
                <a:tab pos="1820863" algn="l"/>
                <a:tab pos="2282825" algn="l"/>
              </a:tabLst>
            </a:pPr>
            <a:endParaRPr lang="en-US" sz="800" dirty="0"/>
          </a:p>
          <a:p>
            <a:pPr>
              <a:tabLst>
                <a:tab pos="447675" algn="l"/>
                <a:tab pos="909638" algn="l"/>
                <a:tab pos="1358900" algn="l"/>
                <a:tab pos="1820863" algn="l"/>
                <a:tab pos="2282825" algn="l"/>
              </a:tabLst>
            </a:pPr>
            <a:r>
              <a:rPr lang="en-US" sz="2000" dirty="0"/>
              <a:t>His prayer and heaven’s response </a:t>
            </a:r>
          </a:p>
          <a:p>
            <a:pPr>
              <a:tabLst>
                <a:tab pos="447675" algn="l"/>
                <a:tab pos="909638" algn="l"/>
                <a:tab pos="1358900" algn="l"/>
                <a:tab pos="1820863" algn="l"/>
                <a:tab pos="2282825" algn="l"/>
              </a:tabLst>
            </a:pPr>
            <a:r>
              <a:rPr lang="en-US" sz="2000" dirty="0"/>
              <a:t>	launched him into a lifetime of discovery.</a:t>
            </a:r>
          </a:p>
          <a:p>
            <a:pPr>
              <a:tabLst>
                <a:tab pos="447675" algn="l"/>
                <a:tab pos="909638" algn="l"/>
                <a:tab pos="1358900" algn="l"/>
                <a:tab pos="1820863" algn="l"/>
                <a:tab pos="2282825" algn="l"/>
              </a:tabLst>
            </a:pPr>
            <a:endParaRPr lang="en-US" sz="800" dirty="0"/>
          </a:p>
          <a:p>
            <a:pPr>
              <a:tabLst>
                <a:tab pos="447675" algn="l"/>
                <a:tab pos="909638" algn="l"/>
                <a:tab pos="1358900" algn="l"/>
                <a:tab pos="1820863" algn="l"/>
                <a:tab pos="2282825" algn="l"/>
              </a:tabLst>
            </a:pPr>
            <a:r>
              <a:rPr lang="en-US" sz="2000" dirty="0"/>
              <a:t>Giving himself to the lowly peanut, he identified several hundred elements in its seed and shell.  As he put the elements together again in different forms, he uncovered over 300 uses for the peanut.</a:t>
            </a:r>
          </a:p>
        </p:txBody>
      </p:sp>
      <p:sp>
        <p:nvSpPr>
          <p:cNvPr id="5" name="Rectangle 4"/>
          <p:cNvSpPr/>
          <p:nvPr/>
        </p:nvSpPr>
        <p:spPr>
          <a:xfrm>
            <a:off x="166684" y="6260687"/>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47675" algn="l"/>
                <a:tab pos="909638" algn="l"/>
                <a:tab pos="1358900" algn="l"/>
                <a:tab pos="1820863" algn="l"/>
                <a:tab pos="2282825" algn="l"/>
              </a:tabLst>
            </a:pPr>
            <a:r>
              <a:rPr lang="en-US" sz="2000" dirty="0"/>
              <a:t>We must adjust our vision </a:t>
            </a:r>
            <a:r>
              <a:rPr lang="en-US" sz="2000"/>
              <a:t>to accomplish our purpose.</a:t>
            </a:r>
            <a:endParaRPr lang="en-US" sz="2000" dirty="0"/>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82847" y="2730599"/>
            <a:ext cx="2026301" cy="2347587"/>
          </a:xfrm>
          <a:prstGeom prst="rect">
            <a:avLst/>
          </a:prstGeom>
        </p:spPr>
      </p:pic>
    </p:spTree>
    <p:extLst>
      <p:ext uri="{BB962C8B-B14F-4D97-AF65-F5344CB8AC3E}">
        <p14:creationId xmlns:p14="http://schemas.microsoft.com/office/powerpoint/2010/main" val="867353068"/>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Focus </a:t>
            </a:r>
            <a:r>
              <a:rPr lang="en-US" sz="2000">
                <a:solidFill>
                  <a:srgbClr val="002060"/>
                </a:solidFill>
                <a:sym typeface="Arial" charset="0"/>
              </a:rPr>
              <a:t>(narrow the field of view)</a:t>
            </a:r>
            <a:endParaRPr lang="en-US" sz="2000" dirty="0">
              <a:solidFill>
                <a:srgbClr val="002060"/>
              </a:solidFill>
            </a:endParaRPr>
          </a:p>
        </p:txBody>
      </p:sp>
      <p:sp>
        <p:nvSpPr>
          <p:cNvPr id="6" name="Rectangle 5"/>
          <p:cNvSpPr/>
          <p:nvPr/>
        </p:nvSpPr>
        <p:spPr>
          <a:xfrm>
            <a:off x="166685" y="1214316"/>
            <a:ext cx="8824911" cy="1415772"/>
          </a:xfrm>
          <a:prstGeom prst="rect">
            <a:avLst/>
          </a:prstGeom>
          <a:solidFill>
            <a:srgbClr val="C9FFFC">
              <a:alpha val="49803"/>
            </a:srgbClr>
          </a:solidFill>
          <a:ln w="28448">
            <a:solidFill>
              <a:srgbClr val="FF0000"/>
            </a:solidFill>
            <a:miter lim="800000"/>
            <a:headEnd/>
            <a:tailEnd/>
          </a:ln>
        </p:spPr>
        <p:txBody>
          <a:bodyPr wrap="square" tIns="91440" bIns="91440">
            <a:spAutoFit/>
          </a:bodyPr>
          <a:lstStyle/>
          <a:p>
            <a:pPr>
              <a:tabLst>
                <a:tab pos="447675" algn="l"/>
                <a:tab pos="909638" algn="l"/>
                <a:tab pos="1358900" algn="l"/>
                <a:tab pos="1820863" algn="l"/>
                <a:tab pos="2282825" algn="l"/>
              </a:tabLst>
            </a:pPr>
            <a:r>
              <a:rPr lang="en-US" sz="2000" dirty="0"/>
              <a:t>Definiteness of </a:t>
            </a:r>
            <a:r>
              <a:rPr lang="en-US" sz="2000" dirty="0">
                <a:solidFill>
                  <a:srgbClr val="FF0000"/>
                </a:solidFill>
              </a:rPr>
              <a:t>purpose</a:t>
            </a:r>
            <a:r>
              <a:rPr lang="en-US" sz="2000" dirty="0"/>
              <a:t> </a:t>
            </a:r>
          </a:p>
          <a:p>
            <a:pPr>
              <a:tabLst>
                <a:tab pos="447675" algn="l"/>
                <a:tab pos="909638" algn="l"/>
                <a:tab pos="1358900" algn="l"/>
                <a:tab pos="1820863" algn="l"/>
                <a:tab pos="2282825" algn="l"/>
              </a:tabLst>
            </a:pPr>
            <a:r>
              <a:rPr lang="en-US" sz="2000" dirty="0"/>
              <a:t>	is the starting point </a:t>
            </a:r>
          </a:p>
          <a:p>
            <a:pPr>
              <a:tabLst>
                <a:tab pos="447675" algn="l"/>
                <a:tab pos="909638" algn="l"/>
                <a:tab pos="1358900" algn="l"/>
                <a:tab pos="1820863" algn="l"/>
                <a:tab pos="2282825" algn="l"/>
              </a:tabLst>
            </a:pPr>
            <a:r>
              <a:rPr lang="en-US" sz="2000" dirty="0"/>
              <a:t>		of all achievement. </a:t>
            </a:r>
          </a:p>
          <a:p>
            <a:pPr>
              <a:tabLst>
                <a:tab pos="447675" algn="l"/>
                <a:tab pos="909638" algn="l"/>
                <a:tab pos="1358900" algn="l"/>
                <a:tab pos="1820863" algn="l"/>
                <a:tab pos="2282825" algn="l"/>
              </a:tabLst>
            </a:pPr>
            <a:r>
              <a:rPr lang="en-US" sz="2000" dirty="0"/>
              <a:t>										W. Clement Stone</a:t>
            </a:r>
          </a:p>
        </p:txBody>
      </p:sp>
      <p:sp>
        <p:nvSpPr>
          <p:cNvPr id="8" name="Rectangle 7">
            <a:extLst>
              <a:ext uri="{FF2B5EF4-FFF2-40B4-BE49-F238E27FC236}">
                <a16:creationId xmlns:a16="http://schemas.microsoft.com/office/drawing/2014/main" id="{95CE66A5-151E-1E47-BE0C-5A533D5AE8F6}"/>
              </a:ext>
            </a:extLst>
          </p:cNvPr>
          <p:cNvSpPr/>
          <p:nvPr/>
        </p:nvSpPr>
        <p:spPr>
          <a:xfrm>
            <a:off x="166684" y="3499718"/>
            <a:ext cx="8824911" cy="2154436"/>
          </a:xfrm>
          <a:prstGeom prst="rect">
            <a:avLst/>
          </a:prstGeom>
          <a:solidFill>
            <a:srgbClr val="C9FFFC">
              <a:alpha val="49803"/>
            </a:srgbClr>
          </a:solidFill>
          <a:ln w="28448">
            <a:solidFill>
              <a:srgbClr val="FF0000"/>
            </a:solidFill>
            <a:miter lim="800000"/>
            <a:headEnd/>
            <a:tailEnd/>
          </a:ln>
        </p:spPr>
        <p:txBody>
          <a:bodyPr wrap="square" tIns="91440" bIns="91440">
            <a:spAutoFit/>
          </a:bodyPr>
          <a:lstStyle/>
          <a:p>
            <a:pPr>
              <a:tabLst>
                <a:tab pos="447675" algn="l"/>
                <a:tab pos="909638" algn="l"/>
                <a:tab pos="1358900" algn="l"/>
                <a:tab pos="1820863" algn="l"/>
                <a:tab pos="2282825" algn="l"/>
              </a:tabLst>
            </a:pPr>
            <a:r>
              <a:rPr lang="en-US" sz="2000" dirty="0"/>
              <a:t>You can be busy without a </a:t>
            </a:r>
            <a:r>
              <a:rPr lang="en-US" sz="2000" dirty="0">
                <a:solidFill>
                  <a:srgbClr val="FF0000"/>
                </a:solidFill>
              </a:rPr>
              <a:t>purpose</a:t>
            </a:r>
            <a:r>
              <a:rPr lang="en-US" sz="2000" dirty="0"/>
              <a:t>, </a:t>
            </a:r>
          </a:p>
          <a:p>
            <a:pPr>
              <a:tabLst>
                <a:tab pos="447675" algn="l"/>
                <a:tab pos="909638" algn="l"/>
                <a:tab pos="1358900" algn="l"/>
                <a:tab pos="1820863" algn="l"/>
                <a:tab pos="2282825" algn="l"/>
              </a:tabLst>
            </a:pPr>
            <a:r>
              <a:rPr lang="en-US" sz="2000" dirty="0"/>
              <a:t>	but what’s the point? </a:t>
            </a:r>
          </a:p>
          <a:p>
            <a:pPr>
              <a:tabLst>
                <a:tab pos="447675" algn="l"/>
                <a:tab pos="909638" algn="l"/>
                <a:tab pos="1358900" algn="l"/>
                <a:tab pos="1820863" algn="l"/>
                <a:tab pos="2282825" algn="l"/>
              </a:tabLst>
            </a:pPr>
            <a:endParaRPr lang="en-US" sz="800" dirty="0"/>
          </a:p>
          <a:p>
            <a:pPr>
              <a:tabLst>
                <a:tab pos="447675" algn="l"/>
                <a:tab pos="909638" algn="l"/>
                <a:tab pos="1358900" algn="l"/>
                <a:tab pos="1820863" algn="l"/>
                <a:tab pos="2282825" algn="l"/>
              </a:tabLst>
            </a:pPr>
            <a:r>
              <a:rPr lang="en-US" sz="2000" dirty="0"/>
              <a:t>Let’s keep </a:t>
            </a:r>
            <a:r>
              <a:rPr lang="en-US" sz="2000" dirty="0">
                <a:solidFill>
                  <a:srgbClr val="FF0000"/>
                </a:solidFill>
              </a:rPr>
              <a:t>focused</a:t>
            </a:r>
            <a:r>
              <a:rPr lang="en-US" sz="2000" dirty="0"/>
              <a:t> on that goal, </a:t>
            </a:r>
          </a:p>
          <a:p>
            <a:pPr>
              <a:tabLst>
                <a:tab pos="447675" algn="l"/>
                <a:tab pos="909638" algn="l"/>
                <a:tab pos="1358900" algn="l"/>
                <a:tab pos="1820863" algn="l"/>
                <a:tab pos="2282825" algn="l"/>
              </a:tabLst>
            </a:pPr>
            <a:r>
              <a:rPr lang="en-US" sz="2000" dirty="0"/>
              <a:t>	those of us who want </a:t>
            </a:r>
          </a:p>
          <a:p>
            <a:pPr>
              <a:tabLst>
                <a:tab pos="447675" algn="l"/>
                <a:tab pos="909638" algn="l"/>
                <a:tab pos="1358900" algn="l"/>
                <a:tab pos="1820863" algn="l"/>
                <a:tab pos="2282825" algn="l"/>
              </a:tabLst>
            </a:pPr>
            <a:r>
              <a:rPr lang="en-US" sz="2000" dirty="0"/>
              <a:t>		everything God has for us.</a:t>
            </a:r>
          </a:p>
          <a:p>
            <a:pPr>
              <a:tabLst>
                <a:tab pos="447675" algn="l"/>
                <a:tab pos="909638" algn="l"/>
                <a:tab pos="1358900" algn="l"/>
                <a:tab pos="1820863" algn="l"/>
                <a:tab pos="2282825" algn="l"/>
              </a:tabLst>
            </a:pPr>
            <a:r>
              <a:rPr lang="en-US" sz="2000" dirty="0"/>
              <a:t>										          Rick Warren</a:t>
            </a:r>
          </a:p>
        </p:txBody>
      </p:sp>
    </p:spTree>
    <p:extLst>
      <p:ext uri="{BB962C8B-B14F-4D97-AF65-F5344CB8AC3E}">
        <p14:creationId xmlns:p14="http://schemas.microsoft.com/office/powerpoint/2010/main" val="126103763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674325"/>
            <a:ext cx="8547100" cy="1430584"/>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We have only this moment,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sparkling like a star in our hand –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melting like a snowflake.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Sir Francis Bacon</a:t>
            </a:r>
          </a:p>
        </p:txBody>
      </p:sp>
    </p:spTree>
    <p:extLst>
      <p:ext uri="{BB962C8B-B14F-4D97-AF65-F5344CB8AC3E}">
        <p14:creationId xmlns:p14="http://schemas.microsoft.com/office/powerpoint/2010/main" val="896786487"/>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Focus </a:t>
            </a:r>
            <a:r>
              <a:rPr lang="en-US" sz="2000">
                <a:solidFill>
                  <a:srgbClr val="002060"/>
                </a:solidFill>
                <a:sym typeface="Arial" charset="0"/>
              </a:rPr>
              <a:t>(narrow the field of view)</a:t>
            </a:r>
            <a:endParaRPr lang="en-US" sz="2000" dirty="0">
              <a:solidFill>
                <a:srgbClr val="002060"/>
              </a:solidFill>
            </a:endParaRPr>
          </a:p>
        </p:txBody>
      </p:sp>
      <p:sp>
        <p:nvSpPr>
          <p:cNvPr id="6" name="Rectangle 5"/>
          <p:cNvSpPr/>
          <p:nvPr/>
        </p:nvSpPr>
        <p:spPr>
          <a:xfrm>
            <a:off x="166685" y="1214316"/>
            <a:ext cx="8824911" cy="338554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7675" algn="l"/>
                <a:tab pos="909638" algn="l"/>
                <a:tab pos="1358900" algn="l"/>
                <a:tab pos="1820863" algn="l"/>
                <a:tab pos="2282825" algn="l"/>
              </a:tabLst>
            </a:pPr>
            <a:r>
              <a:rPr lang="en-US" sz="2000" dirty="0"/>
              <a:t>It's not an accident </a:t>
            </a:r>
          </a:p>
          <a:p>
            <a:pPr>
              <a:tabLst>
                <a:tab pos="447675" algn="l"/>
                <a:tab pos="909638" algn="l"/>
                <a:tab pos="1358900" algn="l"/>
                <a:tab pos="1820863" algn="l"/>
                <a:tab pos="2282825" algn="l"/>
              </a:tabLst>
            </a:pPr>
            <a:r>
              <a:rPr lang="en-US" sz="2000" dirty="0"/>
              <a:t>	that musicians become musicians </a:t>
            </a:r>
          </a:p>
          <a:p>
            <a:pPr>
              <a:tabLst>
                <a:tab pos="447675" algn="l"/>
                <a:tab pos="909638" algn="l"/>
                <a:tab pos="1358900" algn="l"/>
                <a:tab pos="1820863" algn="l"/>
                <a:tab pos="2282825" algn="l"/>
              </a:tabLst>
            </a:pPr>
            <a:r>
              <a:rPr lang="en-US" sz="2000" dirty="0"/>
              <a:t>		and engineers become engineers: </a:t>
            </a:r>
          </a:p>
          <a:p>
            <a:pPr>
              <a:tabLst>
                <a:tab pos="447675" algn="l"/>
                <a:tab pos="909638" algn="l"/>
                <a:tab pos="1358900" algn="l"/>
                <a:tab pos="1820863" algn="l"/>
                <a:tab pos="2282825" algn="l"/>
              </a:tabLst>
            </a:pPr>
            <a:r>
              <a:rPr lang="en-US" sz="2000" dirty="0"/>
              <a:t>			it's what they're born to do. </a:t>
            </a:r>
          </a:p>
          <a:p>
            <a:pPr>
              <a:tabLst>
                <a:tab pos="447675" algn="l"/>
                <a:tab pos="909638" algn="l"/>
                <a:tab pos="1358900" algn="l"/>
                <a:tab pos="1820863" algn="l"/>
                <a:tab pos="2282825" algn="l"/>
              </a:tabLst>
            </a:pPr>
            <a:endParaRPr lang="en-US" sz="800" dirty="0"/>
          </a:p>
          <a:p>
            <a:pPr>
              <a:tabLst>
                <a:tab pos="447675" algn="l"/>
                <a:tab pos="909638" algn="l"/>
                <a:tab pos="1358900" algn="l"/>
                <a:tab pos="1820863" algn="l"/>
                <a:tab pos="2282825" algn="l"/>
              </a:tabLst>
            </a:pPr>
            <a:r>
              <a:rPr lang="en-US" sz="2000" dirty="0"/>
              <a:t>If you can tune into your </a:t>
            </a:r>
            <a:r>
              <a:rPr lang="en-US" sz="2000" dirty="0">
                <a:solidFill>
                  <a:srgbClr val="FF0000"/>
                </a:solidFill>
              </a:rPr>
              <a:t>purpose</a:t>
            </a:r>
            <a:r>
              <a:rPr lang="en-US" sz="2000" dirty="0"/>
              <a:t> </a:t>
            </a:r>
          </a:p>
          <a:p>
            <a:pPr>
              <a:tabLst>
                <a:tab pos="447675" algn="l"/>
                <a:tab pos="909638" algn="l"/>
                <a:tab pos="1358900" algn="l"/>
                <a:tab pos="1820863" algn="l"/>
                <a:tab pos="2282825" algn="l"/>
              </a:tabLst>
            </a:pPr>
            <a:r>
              <a:rPr lang="en-US" sz="2000" dirty="0"/>
              <a:t>	and really align with it, </a:t>
            </a:r>
          </a:p>
          <a:p>
            <a:pPr>
              <a:tabLst>
                <a:tab pos="447675" algn="l"/>
                <a:tab pos="909638" algn="l"/>
                <a:tab pos="1358900" algn="l"/>
                <a:tab pos="1820863" algn="l"/>
                <a:tab pos="2282825" algn="l"/>
              </a:tabLst>
            </a:pPr>
            <a:r>
              <a:rPr lang="en-US" sz="2000" dirty="0"/>
              <a:t>		setting goals so that your vision </a:t>
            </a:r>
          </a:p>
          <a:p>
            <a:pPr>
              <a:tabLst>
                <a:tab pos="447675" algn="l"/>
                <a:tab pos="909638" algn="l"/>
                <a:tab pos="1358900" algn="l"/>
                <a:tab pos="1820863" algn="l"/>
                <a:tab pos="2282825" algn="l"/>
              </a:tabLst>
            </a:pPr>
            <a:r>
              <a:rPr lang="en-US" sz="2000" dirty="0"/>
              <a:t>			is an expression of that purpose, </a:t>
            </a:r>
          </a:p>
          <a:p>
            <a:pPr>
              <a:tabLst>
                <a:tab pos="447675" algn="l"/>
                <a:tab pos="909638" algn="l"/>
                <a:tab pos="1358900" algn="l"/>
                <a:tab pos="1820863" algn="l"/>
                <a:tab pos="2282825" algn="l"/>
              </a:tabLst>
            </a:pPr>
            <a:r>
              <a:rPr lang="en-US" sz="2000" dirty="0"/>
              <a:t>				then life flows much more easily. </a:t>
            </a:r>
          </a:p>
          <a:p>
            <a:pPr>
              <a:tabLst>
                <a:tab pos="447675" algn="l"/>
                <a:tab pos="909638" algn="l"/>
                <a:tab pos="1358900" algn="l"/>
                <a:tab pos="1820863" algn="l"/>
                <a:tab pos="2282825" algn="l"/>
              </a:tabLst>
            </a:pPr>
            <a:r>
              <a:rPr lang="en-US" sz="2000" dirty="0"/>
              <a:t>										        Jack Canfield </a:t>
            </a:r>
          </a:p>
        </p:txBody>
      </p:sp>
    </p:spTree>
    <p:extLst>
      <p:ext uri="{BB962C8B-B14F-4D97-AF65-F5344CB8AC3E}">
        <p14:creationId xmlns:p14="http://schemas.microsoft.com/office/powerpoint/2010/main" val="227588742"/>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Focus </a:t>
            </a:r>
            <a:r>
              <a:rPr lang="en-US" sz="2000">
                <a:solidFill>
                  <a:srgbClr val="002060"/>
                </a:solidFill>
                <a:sym typeface="Arial" charset="0"/>
              </a:rPr>
              <a:t>(narrow the field of view)</a:t>
            </a:r>
            <a:endParaRPr lang="en-US" sz="2000" dirty="0">
              <a:solidFill>
                <a:srgbClr val="002060"/>
              </a:solidFill>
            </a:endParaRPr>
          </a:p>
        </p:txBody>
      </p:sp>
      <p:sp>
        <p:nvSpPr>
          <p:cNvPr id="6" name="Rectangle 5"/>
          <p:cNvSpPr/>
          <p:nvPr/>
        </p:nvSpPr>
        <p:spPr>
          <a:xfrm>
            <a:off x="166685" y="1214316"/>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7675" algn="l"/>
                <a:tab pos="909638" algn="l"/>
                <a:tab pos="1358900" algn="l"/>
                <a:tab pos="1820863" algn="l"/>
                <a:tab pos="2282825" algn="l"/>
              </a:tabLst>
            </a:pPr>
            <a:r>
              <a:rPr lang="en-US" sz="2000" dirty="0"/>
              <a:t>Our </a:t>
            </a:r>
            <a:r>
              <a:rPr lang="en-US" sz="2000" dirty="0">
                <a:solidFill>
                  <a:srgbClr val="FF0000"/>
                </a:solidFill>
              </a:rPr>
              <a:t>purpose</a:t>
            </a:r>
            <a:r>
              <a:rPr lang="en-US" sz="2000" dirty="0"/>
              <a:t> is to see </a:t>
            </a:r>
          </a:p>
          <a:p>
            <a:pPr>
              <a:tabLst>
                <a:tab pos="447675" algn="l"/>
                <a:tab pos="909638" algn="l"/>
                <a:tab pos="1358900" algn="l"/>
                <a:tab pos="1820863" algn="l"/>
                <a:tab pos="2282825" algn="l"/>
              </a:tabLst>
            </a:pPr>
            <a:r>
              <a:rPr lang="en-US" sz="2000" dirty="0"/>
              <a:t>	the Presence of God </a:t>
            </a:r>
          </a:p>
          <a:p>
            <a:pPr>
              <a:tabLst>
                <a:tab pos="447675" algn="l"/>
                <a:tab pos="909638" algn="l"/>
                <a:tab pos="1358900" algn="l"/>
                <a:tab pos="1820863" algn="l"/>
                <a:tab pos="2282825" algn="l"/>
              </a:tabLst>
            </a:pPr>
            <a:r>
              <a:rPr lang="en-US" sz="2000" dirty="0"/>
              <a:t>		through our life struggles.   </a:t>
            </a:r>
          </a:p>
          <a:p>
            <a:pPr>
              <a:tabLst>
                <a:tab pos="447675" algn="l"/>
                <a:tab pos="909638" algn="l"/>
                <a:tab pos="1358900" algn="l"/>
                <a:tab pos="1820863" algn="l"/>
                <a:tab pos="2282825" algn="l"/>
              </a:tabLst>
            </a:pPr>
            <a:endParaRPr lang="en-US" sz="800" dirty="0"/>
          </a:p>
          <a:p>
            <a:pPr>
              <a:tabLst>
                <a:tab pos="447675" algn="l"/>
                <a:tab pos="909638" algn="l"/>
                <a:tab pos="1358900" algn="l"/>
                <a:tab pos="1820863" algn="l"/>
                <a:tab pos="2282825" algn="l"/>
              </a:tabLst>
            </a:pPr>
            <a:r>
              <a:rPr lang="en-US" sz="2000" dirty="0"/>
              <a:t>Not focus on the dust on the glasses, </a:t>
            </a:r>
          </a:p>
          <a:p>
            <a:pPr>
              <a:tabLst>
                <a:tab pos="447675" algn="l"/>
                <a:tab pos="909638" algn="l"/>
                <a:tab pos="1358900" algn="l"/>
                <a:tab pos="1820863" algn="l"/>
                <a:tab pos="2282825" algn="l"/>
              </a:tabLst>
            </a:pPr>
            <a:r>
              <a:rPr lang="en-US" sz="2000" dirty="0"/>
              <a:t>	but beyond them to the area that is important.</a:t>
            </a:r>
          </a:p>
        </p:txBody>
      </p:sp>
      <p:sp>
        <p:nvSpPr>
          <p:cNvPr id="5" name="Rectangle 4">
            <a:extLst>
              <a:ext uri="{FF2B5EF4-FFF2-40B4-BE49-F238E27FC236}">
                <a16:creationId xmlns:a16="http://schemas.microsoft.com/office/drawing/2014/main" id="{C625D3A7-714D-454B-B0E1-6648FC0CCB38}"/>
              </a:ext>
            </a:extLst>
          </p:cNvPr>
          <p:cNvSpPr/>
          <p:nvPr/>
        </p:nvSpPr>
        <p:spPr>
          <a:xfrm>
            <a:off x="166684" y="3182265"/>
            <a:ext cx="8824911" cy="357020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7675" algn="l"/>
                <a:tab pos="909638" algn="l"/>
                <a:tab pos="1358900" algn="l"/>
                <a:tab pos="1820863" algn="l"/>
                <a:tab pos="2282825" algn="l"/>
              </a:tabLst>
            </a:pPr>
            <a:r>
              <a:rPr lang="en-US" sz="2000" dirty="0"/>
              <a:t>We hike below the summit</a:t>
            </a:r>
          </a:p>
          <a:p>
            <a:pPr>
              <a:tabLst>
                <a:tab pos="447675" algn="l"/>
                <a:tab pos="909638" algn="l"/>
                <a:tab pos="1358900" algn="l"/>
                <a:tab pos="1820863" algn="l"/>
                <a:tab pos="2282825" algn="l"/>
              </a:tabLst>
            </a:pPr>
            <a:r>
              <a:rPr lang="en-US" sz="2000" dirty="0"/>
              <a:t>	amidst the trees and bushes</a:t>
            </a:r>
          </a:p>
          <a:p>
            <a:pPr>
              <a:tabLst>
                <a:tab pos="447675" algn="l"/>
                <a:tab pos="909638" algn="l"/>
                <a:tab pos="1358900" algn="l"/>
                <a:tab pos="1820863" algn="l"/>
                <a:tab pos="2282825" algn="l"/>
              </a:tabLst>
            </a:pPr>
            <a:r>
              <a:rPr lang="en-US" sz="2000" dirty="0"/>
              <a:t>		that prevent us from seeing our goal clearly.</a:t>
            </a:r>
          </a:p>
          <a:p>
            <a:pPr>
              <a:tabLst>
                <a:tab pos="447675" algn="l"/>
                <a:tab pos="909638" algn="l"/>
                <a:tab pos="1358900" algn="l"/>
                <a:tab pos="1820863" algn="l"/>
                <a:tab pos="2282825" algn="l"/>
              </a:tabLst>
            </a:pPr>
            <a:endParaRPr lang="en-US" sz="2000" dirty="0"/>
          </a:p>
          <a:p>
            <a:pPr>
              <a:tabLst>
                <a:tab pos="447675" algn="l"/>
                <a:tab pos="909638" algn="l"/>
                <a:tab pos="1358900" algn="l"/>
                <a:tab pos="1820863" algn="l"/>
                <a:tab pos="2282825" algn="l"/>
              </a:tabLst>
            </a:pPr>
            <a:r>
              <a:rPr lang="en-US" sz="2000" dirty="0"/>
              <a:t>But we know that it is there,</a:t>
            </a:r>
          </a:p>
          <a:p>
            <a:pPr>
              <a:tabLst>
                <a:tab pos="447675" algn="l"/>
                <a:tab pos="909638" algn="l"/>
                <a:tab pos="1358900" algn="l"/>
                <a:tab pos="1820863" algn="l"/>
                <a:tab pos="2282825" algn="l"/>
              </a:tabLst>
            </a:pPr>
            <a:r>
              <a:rPr lang="en-US" sz="2000" dirty="0"/>
              <a:t>	and the more faith we have in its presence</a:t>
            </a:r>
          </a:p>
          <a:p>
            <a:pPr>
              <a:tabLst>
                <a:tab pos="447675" algn="l"/>
                <a:tab pos="909638" algn="l"/>
                <a:tab pos="1358900" algn="l"/>
                <a:tab pos="1820863" algn="l"/>
                <a:tab pos="2282825" algn="l"/>
              </a:tabLst>
            </a:pPr>
            <a:r>
              <a:rPr lang="en-US" sz="2000" dirty="0"/>
              <a:t>		and are drawn by its beauty and Goodness</a:t>
            </a:r>
          </a:p>
          <a:p>
            <a:pPr>
              <a:tabLst>
                <a:tab pos="447675" algn="l"/>
                <a:tab pos="909638" algn="l"/>
                <a:tab pos="1358900" algn="l"/>
                <a:tab pos="1820863" algn="l"/>
                <a:tab pos="2282825" algn="l"/>
              </a:tabLst>
            </a:pPr>
            <a:r>
              <a:rPr lang="en-US" sz="2000" dirty="0"/>
              <a:t>			the more we are able to look through the confusion and fog</a:t>
            </a:r>
          </a:p>
          <a:p>
            <a:pPr>
              <a:tabLst>
                <a:tab pos="447675" algn="l"/>
                <a:tab pos="909638" algn="l"/>
                <a:tab pos="1358900" algn="l"/>
                <a:tab pos="1820863" algn="l"/>
                <a:tab pos="2282825" algn="l"/>
              </a:tabLst>
            </a:pPr>
            <a:r>
              <a:rPr lang="en-US" sz="2000" dirty="0"/>
              <a:t>				and struggle through the briars and vines </a:t>
            </a:r>
          </a:p>
          <a:p>
            <a:pPr>
              <a:tabLst>
                <a:tab pos="447675" algn="l"/>
                <a:tab pos="909638" algn="l"/>
                <a:tab pos="1358900" algn="l"/>
                <a:tab pos="1820863" algn="l"/>
                <a:tab pos="2282825" algn="l"/>
              </a:tabLst>
            </a:pPr>
            <a:r>
              <a:rPr lang="en-US" sz="2000" dirty="0"/>
              <a:t>					(which are insignificant to the goal)</a:t>
            </a:r>
          </a:p>
          <a:p>
            <a:pPr>
              <a:tabLst>
                <a:tab pos="447675" algn="l"/>
                <a:tab pos="909638" algn="l"/>
                <a:tab pos="1358900" algn="l"/>
                <a:tab pos="1820863" algn="l"/>
                <a:tab pos="2282825" algn="l"/>
              </a:tabLst>
            </a:pPr>
            <a:r>
              <a:rPr lang="en-US" sz="2000" dirty="0"/>
              <a:t>						and successfully reach the peak.</a:t>
            </a:r>
          </a:p>
        </p:txBody>
      </p:sp>
    </p:spTree>
    <p:extLst>
      <p:ext uri="{BB962C8B-B14F-4D97-AF65-F5344CB8AC3E}">
        <p14:creationId xmlns:p14="http://schemas.microsoft.com/office/powerpoint/2010/main" val="2889943224"/>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Focus </a:t>
            </a:r>
            <a:r>
              <a:rPr lang="en-US" sz="2000">
                <a:solidFill>
                  <a:srgbClr val="002060"/>
                </a:solidFill>
                <a:sym typeface="Arial" charset="0"/>
              </a:rPr>
              <a:t>(narrow the field of view)</a:t>
            </a:r>
            <a:endParaRPr lang="en-US" sz="2000" dirty="0">
              <a:solidFill>
                <a:srgbClr val="002060"/>
              </a:solidFill>
            </a:endParaRPr>
          </a:p>
        </p:txBody>
      </p:sp>
      <p:sp>
        <p:nvSpPr>
          <p:cNvPr id="6" name="Rectangle 5"/>
          <p:cNvSpPr/>
          <p:nvPr/>
        </p:nvSpPr>
        <p:spPr>
          <a:xfrm>
            <a:off x="166685" y="1214316"/>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7675" algn="l"/>
                <a:tab pos="909638" algn="l"/>
                <a:tab pos="1358900" algn="l"/>
                <a:tab pos="1820863" algn="l"/>
                <a:tab pos="2282825" algn="l"/>
              </a:tabLst>
            </a:pPr>
            <a:r>
              <a:rPr lang="en-US" sz="2000" dirty="0"/>
              <a:t>Singleness of </a:t>
            </a:r>
            <a:r>
              <a:rPr lang="en-US" sz="2000" dirty="0">
                <a:solidFill>
                  <a:srgbClr val="FF0000"/>
                </a:solidFill>
              </a:rPr>
              <a:t>purpose</a:t>
            </a:r>
            <a:r>
              <a:rPr lang="en-US" sz="2000" dirty="0"/>
              <a:t> </a:t>
            </a:r>
          </a:p>
          <a:p>
            <a:pPr>
              <a:tabLst>
                <a:tab pos="447675" algn="l"/>
                <a:tab pos="909638" algn="l"/>
                <a:tab pos="1358900" algn="l"/>
                <a:tab pos="1820863" algn="l"/>
                <a:tab pos="2282825" algn="l"/>
              </a:tabLst>
            </a:pPr>
            <a:r>
              <a:rPr lang="en-US" sz="2000" dirty="0"/>
              <a:t>	is one of the chief essentials </a:t>
            </a:r>
          </a:p>
          <a:p>
            <a:pPr>
              <a:tabLst>
                <a:tab pos="447675" algn="l"/>
                <a:tab pos="909638" algn="l"/>
                <a:tab pos="1358900" algn="l"/>
                <a:tab pos="1820863" algn="l"/>
                <a:tab pos="2282825" algn="l"/>
              </a:tabLst>
            </a:pPr>
            <a:r>
              <a:rPr lang="en-US" sz="2000" dirty="0"/>
              <a:t>		for success in life, </a:t>
            </a:r>
          </a:p>
          <a:p>
            <a:pPr>
              <a:tabLst>
                <a:tab pos="447675" algn="l"/>
                <a:tab pos="909638" algn="l"/>
                <a:tab pos="1358900" algn="l"/>
                <a:tab pos="1820863" algn="l"/>
                <a:tab pos="2282825" algn="l"/>
              </a:tabLst>
            </a:pPr>
            <a:r>
              <a:rPr lang="en-US" sz="2000" dirty="0"/>
              <a:t>			no matter what may be one's aim. </a:t>
            </a:r>
          </a:p>
          <a:p>
            <a:pPr>
              <a:tabLst>
                <a:tab pos="447675" algn="l"/>
                <a:tab pos="909638" algn="l"/>
                <a:tab pos="1358900" algn="l"/>
                <a:tab pos="1820863" algn="l"/>
                <a:tab pos="2282825" algn="l"/>
              </a:tabLst>
            </a:pPr>
            <a:r>
              <a:rPr lang="en-US" sz="2000" dirty="0"/>
              <a:t>									          John D. Rockefeller </a:t>
            </a:r>
          </a:p>
        </p:txBody>
      </p:sp>
    </p:spTree>
    <p:extLst>
      <p:ext uri="{BB962C8B-B14F-4D97-AF65-F5344CB8AC3E}">
        <p14:creationId xmlns:p14="http://schemas.microsoft.com/office/powerpoint/2010/main" val="466443156"/>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Vision </a:t>
            </a:r>
            <a:r>
              <a:rPr lang="mr-IN" sz="2000" dirty="0">
                <a:solidFill>
                  <a:srgbClr val="002060"/>
                </a:solidFill>
                <a:sym typeface="Arial" charset="0"/>
              </a:rPr>
              <a:t>–</a:t>
            </a:r>
            <a:r>
              <a:rPr lang="en-US" sz="2000" dirty="0">
                <a:solidFill>
                  <a:srgbClr val="002060"/>
                </a:solidFill>
                <a:sym typeface="Arial" charset="0"/>
              </a:rPr>
              <a:t> Link to Direction</a:t>
            </a:r>
            <a:endParaRPr lang="en-US" sz="2000" dirty="0">
              <a:solidFill>
                <a:srgbClr val="002060"/>
              </a:solidFill>
            </a:endParaRPr>
          </a:p>
        </p:txBody>
      </p:sp>
      <p:sp>
        <p:nvSpPr>
          <p:cNvPr id="6" name="Rectangle 5"/>
          <p:cNvSpPr/>
          <p:nvPr/>
        </p:nvSpPr>
        <p:spPr>
          <a:xfrm>
            <a:off x="166685" y="1214316"/>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7675" algn="l"/>
                <a:tab pos="909638" algn="l"/>
                <a:tab pos="1358900" algn="l"/>
                <a:tab pos="1820863" algn="l"/>
                <a:tab pos="2282825" algn="l"/>
              </a:tabLst>
            </a:pPr>
            <a:r>
              <a:rPr lang="en-US" sz="2000" dirty="0"/>
              <a:t>When we are driving</a:t>
            </a:r>
          </a:p>
          <a:p>
            <a:pPr>
              <a:tabLst>
                <a:tab pos="447675" algn="l"/>
                <a:tab pos="909638" algn="l"/>
                <a:tab pos="1358900" algn="l"/>
                <a:tab pos="1820863" algn="l"/>
                <a:tab pos="2282825" algn="l"/>
              </a:tabLst>
            </a:pPr>
            <a:r>
              <a:rPr lang="en-US" sz="2000" dirty="0"/>
              <a:t>	we must keep looking </a:t>
            </a:r>
          </a:p>
          <a:p>
            <a:pPr>
              <a:tabLst>
                <a:tab pos="447675" algn="l"/>
                <a:tab pos="909638" algn="l"/>
                <a:tab pos="1358900" algn="l"/>
                <a:tab pos="1820863" algn="l"/>
                <a:tab pos="2282825" algn="l"/>
              </a:tabLst>
            </a:pPr>
            <a:r>
              <a:rPr lang="en-US" sz="2000" dirty="0"/>
              <a:t>		to see where we are going </a:t>
            </a:r>
          </a:p>
          <a:p>
            <a:pPr>
              <a:tabLst>
                <a:tab pos="447675" algn="l"/>
                <a:tab pos="909638" algn="l"/>
                <a:tab pos="1358900" algn="l"/>
                <a:tab pos="1820863" algn="l"/>
                <a:tab pos="2282825" algn="l"/>
              </a:tabLst>
            </a:pPr>
            <a:r>
              <a:rPr lang="en-US" sz="2000" dirty="0"/>
              <a:t>			so that we don’t drift off the path.</a:t>
            </a:r>
          </a:p>
        </p:txBody>
      </p:sp>
    </p:spTree>
    <p:extLst>
      <p:ext uri="{BB962C8B-B14F-4D97-AF65-F5344CB8AC3E}">
        <p14:creationId xmlns:p14="http://schemas.microsoft.com/office/powerpoint/2010/main" val="2994352956"/>
      </p:ext>
    </p:extLst>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Main Purpose Themes</a:t>
            </a:r>
          </a:p>
        </p:txBody>
      </p:sp>
      <p:sp>
        <p:nvSpPr>
          <p:cNvPr id="7" name="Rectangle 6"/>
          <p:cNvSpPr/>
          <p:nvPr/>
        </p:nvSpPr>
        <p:spPr>
          <a:xfrm>
            <a:off x="166683" y="1706095"/>
            <a:ext cx="4341817"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Relating to God</a:t>
            </a:r>
          </a:p>
          <a:p>
            <a:pPr marL="342900" lvl="0" indent="-342900">
              <a:buFont typeface="Arial" charset="0"/>
              <a:buChar char="•"/>
            </a:pPr>
            <a:endParaRPr lang="en-US" sz="1200" dirty="0"/>
          </a:p>
          <a:p>
            <a:pPr marL="342900" lvl="0" indent="-342900">
              <a:buFont typeface="Arial" charset="0"/>
              <a:buChar char="•"/>
            </a:pPr>
            <a:r>
              <a:rPr lang="en-US" sz="2000" dirty="0">
                <a:solidFill>
                  <a:schemeClr val="tx1"/>
                </a:solidFill>
              </a:rPr>
              <a:t>Worthy Cause</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Motivation</a:t>
            </a:r>
          </a:p>
          <a:p>
            <a:pPr marL="342900" indent="-342900">
              <a:buFont typeface="Arial" charset="0"/>
              <a:buChar char="•"/>
            </a:pPr>
            <a:endParaRPr lang="en-US" sz="1200" dirty="0">
              <a:solidFill>
                <a:schemeClr val="tx1"/>
              </a:solidFill>
            </a:endParaRPr>
          </a:p>
          <a:p>
            <a:pPr marL="342900" indent="-342900">
              <a:buFont typeface="Arial" charset="0"/>
              <a:buChar char="•"/>
            </a:pPr>
            <a:r>
              <a:rPr lang="en-US" sz="2000" dirty="0">
                <a:solidFill>
                  <a:schemeClr val="tx1"/>
                </a:solidFill>
              </a:rPr>
              <a:t>Vision</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rgbClr val="4433FF"/>
                </a:solidFill>
              </a:rPr>
              <a:t>Direction</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Process</a:t>
            </a:r>
          </a:p>
          <a:p>
            <a:pPr marL="34290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Growth</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Victory</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Relationships</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Personal</a:t>
            </a:r>
          </a:p>
        </p:txBody>
      </p:sp>
    </p:spTree>
    <p:extLst>
      <p:ext uri="{BB962C8B-B14F-4D97-AF65-F5344CB8AC3E}">
        <p14:creationId xmlns:p14="http://schemas.microsoft.com/office/powerpoint/2010/main" val="307841310"/>
      </p:ext>
    </p:extLst>
  </p:cSld>
  <p:clrMapOvr>
    <a:masterClrMapping/>
  </p:clrMapOvr>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9" name="Rectangle 8"/>
          <p:cNvSpPr/>
          <p:nvPr/>
        </p:nvSpPr>
        <p:spPr>
          <a:xfrm>
            <a:off x="166685" y="1237881"/>
            <a:ext cx="8824911" cy="393954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Alice: </a:t>
            </a:r>
          </a:p>
          <a:p>
            <a:pPr>
              <a:tabLst>
                <a:tab pos="457200" algn="l"/>
                <a:tab pos="914400" algn="l"/>
                <a:tab pos="1371600" algn="l"/>
                <a:tab pos="1828800" algn="l"/>
                <a:tab pos="2286000" algn="l"/>
              </a:tabLst>
            </a:pPr>
            <a:r>
              <a:rPr lang="en-US" sz="2000" dirty="0"/>
              <a:t>	Would you tell me, please, </a:t>
            </a:r>
          </a:p>
          <a:p>
            <a:pPr>
              <a:tabLst>
                <a:tab pos="457200" algn="l"/>
                <a:tab pos="914400" algn="l"/>
                <a:tab pos="1371600" algn="l"/>
                <a:tab pos="1828800" algn="l"/>
                <a:tab pos="2286000" algn="l"/>
              </a:tabLst>
            </a:pPr>
            <a:r>
              <a:rPr lang="en-US" sz="2000" dirty="0"/>
              <a:t>		which way I ought to go from here?</a:t>
            </a:r>
          </a:p>
          <a:p>
            <a:pPr>
              <a:tabLst>
                <a:tab pos="457200" algn="l"/>
                <a:tab pos="914400" algn="l"/>
                <a:tab pos="1371600" algn="l"/>
                <a:tab pos="1828800" algn="l"/>
                <a:tab pos="2286000" algn="l"/>
              </a:tabLst>
            </a:pPr>
            <a:br>
              <a:rPr lang="en-US" sz="800" dirty="0"/>
            </a:br>
            <a:r>
              <a:rPr lang="en-US" sz="2000" dirty="0"/>
              <a:t>The Cheshire Cat: </a:t>
            </a:r>
          </a:p>
          <a:p>
            <a:pPr>
              <a:tabLst>
                <a:tab pos="457200" algn="l"/>
                <a:tab pos="914400" algn="l"/>
                <a:tab pos="1371600" algn="l"/>
                <a:tab pos="1828800" algn="l"/>
                <a:tab pos="2286000" algn="l"/>
              </a:tabLst>
            </a:pPr>
            <a:r>
              <a:rPr lang="en-US" sz="2000" dirty="0"/>
              <a:t>	That depends a good deal on </a:t>
            </a:r>
          </a:p>
          <a:p>
            <a:pPr>
              <a:tabLst>
                <a:tab pos="457200" algn="l"/>
                <a:tab pos="914400" algn="l"/>
                <a:tab pos="1371600" algn="l"/>
                <a:tab pos="1828800" algn="l"/>
                <a:tab pos="2286000" algn="l"/>
              </a:tabLst>
            </a:pPr>
            <a:r>
              <a:rPr lang="en-US" sz="2000" dirty="0"/>
              <a:t>		where you want to get to.</a:t>
            </a:r>
          </a:p>
          <a:p>
            <a:pPr>
              <a:tabLst>
                <a:tab pos="457200" algn="l"/>
                <a:tab pos="914400" algn="l"/>
                <a:tab pos="1371600" algn="l"/>
                <a:tab pos="1828800" algn="l"/>
                <a:tab pos="2286000" algn="l"/>
              </a:tabLst>
            </a:pPr>
            <a:br>
              <a:rPr lang="en-US" sz="800" dirty="0"/>
            </a:br>
            <a:r>
              <a:rPr lang="en-US" sz="2000" dirty="0"/>
              <a:t>Alice: </a:t>
            </a:r>
          </a:p>
          <a:p>
            <a:pPr>
              <a:tabLst>
                <a:tab pos="457200" algn="l"/>
                <a:tab pos="914400" algn="l"/>
                <a:tab pos="1371600" algn="l"/>
                <a:tab pos="1828800" algn="l"/>
                <a:tab pos="2286000" algn="l"/>
              </a:tabLst>
            </a:pPr>
            <a:r>
              <a:rPr lang="en-US" sz="2000" dirty="0"/>
              <a:t>	I don't much care where.</a:t>
            </a:r>
          </a:p>
          <a:p>
            <a:pPr>
              <a:tabLst>
                <a:tab pos="457200" algn="l"/>
                <a:tab pos="914400" algn="l"/>
                <a:tab pos="1371600" algn="l"/>
                <a:tab pos="1828800" algn="l"/>
                <a:tab pos="2286000" algn="l"/>
              </a:tabLst>
            </a:pPr>
            <a:br>
              <a:rPr lang="en-US" sz="800" dirty="0"/>
            </a:br>
            <a:r>
              <a:rPr lang="en-US" sz="2000" dirty="0"/>
              <a:t>The Cheshire Cat: </a:t>
            </a:r>
          </a:p>
          <a:p>
            <a:pPr>
              <a:tabLst>
                <a:tab pos="457200" algn="l"/>
                <a:tab pos="914400" algn="l"/>
                <a:tab pos="1371600" algn="l"/>
                <a:tab pos="1828800" algn="l"/>
                <a:tab pos="2286000" algn="l"/>
              </a:tabLst>
            </a:pPr>
            <a:r>
              <a:rPr lang="en-US" sz="2000" dirty="0"/>
              <a:t>	Then it doesn't much matter </a:t>
            </a:r>
          </a:p>
          <a:p>
            <a:pPr>
              <a:tabLst>
                <a:tab pos="457200" algn="l"/>
                <a:tab pos="914400" algn="l"/>
                <a:tab pos="1371600" algn="l"/>
                <a:tab pos="1828800" algn="l"/>
                <a:tab pos="2286000" algn="l"/>
              </a:tabLst>
            </a:pPr>
            <a:r>
              <a:rPr lang="en-US" sz="2000" dirty="0"/>
              <a:t>		which way you go.</a:t>
            </a:r>
          </a:p>
        </p:txBody>
      </p:sp>
      <p:sp>
        <p:nvSpPr>
          <p:cNvPr id="11" name="Rectangle 10"/>
          <p:cNvSpPr/>
          <p:nvPr/>
        </p:nvSpPr>
        <p:spPr>
          <a:xfrm>
            <a:off x="166686" y="62791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Purpose of necessity involves direction and vision</a:t>
            </a:r>
            <a:r>
              <a:rPr lang="en-US" sz="2000" dirty="0">
                <a:solidFill>
                  <a:srgbClr val="002060"/>
                </a:solidFill>
                <a:cs typeface="Arial" charset="0"/>
              </a:rPr>
              <a:t>.</a:t>
            </a: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a:t>
            </a:r>
            <a:r>
              <a:rPr lang="mr-IN" sz="2000" dirty="0">
                <a:solidFill>
                  <a:srgbClr val="002060"/>
                </a:solidFill>
                <a:sym typeface="Arial" charset="0"/>
              </a:rPr>
              <a:t>–</a:t>
            </a:r>
            <a:r>
              <a:rPr lang="en-US" sz="2000" dirty="0">
                <a:solidFill>
                  <a:srgbClr val="002060"/>
                </a:solidFill>
                <a:sym typeface="Arial" charset="0"/>
              </a:rPr>
              <a:t> Alice in Wonderland</a:t>
            </a:r>
            <a:endParaRPr lang="en-US" sz="2000" dirty="0">
              <a:solidFill>
                <a:srgbClr val="002060"/>
              </a:solidFill>
            </a:endParaRPr>
          </a:p>
        </p:txBody>
      </p:sp>
    </p:spTree>
    <p:extLst>
      <p:ext uri="{BB962C8B-B14F-4D97-AF65-F5344CB8AC3E}">
        <p14:creationId xmlns:p14="http://schemas.microsoft.com/office/powerpoint/2010/main" val="599039381"/>
      </p:ext>
    </p:extLst>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9" name="Rectangle 8"/>
          <p:cNvSpPr/>
          <p:nvPr/>
        </p:nvSpPr>
        <p:spPr>
          <a:xfrm>
            <a:off x="166685" y="1237881"/>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Efforts and courage </a:t>
            </a:r>
          </a:p>
          <a:p>
            <a:pPr>
              <a:tabLst>
                <a:tab pos="457200" algn="l"/>
                <a:tab pos="914400" algn="l"/>
                <a:tab pos="1371600" algn="l"/>
                <a:tab pos="1828800" algn="l"/>
                <a:tab pos="2286000" algn="l"/>
              </a:tabLst>
            </a:pPr>
            <a:r>
              <a:rPr lang="en-US" sz="2000" dirty="0"/>
              <a:t>	are not enough </a:t>
            </a:r>
          </a:p>
          <a:p>
            <a:pPr>
              <a:tabLst>
                <a:tab pos="457200" algn="l"/>
                <a:tab pos="914400" algn="l"/>
                <a:tab pos="1371600" algn="l"/>
                <a:tab pos="1828800" algn="l"/>
                <a:tab pos="2286000" algn="l"/>
              </a:tabLst>
            </a:pPr>
            <a:r>
              <a:rPr lang="en-US" sz="2000" dirty="0"/>
              <a:t>		without </a:t>
            </a:r>
            <a:r>
              <a:rPr lang="en-US" sz="2000" dirty="0">
                <a:solidFill>
                  <a:srgbClr val="FF2600"/>
                </a:solidFill>
              </a:rPr>
              <a:t>purpose</a:t>
            </a:r>
            <a:r>
              <a:rPr lang="en-US" sz="2000" dirty="0"/>
              <a:t> and </a:t>
            </a:r>
            <a:r>
              <a:rPr lang="en-US" sz="2000" dirty="0">
                <a:solidFill>
                  <a:srgbClr val="FF0000"/>
                </a:solidFill>
              </a:rPr>
              <a:t>direction</a:t>
            </a:r>
            <a:r>
              <a:rPr lang="en-US" sz="2000" dirty="0"/>
              <a:t>. </a:t>
            </a:r>
          </a:p>
          <a:p>
            <a:pPr>
              <a:tabLst>
                <a:tab pos="457200" algn="l"/>
                <a:tab pos="914400" algn="l"/>
                <a:tab pos="1371600" algn="l"/>
                <a:tab pos="1828800" algn="l"/>
                <a:tab pos="2286000" algn="l"/>
              </a:tabLst>
            </a:pPr>
            <a:r>
              <a:rPr lang="en-US" sz="2000" dirty="0"/>
              <a:t>										  John F. Kennedy</a:t>
            </a:r>
          </a:p>
        </p:txBody>
      </p:sp>
      <p:sp>
        <p:nvSpPr>
          <p:cNvPr id="11" name="Rectangle 10"/>
          <p:cNvSpPr/>
          <p:nvPr/>
        </p:nvSpPr>
        <p:spPr>
          <a:xfrm>
            <a:off x="166686" y="62791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Purpose of necessity involves direction and vision</a:t>
            </a:r>
            <a:r>
              <a:rPr lang="en-US" sz="2000" dirty="0">
                <a:solidFill>
                  <a:srgbClr val="002060"/>
                </a:solidFill>
                <a:cs typeface="Arial" charset="0"/>
              </a:rPr>
              <a:t>.</a:t>
            </a:r>
          </a:p>
        </p:txBody>
      </p:sp>
      <p:sp>
        <p:nvSpPr>
          <p:cNvPr id="7" name="Rectangle 6"/>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a:t>
            </a:r>
            <a:r>
              <a:rPr lang="mr-IN" sz="2000" dirty="0">
                <a:solidFill>
                  <a:srgbClr val="002060"/>
                </a:solidFill>
                <a:sym typeface="Arial" charset="0"/>
              </a:rPr>
              <a:t>–</a:t>
            </a:r>
            <a:r>
              <a:rPr lang="en-US" sz="2000" dirty="0">
                <a:solidFill>
                  <a:srgbClr val="002060"/>
                </a:solidFill>
                <a:sym typeface="Arial" charset="0"/>
              </a:rPr>
              <a:t> Alice in Wonderland</a:t>
            </a:r>
            <a:endParaRPr lang="en-US" sz="2000" dirty="0">
              <a:solidFill>
                <a:srgbClr val="002060"/>
              </a:solidFill>
            </a:endParaRPr>
          </a:p>
        </p:txBody>
      </p:sp>
    </p:spTree>
    <p:extLst>
      <p:ext uri="{BB962C8B-B14F-4D97-AF65-F5344CB8AC3E}">
        <p14:creationId xmlns:p14="http://schemas.microsoft.com/office/powerpoint/2010/main" val="3782613984"/>
      </p:ext>
    </p:extLst>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9" name="Rectangle 8"/>
          <p:cNvSpPr/>
          <p:nvPr/>
        </p:nvSpPr>
        <p:spPr>
          <a:xfrm>
            <a:off x="166685" y="1188252"/>
            <a:ext cx="8824911" cy="486287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Peter warned those at Pentecost with the words, </a:t>
            </a:r>
          </a:p>
          <a:p>
            <a:pPr>
              <a:tabLst>
                <a:tab pos="457200" algn="l"/>
                <a:tab pos="914400" algn="l"/>
                <a:tab pos="1371600" algn="l"/>
                <a:tab pos="1828800" algn="l"/>
                <a:tab pos="2286000" algn="l"/>
              </a:tabLst>
            </a:pPr>
            <a:r>
              <a:rPr lang="en-US" sz="2000" dirty="0"/>
              <a:t>	</a:t>
            </a:r>
            <a:r>
              <a:rPr lang="en-US" sz="2000" dirty="0">
                <a:solidFill>
                  <a:srgbClr val="3327C6"/>
                </a:solidFill>
              </a:rPr>
              <a:t>'Save yourselves from this untoward generation' </a:t>
            </a:r>
          </a:p>
          <a:p>
            <a:pPr>
              <a:tabLst>
                <a:tab pos="457200" algn="l"/>
                <a:tab pos="914400" algn="l"/>
                <a:tab pos="1371600" algn="l"/>
                <a:tab pos="1828800" algn="l"/>
                <a:tab pos="2286000" algn="l"/>
              </a:tabLst>
            </a:pPr>
            <a:r>
              <a:rPr lang="en-US" sz="2000" dirty="0">
                <a:solidFill>
                  <a:srgbClr val="3327C6"/>
                </a:solidFill>
              </a:rPr>
              <a:t>											Acts 2:40</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The word 'untoward' </a:t>
            </a:r>
          </a:p>
          <a:p>
            <a:pPr>
              <a:tabLst>
                <a:tab pos="457200" algn="l"/>
                <a:tab pos="914400" algn="l"/>
                <a:tab pos="1371600" algn="l"/>
                <a:tab pos="1828800" algn="l"/>
                <a:tab pos="2286000" algn="l"/>
              </a:tabLst>
            </a:pPr>
            <a:r>
              <a:rPr lang="en-US" sz="2000" dirty="0"/>
              <a:t>	means without </a:t>
            </a:r>
            <a:r>
              <a:rPr lang="en-US" sz="2000" dirty="0">
                <a:solidFill>
                  <a:srgbClr val="FF0000"/>
                </a:solidFill>
              </a:rPr>
              <a:t>direction</a:t>
            </a:r>
            <a:r>
              <a:rPr lang="en-US" sz="2000" dirty="0"/>
              <a:t>, </a:t>
            </a:r>
          </a:p>
          <a:p>
            <a:pPr>
              <a:tabLst>
                <a:tab pos="457200" algn="l"/>
                <a:tab pos="914400" algn="l"/>
                <a:tab pos="1371600" algn="l"/>
                <a:tab pos="1828800" algn="l"/>
                <a:tab pos="2286000" algn="l"/>
              </a:tabLst>
            </a:pPr>
            <a:r>
              <a:rPr lang="en-US" sz="2000" dirty="0"/>
              <a:t>		and indicates a people </a:t>
            </a:r>
          </a:p>
          <a:p>
            <a:pPr>
              <a:tabLst>
                <a:tab pos="457200" algn="l"/>
                <a:tab pos="914400" algn="l"/>
                <a:tab pos="1371600" algn="l"/>
                <a:tab pos="1828800" algn="l"/>
                <a:tab pos="2286000" algn="l"/>
              </a:tabLst>
            </a:pPr>
            <a:r>
              <a:rPr lang="en-US" sz="2000" dirty="0"/>
              <a:t>			who were on a journey to nowhere.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It is somewhat like the hitchhiker </a:t>
            </a:r>
          </a:p>
          <a:p>
            <a:pPr>
              <a:tabLst>
                <a:tab pos="457200" algn="l"/>
                <a:tab pos="914400" algn="l"/>
                <a:tab pos="1371600" algn="l"/>
                <a:tab pos="1828800" algn="l"/>
                <a:tab pos="2286000" algn="l"/>
              </a:tabLst>
            </a:pPr>
            <a:r>
              <a:rPr lang="en-US" sz="2000" dirty="0"/>
              <a:t>	who stood by the side of the road </a:t>
            </a:r>
          </a:p>
          <a:p>
            <a:pPr>
              <a:tabLst>
                <a:tab pos="457200" algn="l"/>
                <a:tab pos="914400" algn="l"/>
                <a:tab pos="1371600" algn="l"/>
                <a:tab pos="1828800" algn="l"/>
                <a:tab pos="2286000" algn="l"/>
              </a:tabLst>
            </a:pPr>
            <a:r>
              <a:rPr lang="en-US" sz="2000" dirty="0"/>
              <a:t>		with a sign reading, </a:t>
            </a:r>
          </a:p>
          <a:p>
            <a:pPr>
              <a:tabLst>
                <a:tab pos="457200" algn="l"/>
                <a:tab pos="914400" algn="l"/>
                <a:tab pos="1371600" algn="l"/>
                <a:tab pos="1828800" algn="l"/>
                <a:tab pos="2286000" algn="l"/>
              </a:tabLst>
            </a:pPr>
            <a:r>
              <a:rPr lang="en-US" sz="2000" dirty="0"/>
              <a:t>			'Anywhere'.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The poor fellow was already there </a:t>
            </a:r>
          </a:p>
          <a:p>
            <a:pPr>
              <a:tabLst>
                <a:tab pos="457200" algn="l"/>
                <a:tab pos="914400" algn="l"/>
                <a:tab pos="1371600" algn="l"/>
                <a:tab pos="1828800" algn="l"/>
                <a:tab pos="2286000" algn="l"/>
              </a:tabLst>
            </a:pPr>
            <a:r>
              <a:rPr lang="en-US" sz="2000" dirty="0"/>
              <a:t>	and he did not realize it.</a:t>
            </a:r>
          </a:p>
          <a:p>
            <a:pPr>
              <a:tabLst>
                <a:tab pos="457200" algn="l"/>
                <a:tab pos="914400" algn="l"/>
                <a:tab pos="1371600" algn="l"/>
                <a:tab pos="1828800" algn="l"/>
                <a:tab pos="2286000" algn="l"/>
              </a:tabLst>
            </a:pPr>
            <a:r>
              <a:rPr lang="en-US" sz="800" dirty="0"/>
              <a:t>		</a:t>
            </a:r>
            <a:r>
              <a:rPr lang="en-US" sz="2000" dirty="0"/>
              <a:t>He had no </a:t>
            </a:r>
            <a:r>
              <a:rPr lang="en-US" sz="2000" dirty="0">
                <a:solidFill>
                  <a:srgbClr val="FF0000"/>
                </a:solidFill>
              </a:rPr>
              <a:t>purpose</a:t>
            </a:r>
            <a:r>
              <a:rPr lang="en-US" sz="2000" dirty="0"/>
              <a:t>, no goal.</a:t>
            </a:r>
          </a:p>
        </p:txBody>
      </p:sp>
      <p:sp>
        <p:nvSpPr>
          <p:cNvPr id="11" name="Rectangle 10"/>
          <p:cNvSpPr/>
          <p:nvPr/>
        </p:nvSpPr>
        <p:spPr>
          <a:xfrm>
            <a:off x="166685" y="6286588"/>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Purpose of necessity involves direction and vision</a:t>
            </a:r>
            <a:r>
              <a:rPr lang="en-US" sz="2000" dirty="0">
                <a:solidFill>
                  <a:srgbClr val="002060"/>
                </a:solidFill>
                <a:cs typeface="Arial" charset="0"/>
              </a:rPr>
              <a:t>.</a:t>
            </a: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a:t>
            </a:r>
            <a:r>
              <a:rPr lang="mr-IN" sz="2000" dirty="0">
                <a:solidFill>
                  <a:srgbClr val="002060"/>
                </a:solidFill>
                <a:sym typeface="Arial" charset="0"/>
              </a:rPr>
              <a:t>–</a:t>
            </a:r>
            <a:r>
              <a:rPr lang="en-US" sz="2000" dirty="0">
                <a:solidFill>
                  <a:srgbClr val="002060"/>
                </a:solidFill>
                <a:sym typeface="Arial" charset="0"/>
              </a:rPr>
              <a:t> The Hitchhiker</a:t>
            </a:r>
            <a:endParaRPr lang="en-US" sz="2000" dirty="0">
              <a:solidFill>
                <a:srgbClr val="002060"/>
              </a:solidFill>
            </a:endParaRPr>
          </a:p>
        </p:txBody>
      </p:sp>
    </p:spTree>
    <p:extLst>
      <p:ext uri="{BB962C8B-B14F-4D97-AF65-F5344CB8AC3E}">
        <p14:creationId xmlns:p14="http://schemas.microsoft.com/office/powerpoint/2010/main" val="1675086423"/>
      </p:ext>
    </p:extLst>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9" name="Rectangle 8"/>
          <p:cNvSpPr/>
          <p:nvPr/>
        </p:nvSpPr>
        <p:spPr>
          <a:xfrm>
            <a:off x="166685" y="1188252"/>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The soul 	</a:t>
            </a:r>
          </a:p>
          <a:p>
            <a:pPr>
              <a:tabLst>
                <a:tab pos="457200" algn="l"/>
                <a:tab pos="914400" algn="l"/>
                <a:tab pos="1371600" algn="l"/>
                <a:tab pos="1828800" algn="l"/>
                <a:tab pos="2286000" algn="l"/>
              </a:tabLst>
            </a:pPr>
            <a:r>
              <a:rPr lang="en-US" sz="2000" dirty="0"/>
              <a:t>	which has no fixed </a:t>
            </a:r>
            <a:r>
              <a:rPr lang="en-US" sz="2000" dirty="0">
                <a:solidFill>
                  <a:srgbClr val="FF0000"/>
                </a:solidFill>
              </a:rPr>
              <a:t>purpose</a:t>
            </a:r>
            <a:r>
              <a:rPr lang="en-US" sz="2000" dirty="0"/>
              <a:t> in life </a:t>
            </a:r>
          </a:p>
          <a:p>
            <a:pPr>
              <a:tabLst>
                <a:tab pos="457200" algn="l"/>
                <a:tab pos="914400" algn="l"/>
                <a:tab pos="1371600" algn="l"/>
                <a:tab pos="1828800" algn="l"/>
                <a:tab pos="2286000" algn="l"/>
              </a:tabLst>
            </a:pPr>
            <a:r>
              <a:rPr lang="en-US" sz="2000" dirty="0"/>
              <a:t>		is lost; </a:t>
            </a:r>
          </a:p>
          <a:p>
            <a:pPr>
              <a:tabLst>
                <a:tab pos="457200" algn="l"/>
                <a:tab pos="914400" algn="l"/>
                <a:tab pos="1371600" algn="l"/>
                <a:tab pos="1828800" algn="l"/>
                <a:tab pos="2286000" algn="l"/>
              </a:tabLst>
            </a:pPr>
            <a:r>
              <a:rPr lang="en-US" sz="2000" dirty="0"/>
              <a:t>			to be everywhere, </a:t>
            </a:r>
          </a:p>
          <a:p>
            <a:pPr>
              <a:tabLst>
                <a:tab pos="457200" algn="l"/>
                <a:tab pos="914400" algn="l"/>
                <a:tab pos="1371600" algn="l"/>
                <a:tab pos="1828800" algn="l"/>
                <a:tab pos="2286000" algn="l"/>
              </a:tabLst>
            </a:pPr>
            <a:r>
              <a:rPr lang="en-US" sz="2000" dirty="0"/>
              <a:t>				is to be nowhere.</a:t>
            </a:r>
          </a:p>
          <a:p>
            <a:pPr>
              <a:tabLst>
                <a:tab pos="457200" algn="l"/>
                <a:tab pos="914400" algn="l"/>
                <a:tab pos="1371600" algn="l"/>
                <a:tab pos="1828800" algn="l"/>
                <a:tab pos="2286000" algn="l"/>
              </a:tabLst>
            </a:pPr>
            <a:r>
              <a:rPr lang="en-US" sz="2000" dirty="0"/>
              <a:t>									         Michel de Montaigne</a:t>
            </a:r>
          </a:p>
        </p:txBody>
      </p:sp>
      <p:sp>
        <p:nvSpPr>
          <p:cNvPr id="11" name="Rectangle 10"/>
          <p:cNvSpPr/>
          <p:nvPr/>
        </p:nvSpPr>
        <p:spPr>
          <a:xfrm>
            <a:off x="166685" y="6286588"/>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Purpose of necessity involves direction and vision</a:t>
            </a:r>
            <a:r>
              <a:rPr lang="en-US" sz="2000" dirty="0">
                <a:solidFill>
                  <a:srgbClr val="002060"/>
                </a:solidFill>
                <a:cs typeface="Arial" charset="0"/>
              </a:rPr>
              <a:t>.</a:t>
            </a: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a:t>
            </a:r>
            <a:r>
              <a:rPr lang="mr-IN" sz="2000" dirty="0">
                <a:solidFill>
                  <a:srgbClr val="002060"/>
                </a:solidFill>
                <a:sym typeface="Arial" charset="0"/>
              </a:rPr>
              <a:t>–</a:t>
            </a:r>
            <a:r>
              <a:rPr lang="en-US" sz="2000" dirty="0">
                <a:solidFill>
                  <a:srgbClr val="002060"/>
                </a:solidFill>
                <a:sym typeface="Arial" charset="0"/>
              </a:rPr>
              <a:t> Aimless</a:t>
            </a:r>
            <a:endParaRPr lang="en-US" sz="2000" dirty="0">
              <a:solidFill>
                <a:srgbClr val="002060"/>
              </a:solidFill>
            </a:endParaRPr>
          </a:p>
        </p:txBody>
      </p:sp>
    </p:spTree>
    <p:extLst>
      <p:ext uri="{BB962C8B-B14F-4D97-AF65-F5344CB8AC3E}">
        <p14:creationId xmlns:p14="http://schemas.microsoft.com/office/powerpoint/2010/main" val="2177301158"/>
      </p:ext>
    </p:extLst>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9" name="Rectangle 8"/>
          <p:cNvSpPr/>
          <p:nvPr/>
        </p:nvSpPr>
        <p:spPr>
          <a:xfrm>
            <a:off x="166685" y="1188252"/>
            <a:ext cx="8824911" cy="393954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[God, to Jonah, in reference to the Ninevites]</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It is intriguing that he speaks of these violent, sinful pagans </a:t>
            </a:r>
          </a:p>
          <a:p>
            <a:pPr>
              <a:tabLst>
                <a:tab pos="457200" algn="l"/>
                <a:tab pos="914400" algn="l"/>
                <a:tab pos="1371600" algn="l"/>
                <a:tab pos="1828800" algn="l"/>
                <a:tab pos="2286000" algn="l"/>
              </a:tabLst>
            </a:pPr>
            <a:r>
              <a:rPr lang="en-US" sz="2000" dirty="0"/>
              <a:t>	as people </a:t>
            </a:r>
          </a:p>
          <a:p>
            <a:pPr>
              <a:tabLst>
                <a:tab pos="457200" algn="l"/>
                <a:tab pos="914400" algn="l"/>
                <a:tab pos="1371600" algn="l"/>
                <a:tab pos="1828800" algn="l"/>
                <a:tab pos="2286000" algn="l"/>
              </a:tabLst>
            </a:pPr>
            <a:r>
              <a:rPr lang="en-US" sz="2000" dirty="0"/>
              <a:t>		“who do not know their right hand from their left” (Jonah 4:11).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That is an exceedingly generous way to look at Nineveh!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It’s a figure of speech that means they are spiritually blind, </a:t>
            </a:r>
          </a:p>
          <a:p>
            <a:pPr>
              <a:tabLst>
                <a:tab pos="457200" algn="l"/>
                <a:tab pos="914400" algn="l"/>
                <a:tab pos="1371600" algn="l"/>
                <a:tab pos="1828800" algn="l"/>
                <a:tab pos="2286000" algn="l"/>
              </a:tabLst>
            </a:pPr>
            <a:r>
              <a:rPr lang="en-US" sz="2000" dirty="0"/>
              <a:t>	they have lost their way, </a:t>
            </a:r>
          </a:p>
          <a:p>
            <a:pPr>
              <a:tabLst>
                <a:tab pos="457200" algn="l"/>
                <a:tab pos="914400" algn="l"/>
                <a:tab pos="1371600" algn="l"/>
                <a:tab pos="1828800" algn="l"/>
                <a:tab pos="2286000" algn="l"/>
              </a:tabLst>
            </a:pPr>
            <a:r>
              <a:rPr lang="en-US" sz="2000" dirty="0"/>
              <a:t>		and they haven’t the first clue </a:t>
            </a:r>
          </a:p>
          <a:p>
            <a:pPr>
              <a:tabLst>
                <a:tab pos="457200" algn="l"/>
                <a:tab pos="914400" algn="l"/>
                <a:tab pos="1371600" algn="l"/>
                <a:tab pos="1828800" algn="l"/>
                <a:tab pos="2286000" algn="l"/>
              </a:tabLst>
            </a:pPr>
            <a:r>
              <a:rPr lang="en-US" sz="2000" dirty="0"/>
              <a:t>			as to the source of their problems </a:t>
            </a:r>
          </a:p>
          <a:p>
            <a:pPr>
              <a:tabLst>
                <a:tab pos="457200" algn="l"/>
                <a:tab pos="914400" algn="l"/>
                <a:tab pos="1371600" algn="l"/>
                <a:tab pos="1828800" algn="l"/>
                <a:tab pos="2286000" algn="l"/>
              </a:tabLst>
            </a:pPr>
            <a:r>
              <a:rPr lang="en-US" sz="2000" dirty="0"/>
              <a:t>				or what to do about them. </a:t>
            </a:r>
          </a:p>
          <a:p>
            <a:pPr>
              <a:tabLst>
                <a:tab pos="457200" algn="l"/>
                <a:tab pos="914400" algn="l"/>
                <a:tab pos="1371600" algn="l"/>
                <a:tab pos="1828800" algn="l"/>
                <a:tab pos="2286000" algn="l"/>
              </a:tabLst>
            </a:pPr>
            <a:r>
              <a:rPr lang="en-US" sz="2000" dirty="0"/>
              <a:t>											Tim Keller</a:t>
            </a:r>
          </a:p>
        </p:txBody>
      </p:sp>
      <p:sp>
        <p:nvSpPr>
          <p:cNvPr id="11" name="Rectangle 10"/>
          <p:cNvSpPr/>
          <p:nvPr/>
        </p:nvSpPr>
        <p:spPr>
          <a:xfrm>
            <a:off x="166685" y="6286588"/>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Purpose of necessity involves direction and vision</a:t>
            </a:r>
            <a:r>
              <a:rPr lang="en-US" sz="2000" dirty="0">
                <a:solidFill>
                  <a:srgbClr val="002060"/>
                </a:solidFill>
                <a:cs typeface="Arial" charset="0"/>
              </a:rPr>
              <a:t>.</a:t>
            </a:r>
          </a:p>
        </p:txBody>
      </p:sp>
      <p:sp>
        <p:nvSpPr>
          <p:cNvPr id="7" name="Rectangle 6"/>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a:t>
            </a:r>
            <a:r>
              <a:rPr lang="mr-IN" sz="2000" dirty="0">
                <a:solidFill>
                  <a:srgbClr val="002060"/>
                </a:solidFill>
                <a:sym typeface="Arial" charset="0"/>
              </a:rPr>
              <a:t>–</a:t>
            </a:r>
            <a:r>
              <a:rPr lang="en-US" sz="2000" dirty="0">
                <a:solidFill>
                  <a:srgbClr val="002060"/>
                </a:solidFill>
                <a:sym typeface="Arial" charset="0"/>
              </a:rPr>
              <a:t> Aimless</a:t>
            </a:r>
            <a:endParaRPr lang="en-US" sz="2000" dirty="0">
              <a:solidFill>
                <a:srgbClr val="002060"/>
              </a:solidFill>
            </a:endParaRPr>
          </a:p>
        </p:txBody>
      </p:sp>
    </p:spTree>
    <p:extLst>
      <p:ext uri="{BB962C8B-B14F-4D97-AF65-F5344CB8AC3E}">
        <p14:creationId xmlns:p14="http://schemas.microsoft.com/office/powerpoint/2010/main" val="336483093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674325"/>
            <a:ext cx="8547100" cy="1769139"/>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We have forgotten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that a relationship to Christ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means a relationship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to the </a:t>
            </a:r>
            <a:r>
              <a:rPr lang="en-US" sz="2000" b="1" dirty="0">
                <a:solidFill>
                  <a:srgbClr val="FF0000"/>
                </a:solidFill>
                <a:ea typeface="ヒラギノ明朝 ProN W3" charset="0"/>
                <a:cs typeface="ヒラギノ明朝 ProN W3" charset="0"/>
              </a:rPr>
              <a:t>purposes</a:t>
            </a:r>
            <a:r>
              <a:rPr lang="en-US" sz="2000" b="1" dirty="0">
                <a:ea typeface="ヒラギノ明朝 ProN W3" charset="0"/>
                <a:cs typeface="ヒラギノ明朝 ProN W3" charset="0"/>
              </a:rPr>
              <a:t> of Christ in history.</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Rebecca Manley </a:t>
            </a:r>
            <a:r>
              <a:rPr lang="en-US" sz="2000" b="1" dirty="0" err="1">
                <a:ea typeface="ヒラギノ明朝 ProN W3" charset="0"/>
                <a:cs typeface="ヒラギノ明朝 ProN W3" charset="0"/>
              </a:rPr>
              <a:t>Pippert</a:t>
            </a:r>
            <a:endParaRPr lang="en-US" sz="2000" b="1" dirty="0">
              <a:ea typeface="ヒラギノ明朝 ProN W3" charset="0"/>
              <a:cs typeface="ヒラギノ明朝 ProN W3" charset="0"/>
            </a:endParaRPr>
          </a:p>
        </p:txBody>
      </p:sp>
    </p:spTree>
    <p:extLst>
      <p:ext uri="{BB962C8B-B14F-4D97-AF65-F5344CB8AC3E}">
        <p14:creationId xmlns:p14="http://schemas.microsoft.com/office/powerpoint/2010/main" val="364736907"/>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a:t>
            </a:r>
            <a:r>
              <a:rPr lang="mr-IN" sz="2000" dirty="0">
                <a:solidFill>
                  <a:srgbClr val="002060"/>
                </a:solidFill>
                <a:sym typeface="Arial" charset="0"/>
              </a:rPr>
              <a:t>–</a:t>
            </a:r>
            <a:r>
              <a:rPr lang="en-US" sz="2000" dirty="0">
                <a:solidFill>
                  <a:srgbClr val="002060"/>
                </a:solidFill>
                <a:sym typeface="Arial" charset="0"/>
              </a:rPr>
              <a:t> C.S. Lewis (1)</a:t>
            </a:r>
            <a:endParaRPr lang="en-US" sz="2000" dirty="0">
              <a:solidFill>
                <a:srgbClr val="002060"/>
              </a:solidFill>
            </a:endParaRPr>
          </a:p>
        </p:txBody>
      </p:sp>
      <p:sp>
        <p:nvSpPr>
          <p:cNvPr id="9" name="Rectangle 8"/>
          <p:cNvSpPr/>
          <p:nvPr/>
        </p:nvSpPr>
        <p:spPr>
          <a:xfrm>
            <a:off x="166687" y="1188252"/>
            <a:ext cx="8824911" cy="541686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C. S. Lewis describes two ways </a:t>
            </a:r>
          </a:p>
          <a:p>
            <a:pPr>
              <a:tabLst>
                <a:tab pos="457200" algn="l"/>
                <a:tab pos="914400" algn="l"/>
                <a:tab pos="1371600" algn="l"/>
                <a:tab pos="1828800" algn="l"/>
                <a:tab pos="2286000" algn="l"/>
              </a:tabLst>
            </a:pPr>
            <a:r>
              <a:rPr lang="en-US" sz="2000" dirty="0"/>
              <a:t>	in which “the human machine” goes wrong:</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One is when human individuals </a:t>
            </a:r>
            <a:r>
              <a:rPr lang="en-US" sz="2000" i="1" dirty="0"/>
              <a:t>drift apart from one another</a:t>
            </a:r>
            <a:r>
              <a:rPr lang="en-US" sz="2000" dirty="0"/>
              <a:t>, or else </a:t>
            </a:r>
            <a:r>
              <a:rPr lang="en-US" sz="2000" i="1" dirty="0"/>
              <a:t>collide with one another</a:t>
            </a:r>
            <a:r>
              <a:rPr lang="en-US" sz="2000" dirty="0"/>
              <a:t> and do one another damage, by cheating or bullying.</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The other is when things go wrong </a:t>
            </a:r>
            <a:r>
              <a:rPr lang="en-US" sz="2000" i="1" dirty="0"/>
              <a:t>inside the individual - </a:t>
            </a:r>
            <a:r>
              <a:rPr lang="en-US" sz="2000" dirty="0"/>
              <a:t>when the different parts of him (his different faculties, and desires, and so on) either drift apart or interfere with one another.</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He asks us to think of humanity as “a fleet of ships sailing in formation” and what makes it successful:</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The voyage will be a success only, in the first place, </a:t>
            </a:r>
            <a:r>
              <a:rPr lang="en-US" sz="2000" i="1" dirty="0"/>
              <a:t>if the ships do not collide and get in one another’s way</a:t>
            </a:r>
            <a:r>
              <a:rPr lang="en-US" sz="2000" dirty="0"/>
              <a:t>; and, secondly, </a:t>
            </a:r>
            <a:r>
              <a:rPr lang="en-US" sz="2000" i="1" dirty="0"/>
              <a:t>if each ship is seaworthy and has her engines in good order</a:t>
            </a:r>
            <a:r>
              <a:rPr lang="en-US" sz="2000" dirty="0"/>
              <a:t>.</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As a matter of fact, you cannot have either of these two things without the other.</a:t>
            </a:r>
          </a:p>
        </p:txBody>
      </p:sp>
    </p:spTree>
    <p:extLst>
      <p:ext uri="{BB962C8B-B14F-4D97-AF65-F5344CB8AC3E}">
        <p14:creationId xmlns:p14="http://schemas.microsoft.com/office/powerpoint/2010/main" val="3950230758"/>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a:t>
            </a:r>
            <a:r>
              <a:rPr lang="mr-IN" sz="2000" dirty="0">
                <a:solidFill>
                  <a:srgbClr val="002060"/>
                </a:solidFill>
                <a:sym typeface="Arial" charset="0"/>
              </a:rPr>
              <a:t>–</a:t>
            </a:r>
            <a:r>
              <a:rPr lang="en-US" sz="2000" dirty="0">
                <a:solidFill>
                  <a:srgbClr val="002060"/>
                </a:solidFill>
                <a:sym typeface="Arial" charset="0"/>
              </a:rPr>
              <a:t> C.S. Lewis (2)</a:t>
            </a:r>
            <a:endParaRPr lang="en-US" sz="2000" dirty="0">
              <a:solidFill>
                <a:srgbClr val="002060"/>
              </a:solidFill>
            </a:endParaRPr>
          </a:p>
        </p:txBody>
      </p:sp>
      <p:sp>
        <p:nvSpPr>
          <p:cNvPr id="9" name="Rectangle 8"/>
          <p:cNvSpPr/>
          <p:nvPr/>
        </p:nvSpPr>
        <p:spPr>
          <a:xfrm>
            <a:off x="166687" y="1188252"/>
            <a:ext cx="8824911" cy="510909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On the other hand, if their steering gears are out of order, they will not be able to avoid collisions.</a:t>
            </a:r>
          </a:p>
          <a:p>
            <a:endParaRPr lang="en-US" sz="800" dirty="0"/>
          </a:p>
          <a:p>
            <a:r>
              <a:rPr lang="en-US" sz="2000" dirty="0"/>
              <a:t>He then offers an alternative metaphor: “humanity as a band playing a tune.” “To get a good result,” he says, “you need two things”:</a:t>
            </a:r>
          </a:p>
          <a:p>
            <a:endParaRPr lang="en-US" sz="800" dirty="0"/>
          </a:p>
          <a:p>
            <a:r>
              <a:rPr lang="en-US" sz="2000" dirty="0"/>
              <a:t>Each player’s individual instrument</a:t>
            </a:r>
            <a:r>
              <a:rPr lang="en-US" sz="2000" i="1" dirty="0"/>
              <a:t> must be in tune</a:t>
            </a:r>
            <a:r>
              <a:rPr lang="en-US" sz="2000" dirty="0"/>
              <a:t> and also each</a:t>
            </a:r>
            <a:r>
              <a:rPr lang="en-US" sz="2000" i="1" dirty="0"/>
              <a:t> must come in at the right moment</a:t>
            </a:r>
            <a:r>
              <a:rPr lang="en-US" sz="2000" dirty="0"/>
              <a:t> so as to combine with all the others.</a:t>
            </a:r>
          </a:p>
          <a:p>
            <a:endParaRPr lang="en-US" sz="800" dirty="0"/>
          </a:p>
          <a:p>
            <a:r>
              <a:rPr lang="en-US" sz="2000" dirty="0"/>
              <a:t>These two elements are fairly obvious, but we often forget to identify the most important piece of information:</a:t>
            </a:r>
          </a:p>
          <a:p>
            <a:endParaRPr lang="en-US" sz="800" dirty="0"/>
          </a:p>
          <a:p>
            <a:r>
              <a:rPr lang="en-US" sz="2000" dirty="0"/>
              <a:t>We have not asked </a:t>
            </a:r>
            <a:r>
              <a:rPr lang="en-US" sz="2000" i="1" dirty="0"/>
              <a:t>where the fleet is trying to get to</a:t>
            </a:r>
            <a:r>
              <a:rPr lang="en-US" sz="2000" dirty="0"/>
              <a:t>, or </a:t>
            </a:r>
            <a:r>
              <a:rPr lang="en-US" sz="2000" i="1" dirty="0"/>
              <a:t>what piece of music the band is trying to play</a:t>
            </a:r>
            <a:r>
              <a:rPr lang="en-US" sz="2000" dirty="0"/>
              <a:t>.</a:t>
            </a:r>
          </a:p>
          <a:p>
            <a:endParaRPr lang="en-US" sz="800" dirty="0"/>
          </a:p>
          <a:p>
            <a:r>
              <a:rPr lang="en-US" sz="2000" dirty="0"/>
              <a:t>The instruments might be all in tune and might all come in at the right moment, but even so the performance would not be a success if they had been engaged to provide dance music and actually played nothing but Dead Marches.</a:t>
            </a:r>
          </a:p>
        </p:txBody>
      </p:sp>
    </p:spTree>
    <p:extLst>
      <p:ext uri="{BB962C8B-B14F-4D97-AF65-F5344CB8AC3E}">
        <p14:creationId xmlns:p14="http://schemas.microsoft.com/office/powerpoint/2010/main" val="3459141325"/>
      </p:ext>
    </p:extLst>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a:t>
            </a:r>
            <a:r>
              <a:rPr lang="mr-IN" sz="2000" dirty="0">
                <a:solidFill>
                  <a:srgbClr val="002060"/>
                </a:solidFill>
                <a:sym typeface="Arial" charset="0"/>
              </a:rPr>
              <a:t>–</a:t>
            </a:r>
            <a:r>
              <a:rPr lang="en-US" sz="2000" dirty="0">
                <a:solidFill>
                  <a:srgbClr val="002060"/>
                </a:solidFill>
                <a:sym typeface="Arial" charset="0"/>
              </a:rPr>
              <a:t> C.S. Lewis (3)</a:t>
            </a:r>
            <a:endParaRPr lang="en-US" sz="2000" dirty="0">
              <a:solidFill>
                <a:srgbClr val="002060"/>
              </a:solidFill>
            </a:endParaRPr>
          </a:p>
        </p:txBody>
      </p:sp>
      <p:sp>
        <p:nvSpPr>
          <p:cNvPr id="9" name="Rectangle 8"/>
          <p:cNvSpPr/>
          <p:nvPr/>
        </p:nvSpPr>
        <p:spPr>
          <a:xfrm>
            <a:off x="166687" y="1188252"/>
            <a:ext cx="8824911" cy="418576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And however well the fleet sailed, its voyage would be a failure it it were meant to reach New York and actually arrived at Calcutta.</a:t>
            </a:r>
          </a:p>
          <a:p>
            <a:endParaRPr lang="en-US" sz="800" dirty="0"/>
          </a:p>
          <a:p>
            <a:r>
              <a:rPr lang="en-US" sz="2000" dirty="0"/>
              <a:t>Applying this to morality, Lewis says that ethics is concerned with three things:</a:t>
            </a:r>
          </a:p>
          <a:p>
            <a:endParaRPr lang="en-US" sz="800" dirty="0"/>
          </a:p>
          <a:p>
            <a:r>
              <a:rPr lang="en-US" sz="2000" dirty="0"/>
              <a:t>Firstly, with </a:t>
            </a:r>
            <a:r>
              <a:rPr lang="en-US" sz="2000" i="1" dirty="0"/>
              <a:t>fair play and harmony between individuals</a:t>
            </a:r>
            <a:r>
              <a:rPr lang="en-US" sz="2000" dirty="0"/>
              <a:t>.</a:t>
            </a:r>
          </a:p>
          <a:p>
            <a:endParaRPr lang="en-US" sz="800" dirty="0"/>
          </a:p>
          <a:p>
            <a:r>
              <a:rPr lang="en-US" sz="2000" dirty="0"/>
              <a:t>Secondly, with what might be called </a:t>
            </a:r>
            <a:r>
              <a:rPr lang="en-US" sz="2000" i="1" dirty="0"/>
              <a:t>tidying up or harmonizing the things inside each individual</a:t>
            </a:r>
            <a:r>
              <a:rPr lang="en-US" sz="2000" dirty="0"/>
              <a:t>.</a:t>
            </a:r>
          </a:p>
          <a:p>
            <a:endParaRPr lang="en-US" sz="800" dirty="0"/>
          </a:p>
          <a:p>
            <a:r>
              <a:rPr lang="en-US" sz="2000" dirty="0"/>
              <a:t>Thirdly, with </a:t>
            </a:r>
            <a:r>
              <a:rPr lang="en-US" sz="2000" i="1" dirty="0"/>
              <a:t>the general purpose of human life as a whole</a:t>
            </a:r>
            <a:r>
              <a:rPr lang="en-US" sz="2000" dirty="0"/>
              <a:t>: what man was made for: what course the whole fleet ought to be on: what tune the conductor of the band wants it to play.</a:t>
            </a:r>
          </a:p>
          <a:p>
            <a:endParaRPr lang="en-US" sz="800" dirty="0"/>
          </a:p>
          <a:p>
            <a:r>
              <a:rPr lang="en-US" sz="2000" dirty="0"/>
              <a:t>					        C.S. Lewis, </a:t>
            </a:r>
            <a:r>
              <a:rPr lang="en-US" sz="2000" i="1" u="sng" dirty="0">
                <a:hlinkClick r:id="rId3"/>
              </a:rPr>
              <a:t>Mere Christianity</a:t>
            </a:r>
            <a:endParaRPr lang="en-US" sz="2000" dirty="0"/>
          </a:p>
        </p:txBody>
      </p:sp>
      <p:sp>
        <p:nvSpPr>
          <p:cNvPr id="11" name="Rectangle 10"/>
          <p:cNvSpPr/>
          <p:nvPr/>
        </p:nvSpPr>
        <p:spPr>
          <a:xfrm>
            <a:off x="166686" y="62791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Our purpose is common to all those in God’s Kingdom.</a:t>
            </a:r>
          </a:p>
        </p:txBody>
      </p:sp>
    </p:spTree>
    <p:extLst>
      <p:ext uri="{BB962C8B-B14F-4D97-AF65-F5344CB8AC3E}">
        <p14:creationId xmlns:p14="http://schemas.microsoft.com/office/powerpoint/2010/main" val="3225897755"/>
      </p:ext>
    </p:extLst>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a:t>
            </a:r>
            <a:r>
              <a:rPr lang="mr-IN" sz="2000" dirty="0">
                <a:solidFill>
                  <a:srgbClr val="002060"/>
                </a:solidFill>
                <a:sym typeface="Arial" charset="0"/>
              </a:rPr>
              <a:t>–</a:t>
            </a:r>
            <a:r>
              <a:rPr lang="en-US" sz="2000" dirty="0">
                <a:solidFill>
                  <a:srgbClr val="002060"/>
                </a:solidFill>
                <a:sym typeface="Arial" charset="0"/>
              </a:rPr>
              <a:t> Rudder</a:t>
            </a:r>
            <a:endParaRPr lang="en-US" sz="2000" dirty="0">
              <a:solidFill>
                <a:srgbClr val="002060"/>
              </a:solidFill>
            </a:endParaRPr>
          </a:p>
        </p:txBody>
      </p:sp>
      <p:sp>
        <p:nvSpPr>
          <p:cNvPr id="9" name="Rectangle 8"/>
          <p:cNvSpPr/>
          <p:nvPr/>
        </p:nvSpPr>
        <p:spPr>
          <a:xfrm>
            <a:off x="166687" y="1188252"/>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5613" algn="l"/>
                <a:tab pos="912813" algn="l"/>
                <a:tab pos="1370013" algn="l"/>
                <a:tab pos="1825625" algn="l"/>
                <a:tab pos="2282825" algn="l"/>
              </a:tabLst>
            </a:pPr>
            <a:r>
              <a:rPr lang="en-US" sz="2000" dirty="0"/>
              <a:t>The person without a </a:t>
            </a:r>
            <a:r>
              <a:rPr lang="en-US" sz="2000" dirty="0">
                <a:solidFill>
                  <a:srgbClr val="FF0000"/>
                </a:solidFill>
              </a:rPr>
              <a:t>purpose</a:t>
            </a:r>
            <a:r>
              <a:rPr lang="en-US" sz="2000" dirty="0"/>
              <a:t> </a:t>
            </a:r>
          </a:p>
          <a:p>
            <a:pPr>
              <a:tabLst>
                <a:tab pos="455613" algn="l"/>
                <a:tab pos="912813" algn="l"/>
                <a:tab pos="1370013" algn="l"/>
                <a:tab pos="1825625" algn="l"/>
                <a:tab pos="2282825" algn="l"/>
              </a:tabLst>
            </a:pPr>
            <a:r>
              <a:rPr lang="en-US" sz="2000" dirty="0"/>
              <a:t>	is like a ship </a:t>
            </a:r>
          </a:p>
          <a:p>
            <a:pPr>
              <a:tabLst>
                <a:tab pos="455613" algn="l"/>
                <a:tab pos="912813" algn="l"/>
                <a:tab pos="1370013" algn="l"/>
                <a:tab pos="1825625" algn="l"/>
                <a:tab pos="2282825" algn="l"/>
              </a:tabLst>
            </a:pPr>
            <a:r>
              <a:rPr lang="en-US" sz="2000" dirty="0"/>
              <a:t>		without a rudder,</a:t>
            </a:r>
          </a:p>
          <a:p>
            <a:pPr>
              <a:tabLst>
                <a:tab pos="455613" algn="l"/>
                <a:tab pos="912813" algn="l"/>
                <a:tab pos="1370013" algn="l"/>
                <a:tab pos="1825625" algn="l"/>
                <a:tab pos="2282825" algn="l"/>
              </a:tabLst>
            </a:pPr>
            <a:r>
              <a:rPr lang="en-US" sz="2000" dirty="0"/>
              <a:t>										    Thomas Carlyle</a:t>
            </a:r>
          </a:p>
        </p:txBody>
      </p:sp>
    </p:spTree>
    <p:extLst>
      <p:ext uri="{BB962C8B-B14F-4D97-AF65-F5344CB8AC3E}">
        <p14:creationId xmlns:p14="http://schemas.microsoft.com/office/powerpoint/2010/main" val="2682737037"/>
      </p:ext>
    </p:extLst>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a:t>
            </a:r>
            <a:r>
              <a:rPr lang="mr-IN" sz="2000" dirty="0">
                <a:solidFill>
                  <a:srgbClr val="002060"/>
                </a:solidFill>
                <a:sym typeface="Arial" charset="0"/>
              </a:rPr>
              <a:t>–</a:t>
            </a:r>
            <a:r>
              <a:rPr lang="en-US" sz="2000" dirty="0">
                <a:solidFill>
                  <a:srgbClr val="002060"/>
                </a:solidFill>
                <a:sym typeface="Arial" charset="0"/>
              </a:rPr>
              <a:t> Rudder</a:t>
            </a:r>
            <a:endParaRPr lang="en-US" sz="2000" dirty="0">
              <a:solidFill>
                <a:srgbClr val="002060"/>
              </a:solidFill>
            </a:endParaRPr>
          </a:p>
        </p:txBody>
      </p:sp>
      <p:sp>
        <p:nvSpPr>
          <p:cNvPr id="9" name="Rectangle 8"/>
          <p:cNvSpPr/>
          <p:nvPr/>
        </p:nvSpPr>
        <p:spPr>
          <a:xfrm>
            <a:off x="166687" y="1188252"/>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5613" algn="l"/>
                <a:tab pos="912813" algn="l"/>
                <a:tab pos="1370013" algn="l"/>
                <a:tab pos="1825625" algn="l"/>
                <a:tab pos="2282825" algn="l"/>
              </a:tabLst>
            </a:pPr>
            <a:r>
              <a:rPr lang="en-US" sz="2000" dirty="0"/>
              <a:t>I always say your truth </a:t>
            </a:r>
          </a:p>
          <a:p>
            <a:pPr>
              <a:tabLst>
                <a:tab pos="455613" algn="l"/>
                <a:tab pos="912813" algn="l"/>
                <a:tab pos="1370013" algn="l"/>
                <a:tab pos="1825625" algn="l"/>
                <a:tab pos="2282825" algn="l"/>
              </a:tabLst>
            </a:pPr>
            <a:r>
              <a:rPr lang="en-US" sz="2000" dirty="0"/>
              <a:t>	is your compass </a:t>
            </a:r>
          </a:p>
          <a:p>
            <a:pPr>
              <a:tabLst>
                <a:tab pos="455613" algn="l"/>
                <a:tab pos="912813" algn="l"/>
                <a:tab pos="1370013" algn="l"/>
                <a:tab pos="1825625" algn="l"/>
                <a:tab pos="2282825" algn="l"/>
              </a:tabLst>
            </a:pPr>
            <a:r>
              <a:rPr lang="en-US" sz="2000" dirty="0"/>
              <a:t>		to your </a:t>
            </a:r>
            <a:r>
              <a:rPr lang="en-US" sz="2000" dirty="0">
                <a:solidFill>
                  <a:srgbClr val="FF0000"/>
                </a:solidFill>
              </a:rPr>
              <a:t>purpose</a:t>
            </a:r>
            <a:r>
              <a:rPr lang="en-US" sz="2000" dirty="0"/>
              <a:t>. </a:t>
            </a:r>
          </a:p>
          <a:p>
            <a:pPr>
              <a:tabLst>
                <a:tab pos="455613" algn="l"/>
                <a:tab pos="912813" algn="l"/>
                <a:tab pos="1370013" algn="l"/>
                <a:tab pos="1825625" algn="l"/>
                <a:tab pos="2282825" algn="l"/>
              </a:tabLst>
            </a:pPr>
            <a:r>
              <a:rPr lang="en-US" sz="2000" dirty="0"/>
              <a:t>										    Amanda </a:t>
            </a:r>
            <a:r>
              <a:rPr lang="en-US" sz="2000" dirty="0" err="1"/>
              <a:t>Seales</a:t>
            </a:r>
            <a:endParaRPr lang="en-US" sz="2000" dirty="0"/>
          </a:p>
        </p:txBody>
      </p:sp>
      <p:sp>
        <p:nvSpPr>
          <p:cNvPr id="7" name="Rectangle 6">
            <a:extLst>
              <a:ext uri="{FF2B5EF4-FFF2-40B4-BE49-F238E27FC236}">
                <a16:creationId xmlns:a16="http://schemas.microsoft.com/office/drawing/2014/main" id="{2F9921A8-E389-6E46-B650-3F1A8D306850}"/>
              </a:ext>
            </a:extLst>
          </p:cNvPr>
          <p:cNvSpPr/>
          <p:nvPr/>
        </p:nvSpPr>
        <p:spPr>
          <a:xfrm>
            <a:off x="166686" y="62791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Our purpose should be aligned with God’s purpose.</a:t>
            </a:r>
          </a:p>
        </p:txBody>
      </p:sp>
    </p:spTree>
    <p:extLst>
      <p:ext uri="{BB962C8B-B14F-4D97-AF65-F5344CB8AC3E}">
        <p14:creationId xmlns:p14="http://schemas.microsoft.com/office/powerpoint/2010/main" val="3960719607"/>
      </p:ext>
    </p:extLst>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a:t>
            </a:r>
            <a:r>
              <a:rPr lang="mr-IN" sz="2000" dirty="0">
                <a:solidFill>
                  <a:srgbClr val="002060"/>
                </a:solidFill>
                <a:sym typeface="Arial" charset="0"/>
              </a:rPr>
              <a:t>–</a:t>
            </a:r>
            <a:r>
              <a:rPr lang="en-US" sz="2000" dirty="0">
                <a:solidFill>
                  <a:srgbClr val="002060"/>
                </a:solidFill>
                <a:sym typeface="Arial" charset="0"/>
              </a:rPr>
              <a:t> Mathematics of the Random Walk</a:t>
            </a:r>
            <a:endParaRPr lang="en-US" sz="2000" dirty="0">
              <a:solidFill>
                <a:srgbClr val="002060"/>
              </a:solidFill>
            </a:endParaRPr>
          </a:p>
        </p:txBody>
      </p:sp>
      <p:sp>
        <p:nvSpPr>
          <p:cNvPr id="11" name="Rectangle 10"/>
          <p:cNvSpPr/>
          <p:nvPr/>
        </p:nvSpPr>
        <p:spPr>
          <a:xfrm>
            <a:off x="192080" y="5520511"/>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We must have our sense of direction in line with our purpose!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60741" b="12995"/>
          <a:stretch/>
        </p:blipFill>
        <p:spPr>
          <a:xfrm>
            <a:off x="2276473" y="1427364"/>
            <a:ext cx="2482850" cy="1955800"/>
          </a:xfrm>
          <a:prstGeom prst="rect">
            <a:avLst/>
          </a:prstGeom>
        </p:spPr>
      </p:pic>
      <p:grpSp>
        <p:nvGrpSpPr>
          <p:cNvPr id="81" name="Group 80"/>
          <p:cNvGrpSpPr/>
          <p:nvPr/>
        </p:nvGrpSpPr>
        <p:grpSpPr>
          <a:xfrm>
            <a:off x="1333500" y="4057772"/>
            <a:ext cx="6321412" cy="349169"/>
            <a:chOff x="1333500" y="4438772"/>
            <a:chExt cx="6321412" cy="349169"/>
          </a:xfrm>
        </p:grpSpPr>
        <p:grpSp>
          <p:nvGrpSpPr>
            <p:cNvPr id="13" name="Group 12"/>
            <p:cNvGrpSpPr/>
            <p:nvPr/>
          </p:nvGrpSpPr>
          <p:grpSpPr>
            <a:xfrm rot="10800000">
              <a:off x="1485900" y="4438772"/>
              <a:ext cx="457200" cy="349169"/>
              <a:chOff x="3705225" y="4035506"/>
              <a:chExt cx="457200" cy="349169"/>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5" name="Group 4"/>
              <p:cNvGrpSpPr/>
              <p:nvPr/>
            </p:nvGrpSpPr>
            <p:grpSpPr>
              <a:xfrm>
                <a:off x="3705225" y="4238625"/>
                <a:ext cx="457200" cy="146050"/>
                <a:chOff x="3705225" y="4238625"/>
                <a:chExt cx="457200" cy="146050"/>
              </a:xfrm>
            </p:grpSpPr>
            <p:sp>
              <p:nvSpPr>
                <p:cNvPr id="4" name="Rectangle 3"/>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12" name="Rectangle 11"/>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sp>
          <p:nvSpPr>
            <p:cNvPr id="14" name="Oval 13"/>
            <p:cNvSpPr/>
            <p:nvPr/>
          </p:nvSpPr>
          <p:spPr>
            <a:xfrm>
              <a:off x="1333500" y="4537157"/>
              <a:ext cx="152400" cy="152400"/>
            </a:xfrm>
            <a:prstGeom prst="ellipse">
              <a:avLst/>
            </a:prstGeom>
            <a:solidFill>
              <a:schemeClr val="tx1"/>
            </a:solidFill>
            <a:ln w="28448">
              <a:solidFill>
                <a:schemeClr val="tx1"/>
              </a:solidFill>
              <a:miter lim="800000"/>
              <a:headEnd/>
              <a:tailEnd/>
            </a:ln>
          </p:spPr>
          <p:txBody>
            <a:bodyPr wrap="square" tIns="91440" bIns="91440" rtlCol="0" anchor="ctr">
              <a:spAutoFit/>
            </a:bodyPr>
            <a:lstStyle/>
            <a:p>
              <a:pPr algn="ctr"/>
              <a:endParaRPr lang="en-US" sz="2000" dirty="0"/>
            </a:p>
          </p:txBody>
        </p:sp>
        <p:grpSp>
          <p:nvGrpSpPr>
            <p:cNvPr id="16" name="Group 15"/>
            <p:cNvGrpSpPr/>
            <p:nvPr/>
          </p:nvGrpSpPr>
          <p:grpSpPr>
            <a:xfrm rot="10800000">
              <a:off x="1901824" y="4438772"/>
              <a:ext cx="457200" cy="349169"/>
              <a:chOff x="3705225" y="4035506"/>
              <a:chExt cx="457200" cy="349169"/>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18" name="Group 17"/>
              <p:cNvGrpSpPr/>
              <p:nvPr/>
            </p:nvGrpSpPr>
            <p:grpSpPr>
              <a:xfrm>
                <a:off x="3705225" y="4238625"/>
                <a:ext cx="457200" cy="146050"/>
                <a:chOff x="3705225" y="4238625"/>
                <a:chExt cx="457200" cy="146050"/>
              </a:xfrm>
            </p:grpSpPr>
            <p:sp>
              <p:nvSpPr>
                <p:cNvPr id="19" name="Rectangle 18"/>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20" name="Rectangle 19"/>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grpSp>
          <p:nvGrpSpPr>
            <p:cNvPr id="21" name="Group 20"/>
            <p:cNvGrpSpPr/>
            <p:nvPr/>
          </p:nvGrpSpPr>
          <p:grpSpPr>
            <a:xfrm rot="10800000">
              <a:off x="2343148" y="4438772"/>
              <a:ext cx="457200" cy="349169"/>
              <a:chOff x="3705225" y="4035506"/>
              <a:chExt cx="457200" cy="349169"/>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23" name="Group 22"/>
              <p:cNvGrpSpPr/>
              <p:nvPr/>
            </p:nvGrpSpPr>
            <p:grpSpPr>
              <a:xfrm>
                <a:off x="3705225" y="4238625"/>
                <a:ext cx="457200" cy="146050"/>
                <a:chOff x="3705225" y="4238625"/>
                <a:chExt cx="457200" cy="146050"/>
              </a:xfrm>
            </p:grpSpPr>
            <p:sp>
              <p:nvSpPr>
                <p:cNvPr id="24" name="Rectangle 23"/>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25" name="Rectangle 24"/>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grpSp>
          <p:nvGrpSpPr>
            <p:cNvPr id="26" name="Group 25"/>
            <p:cNvGrpSpPr/>
            <p:nvPr/>
          </p:nvGrpSpPr>
          <p:grpSpPr>
            <a:xfrm rot="10800000">
              <a:off x="2784472" y="4438772"/>
              <a:ext cx="457200" cy="349169"/>
              <a:chOff x="3705225" y="4035506"/>
              <a:chExt cx="457200" cy="349169"/>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28" name="Group 27"/>
              <p:cNvGrpSpPr/>
              <p:nvPr/>
            </p:nvGrpSpPr>
            <p:grpSpPr>
              <a:xfrm>
                <a:off x="3705225" y="4238625"/>
                <a:ext cx="457200" cy="146050"/>
                <a:chOff x="3705225" y="4238625"/>
                <a:chExt cx="457200" cy="146050"/>
              </a:xfrm>
            </p:grpSpPr>
            <p:sp>
              <p:nvSpPr>
                <p:cNvPr id="29" name="Rectangle 28"/>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30" name="Rectangle 29"/>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grpSp>
          <p:nvGrpSpPr>
            <p:cNvPr id="31" name="Group 30"/>
            <p:cNvGrpSpPr/>
            <p:nvPr/>
          </p:nvGrpSpPr>
          <p:grpSpPr>
            <a:xfrm rot="10800000">
              <a:off x="3225796" y="4438772"/>
              <a:ext cx="457200" cy="349169"/>
              <a:chOff x="3705225" y="4035506"/>
              <a:chExt cx="457200" cy="349169"/>
            </a:xfrm>
          </p:grpSpPr>
          <p:pic>
            <p:nvPicPr>
              <p:cNvPr id="32" name="Picture 31"/>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33" name="Group 32"/>
              <p:cNvGrpSpPr/>
              <p:nvPr/>
            </p:nvGrpSpPr>
            <p:grpSpPr>
              <a:xfrm>
                <a:off x="3705225" y="4238625"/>
                <a:ext cx="457200" cy="146050"/>
                <a:chOff x="3705225" y="4238625"/>
                <a:chExt cx="457200" cy="146050"/>
              </a:xfrm>
            </p:grpSpPr>
            <p:sp>
              <p:nvSpPr>
                <p:cNvPr id="34" name="Rectangle 33"/>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35" name="Rectangle 34"/>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grpSp>
          <p:nvGrpSpPr>
            <p:cNvPr id="36" name="Group 35"/>
            <p:cNvGrpSpPr/>
            <p:nvPr/>
          </p:nvGrpSpPr>
          <p:grpSpPr>
            <a:xfrm rot="10800000">
              <a:off x="3667120" y="4438772"/>
              <a:ext cx="457200" cy="349169"/>
              <a:chOff x="3705225" y="4035506"/>
              <a:chExt cx="457200" cy="349169"/>
            </a:xfrm>
          </p:grpSpPr>
          <p:pic>
            <p:nvPicPr>
              <p:cNvPr id="37" name="Picture 36"/>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38" name="Group 37"/>
              <p:cNvGrpSpPr/>
              <p:nvPr/>
            </p:nvGrpSpPr>
            <p:grpSpPr>
              <a:xfrm>
                <a:off x="3705225" y="4238625"/>
                <a:ext cx="457200" cy="146050"/>
                <a:chOff x="3705225" y="4238625"/>
                <a:chExt cx="457200" cy="146050"/>
              </a:xfrm>
            </p:grpSpPr>
            <p:sp>
              <p:nvSpPr>
                <p:cNvPr id="39" name="Rectangle 38"/>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40" name="Rectangle 39"/>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grpSp>
          <p:nvGrpSpPr>
            <p:cNvPr id="41" name="Group 40"/>
            <p:cNvGrpSpPr/>
            <p:nvPr/>
          </p:nvGrpSpPr>
          <p:grpSpPr>
            <a:xfrm rot="10800000">
              <a:off x="4108444" y="4438772"/>
              <a:ext cx="457200" cy="349169"/>
              <a:chOff x="3705225" y="4035506"/>
              <a:chExt cx="457200" cy="349169"/>
            </a:xfrm>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43" name="Group 42"/>
              <p:cNvGrpSpPr/>
              <p:nvPr/>
            </p:nvGrpSpPr>
            <p:grpSpPr>
              <a:xfrm>
                <a:off x="3705225" y="4238625"/>
                <a:ext cx="457200" cy="146050"/>
                <a:chOff x="3705225" y="4238625"/>
                <a:chExt cx="457200" cy="146050"/>
              </a:xfrm>
            </p:grpSpPr>
            <p:sp>
              <p:nvSpPr>
                <p:cNvPr id="44" name="Rectangle 43"/>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45" name="Rectangle 44"/>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grpSp>
          <p:nvGrpSpPr>
            <p:cNvPr id="46" name="Group 45"/>
            <p:cNvGrpSpPr/>
            <p:nvPr/>
          </p:nvGrpSpPr>
          <p:grpSpPr>
            <a:xfrm rot="10800000">
              <a:off x="4549768" y="4438772"/>
              <a:ext cx="457200" cy="349169"/>
              <a:chOff x="3705225" y="4035506"/>
              <a:chExt cx="457200" cy="349169"/>
            </a:xfrm>
          </p:grpSpPr>
          <p:pic>
            <p:nvPicPr>
              <p:cNvPr id="47" name="Picture 46"/>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48" name="Group 47"/>
              <p:cNvGrpSpPr/>
              <p:nvPr/>
            </p:nvGrpSpPr>
            <p:grpSpPr>
              <a:xfrm>
                <a:off x="3705225" y="4238625"/>
                <a:ext cx="457200" cy="146050"/>
                <a:chOff x="3705225" y="4238625"/>
                <a:chExt cx="457200" cy="146050"/>
              </a:xfrm>
            </p:grpSpPr>
            <p:sp>
              <p:nvSpPr>
                <p:cNvPr id="49" name="Rectangle 48"/>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50" name="Rectangle 49"/>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grpSp>
          <p:nvGrpSpPr>
            <p:cNvPr id="51" name="Group 50"/>
            <p:cNvGrpSpPr/>
            <p:nvPr/>
          </p:nvGrpSpPr>
          <p:grpSpPr>
            <a:xfrm rot="10800000">
              <a:off x="4991092" y="4438772"/>
              <a:ext cx="457200" cy="349169"/>
              <a:chOff x="3705225" y="4035506"/>
              <a:chExt cx="457200" cy="349169"/>
            </a:xfrm>
          </p:grpSpPr>
          <p:pic>
            <p:nvPicPr>
              <p:cNvPr id="52" name="Picture 51"/>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53" name="Group 52"/>
              <p:cNvGrpSpPr/>
              <p:nvPr/>
            </p:nvGrpSpPr>
            <p:grpSpPr>
              <a:xfrm>
                <a:off x="3705225" y="4238625"/>
                <a:ext cx="457200" cy="146050"/>
                <a:chOff x="3705225" y="4238625"/>
                <a:chExt cx="457200" cy="146050"/>
              </a:xfrm>
            </p:grpSpPr>
            <p:sp>
              <p:nvSpPr>
                <p:cNvPr id="54" name="Rectangle 53"/>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55" name="Rectangle 54"/>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grpSp>
          <p:nvGrpSpPr>
            <p:cNvPr id="56" name="Group 55"/>
            <p:cNvGrpSpPr/>
            <p:nvPr/>
          </p:nvGrpSpPr>
          <p:grpSpPr>
            <a:xfrm rot="10800000">
              <a:off x="5432416" y="4438772"/>
              <a:ext cx="457200" cy="349169"/>
              <a:chOff x="3705225" y="4035506"/>
              <a:chExt cx="457200" cy="349169"/>
            </a:xfrm>
          </p:grpSpPr>
          <p:pic>
            <p:nvPicPr>
              <p:cNvPr id="57" name="Picture 56"/>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58" name="Group 57"/>
              <p:cNvGrpSpPr/>
              <p:nvPr/>
            </p:nvGrpSpPr>
            <p:grpSpPr>
              <a:xfrm>
                <a:off x="3705225" y="4238625"/>
                <a:ext cx="457200" cy="146050"/>
                <a:chOff x="3705225" y="4238625"/>
                <a:chExt cx="457200" cy="146050"/>
              </a:xfrm>
            </p:grpSpPr>
            <p:sp>
              <p:nvSpPr>
                <p:cNvPr id="59" name="Rectangle 58"/>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60" name="Rectangle 59"/>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grpSp>
          <p:nvGrpSpPr>
            <p:cNvPr id="61" name="Group 60"/>
            <p:cNvGrpSpPr/>
            <p:nvPr/>
          </p:nvGrpSpPr>
          <p:grpSpPr>
            <a:xfrm rot="10800000">
              <a:off x="5873740" y="4438772"/>
              <a:ext cx="457200" cy="349169"/>
              <a:chOff x="3705225" y="4035506"/>
              <a:chExt cx="457200" cy="349169"/>
            </a:xfrm>
          </p:grpSpPr>
          <p:pic>
            <p:nvPicPr>
              <p:cNvPr id="62" name="Picture 61"/>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63" name="Group 62"/>
              <p:cNvGrpSpPr/>
              <p:nvPr/>
            </p:nvGrpSpPr>
            <p:grpSpPr>
              <a:xfrm>
                <a:off x="3705225" y="4238625"/>
                <a:ext cx="457200" cy="146050"/>
                <a:chOff x="3705225" y="4238625"/>
                <a:chExt cx="457200" cy="146050"/>
              </a:xfrm>
            </p:grpSpPr>
            <p:sp>
              <p:nvSpPr>
                <p:cNvPr id="64" name="Rectangle 63"/>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65" name="Rectangle 64"/>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grpSp>
          <p:nvGrpSpPr>
            <p:cNvPr id="66" name="Group 65"/>
            <p:cNvGrpSpPr/>
            <p:nvPr/>
          </p:nvGrpSpPr>
          <p:grpSpPr>
            <a:xfrm rot="10800000">
              <a:off x="6315064" y="4438772"/>
              <a:ext cx="457200" cy="349169"/>
              <a:chOff x="3705225" y="4035506"/>
              <a:chExt cx="457200" cy="349169"/>
            </a:xfrm>
          </p:grpSpPr>
          <p:pic>
            <p:nvPicPr>
              <p:cNvPr id="67" name="Picture 66"/>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68" name="Group 67"/>
              <p:cNvGrpSpPr/>
              <p:nvPr/>
            </p:nvGrpSpPr>
            <p:grpSpPr>
              <a:xfrm>
                <a:off x="3705225" y="4238625"/>
                <a:ext cx="457200" cy="146050"/>
                <a:chOff x="3705225" y="4238625"/>
                <a:chExt cx="457200" cy="146050"/>
              </a:xfrm>
            </p:grpSpPr>
            <p:sp>
              <p:nvSpPr>
                <p:cNvPr id="69" name="Rectangle 68"/>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70" name="Rectangle 69"/>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grpSp>
          <p:nvGrpSpPr>
            <p:cNvPr id="71" name="Group 70"/>
            <p:cNvGrpSpPr/>
            <p:nvPr/>
          </p:nvGrpSpPr>
          <p:grpSpPr>
            <a:xfrm rot="10800000">
              <a:off x="6756388" y="4438772"/>
              <a:ext cx="457200" cy="349169"/>
              <a:chOff x="3705225" y="4035506"/>
              <a:chExt cx="457200" cy="349169"/>
            </a:xfrm>
          </p:grpSpPr>
          <p:pic>
            <p:nvPicPr>
              <p:cNvPr id="72" name="Picture 71"/>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73" name="Group 72"/>
              <p:cNvGrpSpPr/>
              <p:nvPr/>
            </p:nvGrpSpPr>
            <p:grpSpPr>
              <a:xfrm>
                <a:off x="3705225" y="4238625"/>
                <a:ext cx="457200" cy="146050"/>
                <a:chOff x="3705225" y="4238625"/>
                <a:chExt cx="457200" cy="146050"/>
              </a:xfrm>
            </p:grpSpPr>
            <p:sp>
              <p:nvSpPr>
                <p:cNvPr id="74" name="Rectangle 73"/>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75" name="Rectangle 74"/>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grpSp>
          <p:nvGrpSpPr>
            <p:cNvPr id="76" name="Group 75"/>
            <p:cNvGrpSpPr/>
            <p:nvPr/>
          </p:nvGrpSpPr>
          <p:grpSpPr>
            <a:xfrm rot="10800000">
              <a:off x="7197712" y="4438772"/>
              <a:ext cx="457200" cy="349169"/>
              <a:chOff x="3705225" y="4035506"/>
              <a:chExt cx="457200" cy="349169"/>
            </a:xfrm>
          </p:grpSpPr>
          <p:pic>
            <p:nvPicPr>
              <p:cNvPr id="77" name="Picture 76"/>
              <p:cNvPicPr>
                <a:picLocks noChangeAspect="1"/>
              </p:cNvPicPr>
              <p:nvPr/>
            </p:nvPicPr>
            <p:blipFill rotWithShape="1">
              <a:blip r:embed="rId3" cstate="print">
                <a:extLst>
                  <a:ext uri="{28A0092B-C50C-407E-A947-70E740481C1C}">
                    <a14:useLocalDpi xmlns:a14="http://schemas.microsoft.com/office/drawing/2010/main"/>
                  </a:ext>
                </a:extLst>
              </a:blip>
              <a:srcRect l="69978" r="22793" b="85200"/>
              <a:stretch/>
            </p:blipFill>
            <p:spPr>
              <a:xfrm>
                <a:off x="3705225" y="4035506"/>
                <a:ext cx="457200" cy="332683"/>
              </a:xfrm>
              <a:prstGeom prst="rect">
                <a:avLst/>
              </a:prstGeom>
            </p:spPr>
          </p:pic>
          <p:grpSp>
            <p:nvGrpSpPr>
              <p:cNvPr id="78" name="Group 77"/>
              <p:cNvGrpSpPr/>
              <p:nvPr/>
            </p:nvGrpSpPr>
            <p:grpSpPr>
              <a:xfrm>
                <a:off x="3705225" y="4238625"/>
                <a:ext cx="457200" cy="146050"/>
                <a:chOff x="3705225" y="4238625"/>
                <a:chExt cx="457200" cy="146050"/>
              </a:xfrm>
            </p:grpSpPr>
            <p:sp>
              <p:nvSpPr>
                <p:cNvPr id="79" name="Rectangle 78"/>
                <p:cNvSpPr/>
                <p:nvPr/>
              </p:nvSpPr>
              <p:spPr>
                <a:xfrm>
                  <a:off x="407987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sp>
              <p:nvSpPr>
                <p:cNvPr id="80" name="Rectangle 79"/>
                <p:cNvSpPr/>
                <p:nvPr/>
              </p:nvSpPr>
              <p:spPr>
                <a:xfrm>
                  <a:off x="3705225" y="4238625"/>
                  <a:ext cx="82550" cy="146050"/>
                </a:xfrm>
                <a:prstGeom prst="rect">
                  <a:avLst/>
                </a:prstGeom>
                <a:solidFill>
                  <a:schemeClr val="bg1"/>
                </a:solidFill>
                <a:ln w="28448">
                  <a:noFill/>
                  <a:miter lim="800000"/>
                  <a:headEnd/>
                  <a:tailEnd/>
                </a:ln>
              </p:spPr>
              <p:txBody>
                <a:bodyPr wrap="square" tIns="91440" bIns="91440" rtlCol="0" anchor="ctr">
                  <a:spAutoFit/>
                </a:bodyPr>
                <a:lstStyle/>
                <a:p>
                  <a:pPr algn="ctr"/>
                  <a:endParaRPr lang="en-US" sz="2000" dirty="0"/>
                </a:p>
              </p:txBody>
            </p:sp>
          </p:grpSp>
        </p:grpSp>
      </p:grpSp>
      <p:sp>
        <p:nvSpPr>
          <p:cNvPr id="15" name="TextBox 14"/>
          <p:cNvSpPr txBox="1"/>
          <p:nvPr/>
        </p:nvSpPr>
        <p:spPr>
          <a:xfrm>
            <a:off x="4625959" y="2063305"/>
            <a:ext cx="4076700" cy="523220"/>
          </a:xfrm>
          <a:prstGeom prst="rect">
            <a:avLst/>
          </a:prstGeom>
          <a:noFill/>
        </p:spPr>
        <p:txBody>
          <a:bodyPr wrap="square" rtlCol="0">
            <a:spAutoFit/>
          </a:bodyPr>
          <a:lstStyle/>
          <a:p>
            <a:r>
              <a:rPr lang="en-US" sz="1400"/>
              <a:t>example </a:t>
            </a:r>
            <a:r>
              <a:rPr lang="en-US" sz="1400" dirty="0"/>
              <a:t>of a simple random walk of </a:t>
            </a:r>
            <a:r>
              <a:rPr lang="en-US" sz="1400"/>
              <a:t>15 steps: total distance covered: 3</a:t>
            </a:r>
            <a:endParaRPr lang="en-US" sz="1400" dirty="0"/>
          </a:p>
        </p:txBody>
      </p:sp>
      <p:sp>
        <p:nvSpPr>
          <p:cNvPr id="82" name="TextBox 81"/>
          <p:cNvSpPr txBox="1"/>
          <p:nvPr/>
        </p:nvSpPr>
        <p:spPr>
          <a:xfrm>
            <a:off x="2593968" y="4736210"/>
            <a:ext cx="4076700" cy="523220"/>
          </a:xfrm>
          <a:prstGeom prst="rect">
            <a:avLst/>
          </a:prstGeom>
          <a:noFill/>
        </p:spPr>
        <p:txBody>
          <a:bodyPr wrap="square" rtlCol="0">
            <a:spAutoFit/>
          </a:bodyPr>
          <a:lstStyle/>
          <a:p>
            <a:r>
              <a:rPr lang="en-US" sz="1400" dirty="0"/>
              <a:t>simple straight-line walk of 15 steps:  distance covered</a:t>
            </a:r>
            <a:r>
              <a:rPr lang="en-US" sz="1400"/>
              <a:t>: 15</a:t>
            </a:r>
            <a:endParaRPr lang="en-US" sz="1400" dirty="0"/>
          </a:p>
        </p:txBody>
      </p:sp>
      <p:sp>
        <p:nvSpPr>
          <p:cNvPr id="83" name="Rectangle 82"/>
          <p:cNvSpPr/>
          <p:nvPr/>
        </p:nvSpPr>
        <p:spPr>
          <a:xfrm>
            <a:off x="192080" y="6218765"/>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We must not be aimless (accidental or undirected)!</a:t>
            </a:r>
          </a:p>
        </p:txBody>
      </p:sp>
    </p:spTree>
    <p:extLst>
      <p:ext uri="{BB962C8B-B14F-4D97-AF65-F5344CB8AC3E}">
        <p14:creationId xmlns:p14="http://schemas.microsoft.com/office/powerpoint/2010/main" val="3536415009"/>
      </p:ext>
    </p:extLst>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a:t>
            </a:r>
            <a:r>
              <a:rPr lang="mr-IN" sz="2000" dirty="0">
                <a:solidFill>
                  <a:srgbClr val="002060"/>
                </a:solidFill>
                <a:sym typeface="Arial" charset="0"/>
              </a:rPr>
              <a:t>–</a:t>
            </a:r>
            <a:r>
              <a:rPr lang="en-US" sz="2000" dirty="0">
                <a:solidFill>
                  <a:srgbClr val="002060"/>
                </a:solidFill>
                <a:sym typeface="Arial" charset="0"/>
              </a:rPr>
              <a:t> C.S. Lewis (3)</a:t>
            </a:r>
            <a:endParaRPr lang="en-US" sz="2000" dirty="0">
              <a:solidFill>
                <a:srgbClr val="002060"/>
              </a:solidFill>
            </a:endParaRPr>
          </a:p>
        </p:txBody>
      </p:sp>
      <p:sp>
        <p:nvSpPr>
          <p:cNvPr id="9" name="Rectangle 8"/>
          <p:cNvSpPr/>
          <p:nvPr/>
        </p:nvSpPr>
        <p:spPr>
          <a:xfrm>
            <a:off x="166687" y="1188252"/>
            <a:ext cx="8824911" cy="307776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393700" algn="l"/>
                <a:tab pos="914400" algn="l"/>
                <a:tab pos="1371600" algn="l"/>
                <a:tab pos="1828800" algn="l"/>
                <a:tab pos="2286000" algn="l"/>
              </a:tabLst>
            </a:pPr>
            <a:r>
              <a:rPr lang="en-US" sz="2000" dirty="0">
                <a:solidFill>
                  <a:srgbClr val="3327C6"/>
                </a:solidFill>
              </a:rPr>
              <a:t>Still another said, </a:t>
            </a:r>
          </a:p>
          <a:p>
            <a:pPr>
              <a:tabLst>
                <a:tab pos="393700" algn="l"/>
                <a:tab pos="914400" algn="l"/>
                <a:tab pos="1371600" algn="l"/>
                <a:tab pos="1828800" algn="l"/>
                <a:tab pos="2286000" algn="l"/>
              </a:tabLst>
            </a:pPr>
            <a:r>
              <a:rPr lang="en-US" sz="2000" dirty="0">
                <a:solidFill>
                  <a:srgbClr val="3327C6"/>
                </a:solidFill>
              </a:rPr>
              <a:t>	“I will follow you, Lord; </a:t>
            </a:r>
          </a:p>
          <a:p>
            <a:pPr>
              <a:tabLst>
                <a:tab pos="393700" algn="l"/>
                <a:tab pos="914400" algn="l"/>
                <a:tab pos="1371600" algn="l"/>
                <a:tab pos="1828800" algn="l"/>
                <a:tab pos="2286000" algn="l"/>
              </a:tabLst>
            </a:pPr>
            <a:r>
              <a:rPr lang="en-US" sz="2000" dirty="0">
                <a:solidFill>
                  <a:srgbClr val="3327C6"/>
                </a:solidFill>
              </a:rPr>
              <a:t>		but first let me go back </a:t>
            </a:r>
          </a:p>
          <a:p>
            <a:pPr>
              <a:tabLst>
                <a:tab pos="393700" algn="l"/>
                <a:tab pos="914400" algn="l"/>
                <a:tab pos="1371600" algn="l"/>
                <a:tab pos="1828800" algn="l"/>
                <a:tab pos="2286000" algn="l"/>
              </a:tabLst>
            </a:pPr>
            <a:r>
              <a:rPr lang="en-US" sz="2000" dirty="0">
                <a:solidFill>
                  <a:srgbClr val="3327C6"/>
                </a:solidFill>
              </a:rPr>
              <a:t>			and say goodbye to my family.”</a:t>
            </a:r>
          </a:p>
          <a:p>
            <a:pPr>
              <a:tabLst>
                <a:tab pos="393700" algn="l"/>
                <a:tab pos="914400" algn="l"/>
                <a:tab pos="1371600" algn="l"/>
                <a:tab pos="1828800" algn="l"/>
                <a:tab pos="2286000" algn="l"/>
              </a:tabLst>
            </a:pPr>
            <a:endParaRPr lang="en-US" sz="800" dirty="0">
              <a:solidFill>
                <a:srgbClr val="3327C6"/>
              </a:solidFill>
            </a:endParaRPr>
          </a:p>
          <a:p>
            <a:pPr>
              <a:tabLst>
                <a:tab pos="393700" algn="l"/>
                <a:tab pos="914400" algn="l"/>
                <a:tab pos="1371600" algn="l"/>
                <a:tab pos="1828800" algn="l"/>
                <a:tab pos="2286000" algn="l"/>
              </a:tabLst>
            </a:pPr>
            <a:r>
              <a:rPr lang="en-US" sz="2000" dirty="0">
                <a:solidFill>
                  <a:srgbClr val="3327C6"/>
                </a:solidFill>
              </a:rPr>
              <a:t>Jesus replied, </a:t>
            </a:r>
          </a:p>
          <a:p>
            <a:pPr>
              <a:tabLst>
                <a:tab pos="393700" algn="l"/>
                <a:tab pos="914400" algn="l"/>
                <a:tab pos="1371600" algn="l"/>
                <a:tab pos="1828800" algn="l"/>
                <a:tab pos="2286000" algn="l"/>
              </a:tabLst>
            </a:pPr>
            <a:r>
              <a:rPr lang="en-US" sz="2000" dirty="0">
                <a:solidFill>
                  <a:srgbClr val="3327C6"/>
                </a:solidFill>
              </a:rPr>
              <a:t>	“No one who puts a hand to the plow </a:t>
            </a:r>
          </a:p>
          <a:p>
            <a:pPr>
              <a:tabLst>
                <a:tab pos="393700" algn="l"/>
                <a:tab pos="914400" algn="l"/>
                <a:tab pos="1371600" algn="l"/>
                <a:tab pos="1828800" algn="l"/>
                <a:tab pos="2286000" algn="l"/>
              </a:tabLst>
            </a:pPr>
            <a:r>
              <a:rPr lang="en-US" sz="2000" dirty="0">
                <a:solidFill>
                  <a:srgbClr val="3327C6"/>
                </a:solidFill>
              </a:rPr>
              <a:t>		and looks back [or, is distracted…]</a:t>
            </a:r>
          </a:p>
          <a:p>
            <a:pPr>
              <a:tabLst>
                <a:tab pos="393700" algn="l"/>
                <a:tab pos="914400" algn="l"/>
                <a:tab pos="1371600" algn="l"/>
                <a:tab pos="1828800" algn="l"/>
                <a:tab pos="2286000" algn="l"/>
              </a:tabLst>
            </a:pPr>
            <a:r>
              <a:rPr lang="en-US" sz="2000" dirty="0">
                <a:solidFill>
                  <a:srgbClr val="3327C6"/>
                </a:solidFill>
              </a:rPr>
              <a:t>			is fit for service in the kingdom of God.”</a:t>
            </a:r>
          </a:p>
          <a:p>
            <a:pPr>
              <a:tabLst>
                <a:tab pos="393700" algn="l"/>
                <a:tab pos="914400" algn="l"/>
                <a:tab pos="1371600" algn="l"/>
                <a:tab pos="1828800" algn="l"/>
                <a:tab pos="2286000" algn="l"/>
              </a:tabLst>
            </a:pPr>
            <a:r>
              <a:rPr lang="en-US" sz="2000" dirty="0">
                <a:solidFill>
                  <a:srgbClr val="3327C6"/>
                </a:solidFill>
              </a:rPr>
              <a:t>										       Luke 9:61-62</a:t>
            </a:r>
          </a:p>
        </p:txBody>
      </p:sp>
      <p:sp>
        <p:nvSpPr>
          <p:cNvPr id="11" name="Rectangle 10"/>
          <p:cNvSpPr/>
          <p:nvPr/>
        </p:nvSpPr>
        <p:spPr>
          <a:xfrm>
            <a:off x="166686" y="62791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We must strive to keep our furrows straight!</a:t>
            </a:r>
          </a:p>
        </p:txBody>
      </p:sp>
    </p:spTree>
    <p:extLst>
      <p:ext uri="{BB962C8B-B14F-4D97-AF65-F5344CB8AC3E}">
        <p14:creationId xmlns:p14="http://schemas.microsoft.com/office/powerpoint/2010/main" val="1662459422"/>
      </p:ext>
    </p:extLst>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Pursuing Our Direction </a:t>
            </a:r>
            <a:r>
              <a:rPr lang="mr-IN" sz="2000" dirty="0">
                <a:solidFill>
                  <a:srgbClr val="002060"/>
                </a:solidFill>
                <a:sym typeface="Arial" charset="0"/>
              </a:rPr>
              <a:t>–</a:t>
            </a:r>
            <a:r>
              <a:rPr lang="en-US" sz="2000" dirty="0">
                <a:solidFill>
                  <a:srgbClr val="002060"/>
                </a:solidFill>
                <a:sym typeface="Arial" charset="0"/>
              </a:rPr>
              <a:t> Like Felling a Tree</a:t>
            </a:r>
            <a:endParaRPr lang="en-US" sz="2000" dirty="0">
              <a:solidFill>
                <a:srgbClr val="002060"/>
              </a:solidFill>
            </a:endParaRPr>
          </a:p>
        </p:txBody>
      </p:sp>
      <p:sp>
        <p:nvSpPr>
          <p:cNvPr id="11" name="Rectangle 10"/>
          <p:cNvSpPr/>
          <p:nvPr/>
        </p:nvSpPr>
        <p:spPr>
          <a:xfrm>
            <a:off x="166686" y="6279133"/>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We Must Plan Our Movement Along Our Chosen Direction</a:t>
            </a:r>
          </a:p>
        </p:txBody>
      </p:sp>
      <p:sp>
        <p:nvSpPr>
          <p:cNvPr id="83" name="Rectangle 82"/>
          <p:cNvSpPr/>
          <p:nvPr/>
        </p:nvSpPr>
        <p:spPr>
          <a:xfrm>
            <a:off x="166687" y="1188252"/>
            <a:ext cx="8824911" cy="489364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457200" indent="-457200">
              <a:buFont typeface="+mj-lt"/>
              <a:buAutoNum type="arabicParenR"/>
            </a:pPr>
            <a:r>
              <a:rPr lang="en-US" sz="1800" dirty="0"/>
              <a:t>Start by taking a good look at the area. Be sure there are no structures, power lines or pets close to a radius equal to the height of the tree. Keep people at a distance at least double the height of the tree.</a:t>
            </a:r>
          </a:p>
          <a:p>
            <a:pPr marL="457200" indent="-457200">
              <a:buFont typeface="+mj-lt"/>
              <a:buAutoNum type="arabicParenR"/>
            </a:pPr>
            <a:r>
              <a:rPr lang="en-US" sz="1800" dirty="0"/>
              <a:t>Pick a direction you want the tree to fall - this should be the direction the tree naturally leans - and plan a clear escape path opposite the direction of the fall and at a 45-degree angle.  Clear the area around the tree and make sure there are no loose branches overhead.</a:t>
            </a:r>
          </a:p>
          <a:p>
            <a:pPr marL="457200" indent="-457200">
              <a:buFont typeface="+mj-lt"/>
              <a:buAutoNum type="arabicParenR"/>
            </a:pPr>
            <a:r>
              <a:rPr lang="en-US" sz="1800" dirty="0"/>
              <a:t>Make a 70-degree cut on the side facing the direction you want the tree to fall.  Cut to a depth of about a quarter of the tree's diameter.</a:t>
            </a:r>
          </a:p>
          <a:p>
            <a:pPr marL="457200" indent="-457200">
              <a:buFont typeface="+mj-lt"/>
              <a:buAutoNum type="arabicParenR"/>
            </a:pPr>
            <a:r>
              <a:rPr lang="en-US" sz="1800" dirty="0"/>
              <a:t>For the next cut, turn the saw sideways and cut horizontally to meet your first cut, creating a notch. Be sure the cuts meet.</a:t>
            </a:r>
          </a:p>
          <a:p>
            <a:pPr marL="457200" indent="-457200">
              <a:buFont typeface="+mj-lt"/>
              <a:buAutoNum type="arabicParenR"/>
            </a:pPr>
            <a:r>
              <a:rPr lang="en-US" sz="1800" dirty="0"/>
              <a:t>For the felling cut, move to the opposite side and make a horizontal cut slightly above the previous cut. Saw until you have enough room to insert a wedge into the cut to keep the saw from binding. Drive the wedge in and finish the cut, being sure not to touch the wedge with the blade. Don't cut through — leave about 10 percent of the width as a hinge. When the tree begins to fall, move away down your escape path.</a:t>
            </a:r>
          </a:p>
        </p:txBody>
      </p:sp>
    </p:spTree>
    <p:extLst>
      <p:ext uri="{BB962C8B-B14F-4D97-AF65-F5344CB8AC3E}">
        <p14:creationId xmlns:p14="http://schemas.microsoft.com/office/powerpoint/2010/main" val="2452447797"/>
      </p:ext>
    </p:extLst>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 Fixing Our Eyes on Jesus</a:t>
            </a:r>
            <a:endParaRPr lang="en-US" sz="2000" dirty="0">
              <a:solidFill>
                <a:srgbClr val="002060"/>
              </a:solidFill>
            </a:endParaRPr>
          </a:p>
        </p:txBody>
      </p:sp>
      <p:sp>
        <p:nvSpPr>
          <p:cNvPr id="11" name="Rectangle 10"/>
          <p:cNvSpPr/>
          <p:nvPr/>
        </p:nvSpPr>
        <p:spPr>
          <a:xfrm>
            <a:off x="166686" y="5978811"/>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must look in the right direction to see God, </a:t>
            </a:r>
          </a:p>
          <a:p>
            <a:pPr algn="ctr">
              <a:tabLst>
                <a:tab pos="446088" algn="l"/>
                <a:tab pos="906463" algn="l"/>
                <a:tab pos="1366838" algn="l"/>
                <a:tab pos="1827213" algn="l"/>
                <a:tab pos="2273300" algn="l"/>
              </a:tabLst>
            </a:pPr>
            <a:r>
              <a:rPr lang="en-US" sz="2000" dirty="0"/>
              <a:t>and thus to see our goals. </a:t>
            </a:r>
            <a:endParaRPr lang="en-US" sz="2000" dirty="0">
              <a:solidFill>
                <a:srgbClr val="002060"/>
              </a:solidFill>
              <a:cs typeface="Arial" charset="0"/>
            </a:endParaRPr>
          </a:p>
        </p:txBody>
      </p:sp>
      <p:sp>
        <p:nvSpPr>
          <p:cNvPr id="83" name="Rectangle 82"/>
          <p:cNvSpPr/>
          <p:nvPr/>
        </p:nvSpPr>
        <p:spPr>
          <a:xfrm>
            <a:off x="166686" y="1188252"/>
            <a:ext cx="8824911" cy="47397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Therefore, since we are surrounded </a:t>
            </a:r>
          </a:p>
          <a:p>
            <a:pPr>
              <a:tabLst>
                <a:tab pos="457200" algn="l"/>
                <a:tab pos="914400" algn="l"/>
                <a:tab pos="1371600" algn="l"/>
                <a:tab pos="1828800" algn="l"/>
                <a:tab pos="2286000" algn="l"/>
              </a:tabLst>
            </a:pPr>
            <a:r>
              <a:rPr lang="en-US" sz="2000" dirty="0">
                <a:solidFill>
                  <a:srgbClr val="3327C6"/>
                </a:solidFill>
              </a:rPr>
              <a:t>	by such a great cloud of witnesses, </a:t>
            </a:r>
          </a:p>
          <a:p>
            <a:pPr>
              <a:tabLst>
                <a:tab pos="457200" algn="l"/>
                <a:tab pos="914400" algn="l"/>
                <a:tab pos="1371600" algn="l"/>
                <a:tab pos="1828800" algn="l"/>
                <a:tab pos="2286000" algn="l"/>
              </a:tabLst>
            </a:pPr>
            <a:r>
              <a:rPr lang="en-US" sz="2000" dirty="0">
                <a:solidFill>
                  <a:srgbClr val="3327C6"/>
                </a:solidFill>
              </a:rPr>
              <a:t>		let us throw off everything that hinders </a:t>
            </a:r>
          </a:p>
          <a:p>
            <a:pPr>
              <a:tabLst>
                <a:tab pos="457200" algn="l"/>
                <a:tab pos="914400" algn="l"/>
                <a:tab pos="1371600" algn="l"/>
                <a:tab pos="1828800" algn="l"/>
                <a:tab pos="2286000" algn="l"/>
              </a:tabLst>
            </a:pPr>
            <a:r>
              <a:rPr lang="en-US" sz="2000" dirty="0">
                <a:solidFill>
                  <a:srgbClr val="3327C6"/>
                </a:solidFill>
              </a:rPr>
              <a:t>			and the sin that so easily entangles.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And let us run with perseverance </a:t>
            </a:r>
          </a:p>
          <a:p>
            <a:pPr>
              <a:tabLst>
                <a:tab pos="457200" algn="l"/>
                <a:tab pos="914400" algn="l"/>
                <a:tab pos="1371600" algn="l"/>
                <a:tab pos="1828800" algn="l"/>
                <a:tab pos="2286000" algn="l"/>
              </a:tabLst>
            </a:pPr>
            <a:r>
              <a:rPr lang="en-US" sz="2000" dirty="0">
                <a:solidFill>
                  <a:srgbClr val="3327C6"/>
                </a:solidFill>
              </a:rPr>
              <a:t>	the race marked out for us, </a:t>
            </a:r>
          </a:p>
          <a:p>
            <a:pPr>
              <a:tabLst>
                <a:tab pos="457200" algn="l"/>
                <a:tab pos="914400" algn="l"/>
                <a:tab pos="1371600" algn="l"/>
                <a:tab pos="1828800" algn="l"/>
                <a:tab pos="2286000" algn="l"/>
              </a:tabLst>
            </a:pPr>
            <a:r>
              <a:rPr lang="en-US" sz="2000" dirty="0">
                <a:solidFill>
                  <a:srgbClr val="3327C6"/>
                </a:solidFill>
              </a:rPr>
              <a:t>		fixing our eyes on Jesus, </a:t>
            </a:r>
          </a:p>
          <a:p>
            <a:pPr>
              <a:tabLst>
                <a:tab pos="457200" algn="l"/>
                <a:tab pos="914400" algn="l"/>
                <a:tab pos="1371600" algn="l"/>
                <a:tab pos="1828800" algn="l"/>
                <a:tab pos="2286000" algn="l"/>
              </a:tabLst>
            </a:pPr>
            <a:r>
              <a:rPr lang="en-US" sz="2000" dirty="0">
                <a:solidFill>
                  <a:srgbClr val="3327C6"/>
                </a:solidFill>
              </a:rPr>
              <a:t>			the pioneer and </a:t>
            </a:r>
            <a:r>
              <a:rPr lang="en-US" sz="2000" dirty="0" err="1">
                <a:solidFill>
                  <a:srgbClr val="3327C6"/>
                </a:solidFill>
              </a:rPr>
              <a:t>perfecter</a:t>
            </a:r>
            <a:r>
              <a:rPr lang="en-US" sz="2000" dirty="0">
                <a:solidFill>
                  <a:srgbClr val="3327C6"/>
                </a:solidFill>
              </a:rPr>
              <a:t> of faith.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For the joy set before him </a:t>
            </a:r>
          </a:p>
          <a:p>
            <a:pPr>
              <a:tabLst>
                <a:tab pos="457200" algn="l"/>
                <a:tab pos="914400" algn="l"/>
                <a:tab pos="1371600" algn="l"/>
                <a:tab pos="1828800" algn="l"/>
                <a:tab pos="2286000" algn="l"/>
              </a:tabLst>
            </a:pPr>
            <a:r>
              <a:rPr lang="en-US" sz="2000" dirty="0">
                <a:solidFill>
                  <a:srgbClr val="3327C6"/>
                </a:solidFill>
              </a:rPr>
              <a:t>	he endured the cross, </a:t>
            </a:r>
          </a:p>
          <a:p>
            <a:pPr>
              <a:tabLst>
                <a:tab pos="457200" algn="l"/>
                <a:tab pos="914400" algn="l"/>
                <a:tab pos="1371600" algn="l"/>
                <a:tab pos="1828800" algn="l"/>
                <a:tab pos="2286000" algn="l"/>
              </a:tabLst>
            </a:pPr>
            <a:r>
              <a:rPr lang="en-US" sz="2000" dirty="0">
                <a:solidFill>
                  <a:srgbClr val="3327C6"/>
                </a:solidFill>
              </a:rPr>
              <a:t>		scorning its shame, </a:t>
            </a:r>
          </a:p>
          <a:p>
            <a:pPr>
              <a:tabLst>
                <a:tab pos="457200" algn="l"/>
                <a:tab pos="914400" algn="l"/>
                <a:tab pos="1371600" algn="l"/>
                <a:tab pos="1828800" algn="l"/>
                <a:tab pos="2286000" algn="l"/>
              </a:tabLst>
            </a:pPr>
            <a:r>
              <a:rPr lang="en-US" sz="2000" dirty="0">
                <a:solidFill>
                  <a:srgbClr val="3327C6"/>
                </a:solidFill>
              </a:rPr>
              <a:t>			and sat down at the right hand </a:t>
            </a:r>
          </a:p>
          <a:p>
            <a:pPr>
              <a:tabLst>
                <a:tab pos="457200" algn="l"/>
                <a:tab pos="914400" algn="l"/>
                <a:tab pos="1371600" algn="l"/>
                <a:tab pos="1828800" algn="l"/>
                <a:tab pos="2286000" algn="l"/>
              </a:tabLst>
            </a:pPr>
            <a:r>
              <a:rPr lang="en-US" sz="2000" dirty="0">
                <a:solidFill>
                  <a:srgbClr val="3327C6"/>
                </a:solidFill>
              </a:rPr>
              <a:t>				of the throne of God. </a:t>
            </a:r>
          </a:p>
          <a:p>
            <a:pPr>
              <a:tabLst>
                <a:tab pos="457200" algn="l"/>
                <a:tab pos="914400" algn="l"/>
                <a:tab pos="1371600" algn="l"/>
                <a:tab pos="1828800" algn="l"/>
                <a:tab pos="2286000" algn="l"/>
              </a:tabLst>
            </a:pPr>
            <a:r>
              <a:rPr lang="en-US" sz="2000" dirty="0">
                <a:solidFill>
                  <a:srgbClr val="3327C6"/>
                </a:solidFill>
              </a:rPr>
              <a:t>										     Hebrews 12:1-2 </a:t>
            </a:r>
          </a:p>
        </p:txBody>
      </p:sp>
    </p:spTree>
    <p:extLst>
      <p:ext uri="{BB962C8B-B14F-4D97-AF65-F5344CB8AC3E}">
        <p14:creationId xmlns:p14="http://schemas.microsoft.com/office/powerpoint/2010/main" val="175161763"/>
      </p:ext>
    </p:extLst>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 Fixing Our Eyes on Jesus</a:t>
            </a:r>
            <a:endParaRPr lang="en-US" sz="2000" dirty="0">
              <a:solidFill>
                <a:srgbClr val="002060"/>
              </a:solidFill>
            </a:endParaRPr>
          </a:p>
        </p:txBody>
      </p:sp>
      <p:sp>
        <p:nvSpPr>
          <p:cNvPr id="11" name="Rectangle 10"/>
          <p:cNvSpPr/>
          <p:nvPr/>
        </p:nvSpPr>
        <p:spPr>
          <a:xfrm>
            <a:off x="166686" y="5978811"/>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must look in the right direction to see God, </a:t>
            </a:r>
          </a:p>
          <a:p>
            <a:pPr algn="ctr">
              <a:tabLst>
                <a:tab pos="446088" algn="l"/>
                <a:tab pos="906463" algn="l"/>
                <a:tab pos="1366838" algn="l"/>
                <a:tab pos="1827213" algn="l"/>
                <a:tab pos="2273300" algn="l"/>
              </a:tabLst>
            </a:pPr>
            <a:r>
              <a:rPr lang="en-US" sz="2000" dirty="0"/>
              <a:t>and thus to see our goals. </a:t>
            </a:r>
            <a:endParaRPr lang="en-US" sz="2000" dirty="0">
              <a:solidFill>
                <a:srgbClr val="002060"/>
              </a:solidFill>
              <a:cs typeface="Arial" charset="0"/>
            </a:endParaRPr>
          </a:p>
        </p:txBody>
      </p:sp>
      <p:sp>
        <p:nvSpPr>
          <p:cNvPr id="83" name="Rectangle 82"/>
          <p:cNvSpPr/>
          <p:nvPr/>
        </p:nvSpPr>
        <p:spPr>
          <a:xfrm>
            <a:off x="166686" y="1188252"/>
            <a:ext cx="8824911" cy="47397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Therefore, since we are surrounded </a:t>
            </a:r>
          </a:p>
          <a:p>
            <a:pPr>
              <a:tabLst>
                <a:tab pos="457200" algn="l"/>
                <a:tab pos="914400" algn="l"/>
                <a:tab pos="1371600" algn="l"/>
                <a:tab pos="1828800" algn="l"/>
                <a:tab pos="2286000" algn="l"/>
              </a:tabLst>
            </a:pPr>
            <a:r>
              <a:rPr lang="en-US" sz="2000" dirty="0">
                <a:solidFill>
                  <a:srgbClr val="3327C6"/>
                </a:solidFill>
              </a:rPr>
              <a:t>	by such a great cloud of witnesses, </a:t>
            </a:r>
          </a:p>
          <a:p>
            <a:pPr>
              <a:tabLst>
                <a:tab pos="457200" algn="l"/>
                <a:tab pos="914400" algn="l"/>
                <a:tab pos="1371600" algn="l"/>
                <a:tab pos="1828800" algn="l"/>
                <a:tab pos="2286000" algn="l"/>
              </a:tabLst>
            </a:pPr>
            <a:r>
              <a:rPr lang="en-US" sz="2000" dirty="0">
                <a:solidFill>
                  <a:srgbClr val="3327C6"/>
                </a:solidFill>
              </a:rPr>
              <a:t>		let us throw off everything that hinders </a:t>
            </a:r>
          </a:p>
          <a:p>
            <a:pPr>
              <a:tabLst>
                <a:tab pos="457200" algn="l"/>
                <a:tab pos="914400" algn="l"/>
                <a:tab pos="1371600" algn="l"/>
                <a:tab pos="1828800" algn="l"/>
                <a:tab pos="2286000" algn="l"/>
              </a:tabLst>
            </a:pPr>
            <a:r>
              <a:rPr lang="en-US" sz="2000" dirty="0">
                <a:solidFill>
                  <a:srgbClr val="3327C6"/>
                </a:solidFill>
              </a:rPr>
              <a:t>			and the sin that so easily entangles.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And let us run with perseverance </a:t>
            </a:r>
          </a:p>
          <a:p>
            <a:pPr>
              <a:tabLst>
                <a:tab pos="457200" algn="l"/>
                <a:tab pos="914400" algn="l"/>
                <a:tab pos="1371600" algn="l"/>
                <a:tab pos="1828800" algn="l"/>
                <a:tab pos="2286000" algn="l"/>
              </a:tabLst>
            </a:pPr>
            <a:r>
              <a:rPr lang="en-US" sz="2000" dirty="0">
                <a:solidFill>
                  <a:srgbClr val="3327C6"/>
                </a:solidFill>
              </a:rPr>
              <a:t>	the race marked out for us, </a:t>
            </a:r>
          </a:p>
          <a:p>
            <a:pPr>
              <a:tabLst>
                <a:tab pos="457200" algn="l"/>
                <a:tab pos="914400" algn="l"/>
                <a:tab pos="1371600" algn="l"/>
                <a:tab pos="1828800" algn="l"/>
                <a:tab pos="2286000" algn="l"/>
              </a:tabLst>
            </a:pPr>
            <a:r>
              <a:rPr lang="en-US" sz="2000" dirty="0">
                <a:solidFill>
                  <a:srgbClr val="3327C6"/>
                </a:solidFill>
              </a:rPr>
              <a:t>		</a:t>
            </a:r>
            <a:r>
              <a:rPr lang="en-US" sz="2000" dirty="0">
                <a:solidFill>
                  <a:srgbClr val="FF0000"/>
                </a:solidFill>
              </a:rPr>
              <a:t>fixing our eyes on Jesus, </a:t>
            </a:r>
          </a:p>
          <a:p>
            <a:pPr>
              <a:tabLst>
                <a:tab pos="457200" algn="l"/>
                <a:tab pos="914400" algn="l"/>
                <a:tab pos="1371600" algn="l"/>
                <a:tab pos="1828800" algn="l"/>
                <a:tab pos="2286000" algn="l"/>
              </a:tabLst>
            </a:pPr>
            <a:r>
              <a:rPr lang="en-US" sz="2000" dirty="0">
                <a:solidFill>
                  <a:srgbClr val="3327C6"/>
                </a:solidFill>
              </a:rPr>
              <a:t>			the pioneer and </a:t>
            </a:r>
            <a:r>
              <a:rPr lang="en-US" sz="2000" dirty="0" err="1">
                <a:solidFill>
                  <a:srgbClr val="3327C6"/>
                </a:solidFill>
              </a:rPr>
              <a:t>perfecter</a:t>
            </a:r>
            <a:r>
              <a:rPr lang="en-US" sz="2000" dirty="0">
                <a:solidFill>
                  <a:srgbClr val="3327C6"/>
                </a:solidFill>
              </a:rPr>
              <a:t> of faith.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For the joy set before him </a:t>
            </a:r>
          </a:p>
          <a:p>
            <a:pPr>
              <a:tabLst>
                <a:tab pos="457200" algn="l"/>
                <a:tab pos="914400" algn="l"/>
                <a:tab pos="1371600" algn="l"/>
                <a:tab pos="1828800" algn="l"/>
                <a:tab pos="2286000" algn="l"/>
              </a:tabLst>
            </a:pPr>
            <a:r>
              <a:rPr lang="en-US" sz="2000" dirty="0">
                <a:solidFill>
                  <a:srgbClr val="3327C6"/>
                </a:solidFill>
              </a:rPr>
              <a:t>	he endured the cross, </a:t>
            </a:r>
          </a:p>
          <a:p>
            <a:pPr>
              <a:tabLst>
                <a:tab pos="457200" algn="l"/>
                <a:tab pos="914400" algn="l"/>
                <a:tab pos="1371600" algn="l"/>
                <a:tab pos="1828800" algn="l"/>
                <a:tab pos="2286000" algn="l"/>
              </a:tabLst>
            </a:pPr>
            <a:r>
              <a:rPr lang="en-US" sz="2000" dirty="0">
                <a:solidFill>
                  <a:srgbClr val="3327C6"/>
                </a:solidFill>
              </a:rPr>
              <a:t>		scorning its shame, </a:t>
            </a:r>
          </a:p>
          <a:p>
            <a:pPr>
              <a:tabLst>
                <a:tab pos="457200" algn="l"/>
                <a:tab pos="914400" algn="l"/>
                <a:tab pos="1371600" algn="l"/>
                <a:tab pos="1828800" algn="l"/>
                <a:tab pos="2286000" algn="l"/>
              </a:tabLst>
            </a:pPr>
            <a:r>
              <a:rPr lang="en-US" sz="2000" dirty="0">
                <a:solidFill>
                  <a:srgbClr val="3327C6"/>
                </a:solidFill>
              </a:rPr>
              <a:t>			and sat down at the right hand </a:t>
            </a:r>
          </a:p>
          <a:p>
            <a:pPr>
              <a:tabLst>
                <a:tab pos="457200" algn="l"/>
                <a:tab pos="914400" algn="l"/>
                <a:tab pos="1371600" algn="l"/>
                <a:tab pos="1828800" algn="l"/>
                <a:tab pos="2286000" algn="l"/>
              </a:tabLst>
            </a:pPr>
            <a:r>
              <a:rPr lang="en-US" sz="2000" dirty="0">
                <a:solidFill>
                  <a:srgbClr val="3327C6"/>
                </a:solidFill>
              </a:rPr>
              <a:t>				of the throne of God. </a:t>
            </a:r>
          </a:p>
          <a:p>
            <a:pPr>
              <a:tabLst>
                <a:tab pos="457200" algn="l"/>
                <a:tab pos="914400" algn="l"/>
                <a:tab pos="1371600" algn="l"/>
                <a:tab pos="1828800" algn="l"/>
                <a:tab pos="2286000" algn="l"/>
              </a:tabLst>
            </a:pPr>
            <a:r>
              <a:rPr lang="en-US" sz="2000" dirty="0">
                <a:solidFill>
                  <a:srgbClr val="3327C6"/>
                </a:solidFill>
              </a:rPr>
              <a:t>										     Hebrews 12:1-2 </a:t>
            </a:r>
          </a:p>
        </p:txBody>
      </p:sp>
    </p:spTree>
    <p:extLst>
      <p:ext uri="{BB962C8B-B14F-4D97-AF65-F5344CB8AC3E}">
        <p14:creationId xmlns:p14="http://schemas.microsoft.com/office/powerpoint/2010/main" val="41635781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body" idx="1"/>
          </p:nvPr>
        </p:nvSpPr>
        <p:spPr>
          <a:xfrm>
            <a:off x="153988" y="2238249"/>
            <a:ext cx="8850311" cy="540917"/>
          </a:xfrm>
          <a:solidFill>
            <a:srgbClr val="FFFF99">
              <a:alpha val="49803"/>
            </a:srgbClr>
          </a:solidFill>
          <a:ln w="28448">
            <a:solidFill>
              <a:srgbClr val="FF0000"/>
            </a:solidFill>
            <a:miter lim="800000"/>
            <a:headEnd/>
            <a:tailEnd/>
          </a:ln>
        </p:spPr>
        <p:txBody>
          <a:bodyPr wrap="square" lIns="45720" tIns="45720" rIns="91440" bIns="91440">
            <a:spAutoFit/>
          </a:bodyPr>
          <a:lstStyle/>
          <a:p>
            <a:pPr marL="381000" indent="-342900" algn="ctr" eaLnBrk="1" hangingPunct="1">
              <a:lnSpc>
                <a:spcPct val="120000"/>
              </a:lnSpc>
              <a:spcBef>
                <a:spcPct val="0"/>
              </a:spcBef>
              <a:tabLst>
                <a:tab pos="3810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400" b="1" dirty="0">
                <a:solidFill>
                  <a:srgbClr val="002060"/>
                </a:solidFill>
                <a:ea typeface="ヒラギノ角ゴ ProN W6" charset="0"/>
                <a:cs typeface="ヒラギノ角ゴ ProN W6" charset="0"/>
                <a:sym typeface="Arial" charset="0"/>
              </a:rPr>
              <a:t>To realize that we have a </a:t>
            </a:r>
            <a:r>
              <a:rPr lang="en-US" sz="2400" b="1" dirty="0">
                <a:solidFill>
                  <a:srgbClr val="FF0000"/>
                </a:solidFill>
                <a:ea typeface="ヒラギノ角ゴ ProN W6" charset="0"/>
                <a:cs typeface="ヒラギノ角ゴ ProN W6" charset="0"/>
                <a:sym typeface="Arial" charset="0"/>
              </a:rPr>
              <a:t>Purpose</a:t>
            </a:r>
            <a:r>
              <a:rPr lang="en-US" sz="2400" b="1" dirty="0">
                <a:solidFill>
                  <a:srgbClr val="002060"/>
                </a:solidFill>
                <a:ea typeface="ヒラギノ角ゴ ProN W6" charset="0"/>
                <a:cs typeface="ヒラギノ角ゴ ProN W6" charset="0"/>
                <a:sym typeface="Arial" charset="0"/>
              </a:rPr>
              <a:t> in Life!</a:t>
            </a:r>
          </a:p>
        </p:txBody>
      </p:sp>
      <p:sp>
        <p:nvSpPr>
          <p:cNvPr id="17410" name="Rectangle 2"/>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The Purpose of This Class</a:t>
            </a:r>
            <a:endParaRPr lang="en-US" sz="2800" b="1" dirty="0">
              <a:solidFill>
                <a:srgbClr val="002060"/>
              </a:solidFill>
              <a:ea typeface="ヒラギノ角ゴ ProN W6" charset="0"/>
              <a:cs typeface="ヒラギノ角ゴ ProN W6" charset="0"/>
              <a:sym typeface="Arial" charset="0"/>
            </a:endParaRPr>
          </a:p>
        </p:txBody>
      </p:sp>
      <p:sp>
        <p:nvSpPr>
          <p:cNvPr id="5" name="Rectangle 4"/>
          <p:cNvSpPr/>
          <p:nvPr/>
        </p:nvSpPr>
        <p:spPr>
          <a:xfrm>
            <a:off x="153988" y="3915945"/>
            <a:ext cx="8850310" cy="553998"/>
          </a:xfrm>
          <a:prstGeom prst="rect">
            <a:avLst/>
          </a:prstGeom>
          <a:solidFill>
            <a:srgbClr val="94FF8D">
              <a:alpha val="49020"/>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 pos="2735263" algn="l"/>
              </a:tabLst>
            </a:pPr>
            <a:r>
              <a:rPr lang="en-US" dirty="0">
                <a:solidFill>
                  <a:srgbClr val="002060"/>
                </a:solidFill>
                <a:cs typeface="Arial" charset="0"/>
              </a:rPr>
              <a:t>And we must work to accomplish it!</a:t>
            </a:r>
          </a:p>
        </p:txBody>
      </p:sp>
      <p:sp>
        <p:nvSpPr>
          <p:cNvPr id="7" name="Rectangle 6">
            <a:extLst>
              <a:ext uri="{FF2B5EF4-FFF2-40B4-BE49-F238E27FC236}">
                <a16:creationId xmlns:a16="http://schemas.microsoft.com/office/drawing/2014/main" id="{850F8506-B3E1-6E48-A1BF-3562ABE1FD24}"/>
              </a:ext>
            </a:extLst>
          </p:cNvPr>
          <p:cNvSpPr/>
          <p:nvPr/>
        </p:nvSpPr>
        <p:spPr>
          <a:xfrm>
            <a:off x="153988" y="5777604"/>
            <a:ext cx="8850310" cy="923330"/>
          </a:xfrm>
          <a:prstGeom prst="rect">
            <a:avLst/>
          </a:prstGeom>
          <a:solidFill>
            <a:schemeClr val="accent1">
              <a:lumMod val="20000"/>
              <a:lumOff val="80000"/>
              <a:alpha val="49020"/>
            </a:scheme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 pos="2735263" algn="l"/>
              </a:tabLst>
            </a:pPr>
            <a:r>
              <a:rPr lang="en-US" dirty="0">
                <a:solidFill>
                  <a:srgbClr val="002060"/>
                </a:solidFill>
                <a:cs typeface="Arial" charset="0"/>
              </a:rPr>
              <a:t>Note: This is not a “salvation by works” issue – </a:t>
            </a:r>
          </a:p>
          <a:p>
            <a:pPr algn="ctr">
              <a:tabLst>
                <a:tab pos="446088" algn="l"/>
                <a:tab pos="906463" algn="l"/>
                <a:tab pos="1366838" algn="l"/>
                <a:tab pos="1827213" algn="l"/>
                <a:tab pos="2273300" algn="l"/>
                <a:tab pos="2735263" algn="l"/>
              </a:tabLst>
            </a:pPr>
            <a:r>
              <a:rPr lang="en-US" dirty="0">
                <a:solidFill>
                  <a:srgbClr val="002060"/>
                </a:solidFill>
                <a:cs typeface="Arial" charset="0"/>
              </a:rPr>
              <a:t>simply how we fulfill the purpose God had given us.</a:t>
            </a:r>
          </a:p>
        </p:txBody>
      </p:sp>
    </p:spTree>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 Fixing Our Eyes on Jesus</a:t>
            </a:r>
            <a:endParaRPr lang="en-US" sz="2000" dirty="0">
              <a:solidFill>
                <a:srgbClr val="002060"/>
              </a:solidFill>
            </a:endParaRPr>
          </a:p>
        </p:txBody>
      </p:sp>
      <p:sp>
        <p:nvSpPr>
          <p:cNvPr id="83" name="Rectangle 82"/>
          <p:cNvSpPr/>
          <p:nvPr/>
        </p:nvSpPr>
        <p:spPr>
          <a:xfrm>
            <a:off x="166686" y="1221705"/>
            <a:ext cx="8824911" cy="510909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In the Bible, when a man named Cain killed his brother, his guilt disconnected him from feeling God’s presence, and God said, “You will be a restless wanderer on the earth.”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That describes most people today –</a:t>
            </a:r>
          </a:p>
          <a:p>
            <a:pPr>
              <a:tabLst>
                <a:tab pos="457200" algn="l"/>
                <a:tab pos="914400" algn="l"/>
                <a:tab pos="1371600" algn="l"/>
                <a:tab pos="1828800" algn="l"/>
                <a:tab pos="2286000" algn="l"/>
              </a:tabLst>
            </a:pPr>
            <a:r>
              <a:rPr lang="en-US" sz="2000" dirty="0">
                <a:solidFill>
                  <a:schemeClr val="tx1"/>
                </a:solidFill>
              </a:rPr>
              <a:t>	wandering through life without a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Paul said, </a:t>
            </a:r>
            <a:r>
              <a:rPr lang="en-US" sz="2000" dirty="0">
                <a:solidFill>
                  <a:srgbClr val="3327C6"/>
                </a:solidFill>
              </a:rPr>
              <a:t>“I am </a:t>
            </a:r>
            <a:r>
              <a:rPr lang="en-US" sz="2000" dirty="0">
                <a:solidFill>
                  <a:srgbClr val="FF0000"/>
                </a:solidFill>
              </a:rPr>
              <a:t>focusing</a:t>
            </a:r>
            <a:r>
              <a:rPr lang="en-US" sz="2000" dirty="0">
                <a:solidFill>
                  <a:srgbClr val="3327C6"/>
                </a:solidFill>
              </a:rPr>
              <a:t> all my energies on this one thing: </a:t>
            </a:r>
          </a:p>
          <a:p>
            <a:pPr>
              <a:tabLst>
                <a:tab pos="457200" algn="l"/>
                <a:tab pos="914400" algn="l"/>
                <a:tab pos="1371600" algn="l"/>
                <a:tab pos="1828800" algn="l"/>
                <a:tab pos="2286000" algn="l"/>
              </a:tabLst>
            </a:pPr>
            <a:r>
              <a:rPr lang="en-US" sz="2000" dirty="0">
                <a:solidFill>
                  <a:srgbClr val="3327C6"/>
                </a:solidFill>
              </a:rPr>
              <a:t>	Forgetting the past and looking forward to what lies ahead.”  </a:t>
            </a:r>
          </a:p>
          <a:p>
            <a:pPr>
              <a:tabLst>
                <a:tab pos="457200" algn="l"/>
                <a:tab pos="914400" algn="l"/>
                <a:tab pos="1371600" algn="l"/>
                <a:tab pos="1828800" algn="l"/>
                <a:tab pos="2286000" algn="l"/>
              </a:tabLst>
            </a:pPr>
            <a:r>
              <a:rPr lang="en-US" sz="2000" dirty="0">
                <a:solidFill>
                  <a:srgbClr val="3327C6"/>
                </a:solidFill>
              </a:rPr>
              <a:t>									    [Philippians 3:13, MSG]</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Paul said, </a:t>
            </a:r>
            <a:r>
              <a:rPr lang="en-US" sz="2000" dirty="0">
                <a:solidFill>
                  <a:srgbClr val="3327C6"/>
                </a:solidFill>
              </a:rPr>
              <a:t>“Let’s keep </a:t>
            </a:r>
            <a:r>
              <a:rPr lang="en-US" sz="2000" dirty="0">
                <a:solidFill>
                  <a:srgbClr val="FF0000"/>
                </a:solidFill>
              </a:rPr>
              <a:t>focused</a:t>
            </a:r>
            <a:r>
              <a:rPr lang="en-US" sz="2000" dirty="0">
                <a:solidFill>
                  <a:srgbClr val="3327C6"/>
                </a:solidFill>
              </a:rPr>
              <a:t> on that goal, </a:t>
            </a:r>
          </a:p>
          <a:p>
            <a:pPr>
              <a:tabLst>
                <a:tab pos="457200" algn="l"/>
                <a:tab pos="914400" algn="l"/>
                <a:tab pos="1371600" algn="l"/>
                <a:tab pos="1828800" algn="l"/>
                <a:tab pos="2286000" algn="l"/>
              </a:tabLst>
            </a:pPr>
            <a:r>
              <a:rPr lang="en-US" sz="2000" dirty="0">
                <a:solidFill>
                  <a:srgbClr val="3327C6"/>
                </a:solidFill>
              </a:rPr>
              <a:t>	those of us who want everything God has for us.” </a:t>
            </a:r>
          </a:p>
          <a:p>
            <a:pPr>
              <a:tabLst>
                <a:tab pos="457200" algn="l"/>
                <a:tab pos="914400" algn="l"/>
                <a:tab pos="1371600" algn="l"/>
                <a:tab pos="1828800" algn="l"/>
                <a:tab pos="2286000" algn="l"/>
              </a:tabLst>
            </a:pPr>
            <a:r>
              <a:rPr lang="en-US" sz="2000" b="0" dirty="0">
                <a:solidFill>
                  <a:schemeClr val="tx1"/>
                </a:solidFill>
              </a:rPr>
              <a:t>									    </a:t>
            </a:r>
            <a:r>
              <a:rPr lang="en-US" sz="2000" dirty="0">
                <a:solidFill>
                  <a:srgbClr val="3327C6"/>
                </a:solidFill>
              </a:rPr>
              <a:t>[Philippians 3:16, MSG]</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Have you done that?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If you want your life to have impact, </a:t>
            </a:r>
            <a:r>
              <a:rPr lang="en-US" sz="2000" dirty="0">
                <a:solidFill>
                  <a:srgbClr val="FF0000"/>
                </a:solidFill>
              </a:rPr>
              <a:t>focus</a:t>
            </a:r>
            <a:r>
              <a:rPr lang="en-US" sz="2000" dirty="0">
                <a:solidFill>
                  <a:schemeClr val="tx1"/>
                </a:solidFill>
              </a:rPr>
              <a:t> it! </a:t>
            </a:r>
          </a:p>
          <a:p>
            <a:pPr>
              <a:tabLst>
                <a:tab pos="457200" algn="l"/>
                <a:tab pos="914400" algn="l"/>
                <a:tab pos="1371600" algn="l"/>
                <a:tab pos="1828800" algn="l"/>
                <a:tab pos="2286000" algn="l"/>
              </a:tabLst>
            </a:pPr>
            <a:r>
              <a:rPr lang="en-US" sz="2000" dirty="0">
                <a:solidFill>
                  <a:schemeClr val="tx1"/>
                </a:solidFill>
              </a:rPr>
              <a:t>										         Rick Warren</a:t>
            </a:r>
          </a:p>
        </p:txBody>
      </p:sp>
    </p:spTree>
    <p:extLst>
      <p:ext uri="{BB962C8B-B14F-4D97-AF65-F5344CB8AC3E}">
        <p14:creationId xmlns:p14="http://schemas.microsoft.com/office/powerpoint/2010/main" val="477147426"/>
      </p:ext>
    </p:extLst>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 Fixing Our Eyes on Jesus</a:t>
            </a:r>
            <a:endParaRPr lang="en-US" sz="2000" dirty="0">
              <a:solidFill>
                <a:srgbClr val="002060"/>
              </a:solidFill>
            </a:endParaRPr>
          </a:p>
        </p:txBody>
      </p:sp>
      <p:sp>
        <p:nvSpPr>
          <p:cNvPr id="83" name="Rectangle 82"/>
          <p:cNvSpPr/>
          <p:nvPr/>
        </p:nvSpPr>
        <p:spPr>
          <a:xfrm>
            <a:off x="166686" y="1221705"/>
            <a:ext cx="8824911" cy="47397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Without a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life is motion without meaning, </a:t>
            </a:r>
          </a:p>
          <a:p>
            <a:pPr>
              <a:tabLst>
                <a:tab pos="457200" algn="l"/>
                <a:tab pos="914400" algn="l"/>
                <a:tab pos="1371600" algn="l"/>
                <a:tab pos="1828800" algn="l"/>
                <a:tab pos="2286000" algn="l"/>
              </a:tabLst>
            </a:pPr>
            <a:r>
              <a:rPr lang="en-US" sz="2000" dirty="0">
                <a:solidFill>
                  <a:schemeClr val="tx1"/>
                </a:solidFill>
              </a:rPr>
              <a:t>		activity without direction, </a:t>
            </a:r>
          </a:p>
          <a:p>
            <a:pPr>
              <a:tabLst>
                <a:tab pos="457200" algn="l"/>
                <a:tab pos="914400" algn="l"/>
                <a:tab pos="1371600" algn="l"/>
                <a:tab pos="1828800" algn="l"/>
                <a:tab pos="2286000" algn="l"/>
              </a:tabLst>
            </a:pPr>
            <a:r>
              <a:rPr lang="en-US" sz="2000" dirty="0">
                <a:solidFill>
                  <a:schemeClr val="tx1"/>
                </a:solidFill>
              </a:rPr>
              <a:t>			and events without reason.</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Without God, </a:t>
            </a:r>
          </a:p>
          <a:p>
            <a:pPr>
              <a:tabLst>
                <a:tab pos="457200" algn="l"/>
                <a:tab pos="914400" algn="l"/>
                <a:tab pos="1371600" algn="l"/>
                <a:tab pos="1828800" algn="l"/>
                <a:tab pos="2286000" algn="l"/>
              </a:tabLst>
            </a:pPr>
            <a:r>
              <a:rPr lang="en-US" sz="2000" dirty="0">
                <a:solidFill>
                  <a:schemeClr val="tx1"/>
                </a:solidFill>
              </a:rPr>
              <a:t>	life has no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and without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life has no meaning.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Without meaning, </a:t>
            </a:r>
          </a:p>
          <a:p>
            <a:pPr>
              <a:tabLst>
                <a:tab pos="457200" algn="l"/>
                <a:tab pos="914400" algn="l"/>
                <a:tab pos="1371600" algn="l"/>
                <a:tab pos="1828800" algn="l"/>
                <a:tab pos="2286000" algn="l"/>
              </a:tabLst>
            </a:pPr>
            <a:r>
              <a:rPr lang="en-US" sz="2000" dirty="0">
                <a:solidFill>
                  <a:schemeClr val="tx1"/>
                </a:solidFill>
              </a:rPr>
              <a:t>	life has no significance or hope.</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Without a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life is trivial, petty, and pointless. </a:t>
            </a:r>
          </a:p>
          <a:p>
            <a:pPr>
              <a:tabLst>
                <a:tab pos="457200" algn="l"/>
                <a:tab pos="914400" algn="l"/>
                <a:tab pos="1371600" algn="l"/>
                <a:tab pos="1828800" algn="l"/>
                <a:tab pos="2286000" algn="l"/>
              </a:tabLst>
            </a:pPr>
            <a:endParaRPr lang="en-US" sz="12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										         Rick Warren</a:t>
            </a:r>
          </a:p>
        </p:txBody>
      </p:sp>
    </p:spTree>
    <p:extLst>
      <p:ext uri="{BB962C8B-B14F-4D97-AF65-F5344CB8AC3E}">
        <p14:creationId xmlns:p14="http://schemas.microsoft.com/office/powerpoint/2010/main" val="3761289165"/>
      </p:ext>
    </p:extLst>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 Fixing Our Eyes on Jesus</a:t>
            </a:r>
            <a:endParaRPr lang="en-US" sz="2000" dirty="0">
              <a:solidFill>
                <a:srgbClr val="002060"/>
              </a:solidFill>
            </a:endParaRPr>
          </a:p>
        </p:txBody>
      </p:sp>
      <p:sp>
        <p:nvSpPr>
          <p:cNvPr id="83" name="Rectangle 82"/>
          <p:cNvSpPr/>
          <p:nvPr/>
        </p:nvSpPr>
        <p:spPr>
          <a:xfrm>
            <a:off x="166686" y="1221705"/>
            <a:ext cx="8824911" cy="36933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 while the wise person sets goals </a:t>
            </a:r>
          </a:p>
          <a:p>
            <a:pPr>
              <a:tabLst>
                <a:tab pos="457200" algn="l"/>
                <a:tab pos="914400" algn="l"/>
                <a:tab pos="1371600" algn="l"/>
                <a:tab pos="1828800" algn="l"/>
                <a:tab pos="2286000" algn="l"/>
              </a:tabLst>
            </a:pPr>
            <a:r>
              <a:rPr lang="en-US" sz="2000" dirty="0">
                <a:solidFill>
                  <a:schemeClr val="tx1"/>
                </a:solidFill>
              </a:rPr>
              <a:t>	and knows where he or she is going, </a:t>
            </a:r>
          </a:p>
          <a:p>
            <a:pPr>
              <a:tabLst>
                <a:tab pos="457200" algn="l"/>
                <a:tab pos="914400" algn="l"/>
                <a:tab pos="1371600" algn="l"/>
                <a:tab pos="1828800" algn="l"/>
                <a:tab pos="2286000" algn="l"/>
              </a:tabLst>
            </a:pPr>
            <a:r>
              <a:rPr lang="en-US" sz="2000" dirty="0">
                <a:solidFill>
                  <a:schemeClr val="tx1"/>
                </a:solidFill>
              </a:rPr>
              <a:t>		the fool practices </a:t>
            </a:r>
          </a:p>
          <a:p>
            <a:pPr>
              <a:tabLst>
                <a:tab pos="457200" algn="l"/>
                <a:tab pos="914400" algn="l"/>
                <a:tab pos="1371600" algn="l"/>
                <a:tab pos="1828800" algn="l"/>
                <a:tab pos="2286000" algn="l"/>
              </a:tabLst>
            </a:pPr>
            <a:r>
              <a:rPr lang="en-US" sz="2000" dirty="0">
                <a:solidFill>
                  <a:schemeClr val="tx1"/>
                </a:solidFill>
              </a:rPr>
              <a:t>			a random kind of living. </a:t>
            </a:r>
          </a:p>
          <a:p>
            <a:pPr>
              <a:tabLst>
                <a:tab pos="457200" algn="l"/>
                <a:tab pos="914400" algn="l"/>
                <a:tab pos="1371600" algn="l"/>
                <a:tab pos="1828800" algn="l"/>
                <a:tab pos="2286000" algn="l"/>
              </a:tabLst>
            </a:pP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Wise persons…</a:t>
            </a:r>
          </a:p>
          <a:p>
            <a:pPr>
              <a:tabLst>
                <a:tab pos="457200" algn="l"/>
                <a:tab pos="914400" algn="l"/>
                <a:tab pos="1371600" algn="l"/>
                <a:tab pos="1828800" algn="l"/>
                <a:tab pos="2286000" algn="l"/>
              </a:tabLst>
            </a:pPr>
            <a:r>
              <a:rPr lang="en-US" sz="2000" dirty="0">
                <a:solidFill>
                  <a:schemeClr val="tx1"/>
                </a:solidFill>
              </a:rPr>
              <a:t>	have clear </a:t>
            </a:r>
            <a:r>
              <a:rPr lang="en-US" sz="2000" dirty="0">
                <a:solidFill>
                  <a:srgbClr val="FF0000"/>
                </a:solidFill>
              </a:rPr>
              <a:t>purposes</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and make thoughtful plans.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They do not simply drift through life </a:t>
            </a:r>
          </a:p>
          <a:p>
            <a:pPr>
              <a:tabLst>
                <a:tab pos="457200" algn="l"/>
                <a:tab pos="914400" algn="l"/>
                <a:tab pos="1371600" algn="l"/>
                <a:tab pos="1828800" algn="l"/>
                <a:tab pos="2286000" algn="l"/>
              </a:tabLst>
            </a:pPr>
            <a:r>
              <a:rPr lang="en-US" sz="2000" dirty="0">
                <a:solidFill>
                  <a:schemeClr val="tx1"/>
                </a:solidFill>
              </a:rPr>
              <a:t>	as the fool does. </a:t>
            </a:r>
          </a:p>
          <a:p>
            <a:pPr>
              <a:tabLst>
                <a:tab pos="457200" algn="l"/>
                <a:tab pos="914400" algn="l"/>
                <a:tab pos="1371600" algn="l"/>
                <a:tab pos="1828800" algn="l"/>
                <a:tab pos="2286000" algn="l"/>
              </a:tabLst>
            </a:pPr>
            <a:r>
              <a:rPr lang="en-US" sz="2000" dirty="0">
                <a:solidFill>
                  <a:schemeClr val="tx1"/>
                </a:solidFill>
              </a:rPr>
              <a:t>								J.I. Packer, and Carolyn Nystrom</a:t>
            </a:r>
          </a:p>
        </p:txBody>
      </p:sp>
    </p:spTree>
    <p:extLst>
      <p:ext uri="{BB962C8B-B14F-4D97-AF65-F5344CB8AC3E}">
        <p14:creationId xmlns:p14="http://schemas.microsoft.com/office/powerpoint/2010/main" val="3408653319"/>
      </p:ext>
    </p:extLst>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 Which Way is North?</a:t>
            </a:r>
            <a:endParaRPr lang="en-US" sz="2000" dirty="0">
              <a:solidFill>
                <a:srgbClr val="002060"/>
              </a:solidFill>
            </a:endParaRPr>
          </a:p>
        </p:txBody>
      </p:sp>
      <p:sp>
        <p:nvSpPr>
          <p:cNvPr id="83" name="Rectangle 82"/>
          <p:cNvSpPr/>
          <p:nvPr/>
        </p:nvSpPr>
        <p:spPr>
          <a:xfrm>
            <a:off x="166686" y="1221705"/>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Relate David Elrod’s approach to asking for directions</a:t>
            </a:r>
          </a:p>
        </p:txBody>
      </p:sp>
    </p:spTree>
    <p:extLst>
      <p:ext uri="{BB962C8B-B14F-4D97-AF65-F5344CB8AC3E}">
        <p14:creationId xmlns:p14="http://schemas.microsoft.com/office/powerpoint/2010/main" val="10147766"/>
      </p:ext>
    </p:extLst>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 Fixing Our Eyes on Jesus</a:t>
            </a:r>
            <a:endParaRPr lang="en-US" sz="2000" dirty="0">
              <a:solidFill>
                <a:srgbClr val="002060"/>
              </a:solidFill>
            </a:endParaRPr>
          </a:p>
        </p:txBody>
      </p:sp>
      <p:sp>
        <p:nvSpPr>
          <p:cNvPr id="83" name="Rectangle 82"/>
          <p:cNvSpPr/>
          <p:nvPr/>
        </p:nvSpPr>
        <p:spPr>
          <a:xfrm>
            <a:off x="166686" y="1221705"/>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Then we will no longer be infants, </a:t>
            </a:r>
          </a:p>
          <a:p>
            <a:pPr>
              <a:tabLst>
                <a:tab pos="457200" algn="l"/>
                <a:tab pos="914400" algn="l"/>
                <a:tab pos="1371600" algn="l"/>
                <a:tab pos="1828800" algn="l"/>
                <a:tab pos="2286000" algn="l"/>
              </a:tabLst>
            </a:pPr>
            <a:r>
              <a:rPr lang="en-US" sz="2000" dirty="0">
                <a:solidFill>
                  <a:srgbClr val="3327C6"/>
                </a:solidFill>
              </a:rPr>
              <a:t>	tossed back and forth by the waves, </a:t>
            </a:r>
          </a:p>
          <a:p>
            <a:pPr>
              <a:tabLst>
                <a:tab pos="457200" algn="l"/>
                <a:tab pos="914400" algn="l"/>
                <a:tab pos="1371600" algn="l"/>
                <a:tab pos="1828800" algn="l"/>
                <a:tab pos="2286000" algn="l"/>
              </a:tabLst>
            </a:pPr>
            <a:r>
              <a:rPr lang="en-US" sz="2000" dirty="0">
                <a:solidFill>
                  <a:srgbClr val="3327C6"/>
                </a:solidFill>
              </a:rPr>
              <a:t>		and blown here and there </a:t>
            </a:r>
          </a:p>
          <a:p>
            <a:pPr>
              <a:tabLst>
                <a:tab pos="457200" algn="l"/>
                <a:tab pos="914400" algn="l"/>
                <a:tab pos="1371600" algn="l"/>
                <a:tab pos="1828800" algn="l"/>
                <a:tab pos="2286000" algn="l"/>
              </a:tabLst>
            </a:pPr>
            <a:r>
              <a:rPr lang="en-US" sz="2000" dirty="0">
                <a:solidFill>
                  <a:srgbClr val="3327C6"/>
                </a:solidFill>
              </a:rPr>
              <a:t>			by every wind of teaching </a:t>
            </a:r>
          </a:p>
          <a:p>
            <a:pPr>
              <a:tabLst>
                <a:tab pos="457200" algn="l"/>
                <a:tab pos="914400" algn="l"/>
                <a:tab pos="1371600" algn="l"/>
                <a:tab pos="1828800" algn="l"/>
                <a:tab pos="2286000" algn="l"/>
              </a:tabLst>
            </a:pPr>
            <a:r>
              <a:rPr lang="en-US" sz="2000" dirty="0">
                <a:solidFill>
                  <a:srgbClr val="3327C6"/>
                </a:solidFill>
              </a:rPr>
              <a:t>				and by the cunning and craftiness </a:t>
            </a:r>
          </a:p>
          <a:p>
            <a:pPr>
              <a:tabLst>
                <a:tab pos="457200" algn="l"/>
                <a:tab pos="914400" algn="l"/>
                <a:tab pos="1371600" algn="l"/>
                <a:tab pos="1828800" algn="l"/>
                <a:tab pos="2286000" algn="l"/>
              </a:tabLst>
            </a:pPr>
            <a:r>
              <a:rPr lang="en-US" sz="2000" dirty="0">
                <a:solidFill>
                  <a:srgbClr val="3327C6"/>
                </a:solidFill>
              </a:rPr>
              <a:t>					of people in their deceitful scheming. </a:t>
            </a:r>
          </a:p>
          <a:p>
            <a:pPr>
              <a:tabLst>
                <a:tab pos="457200" algn="l"/>
                <a:tab pos="914400" algn="l"/>
                <a:tab pos="1371600" algn="l"/>
                <a:tab pos="1828800" algn="l"/>
                <a:tab pos="2286000" algn="l"/>
              </a:tabLst>
            </a:pPr>
            <a:r>
              <a:rPr lang="en-US" sz="2000" dirty="0">
                <a:solidFill>
                  <a:srgbClr val="3327C6"/>
                </a:solidFill>
              </a:rPr>
              <a:t>										    Ephesians 4:14 </a:t>
            </a:r>
          </a:p>
        </p:txBody>
      </p:sp>
      <p:sp>
        <p:nvSpPr>
          <p:cNvPr id="5" name="Rectangle 4">
            <a:extLst>
              <a:ext uri="{FF2B5EF4-FFF2-40B4-BE49-F238E27FC236}">
                <a16:creationId xmlns:a16="http://schemas.microsoft.com/office/drawing/2014/main" id="{4BF6DD3F-F3BF-CB4B-B0D7-AF79DC780BC6}"/>
              </a:ext>
            </a:extLst>
          </p:cNvPr>
          <p:cNvSpPr/>
          <p:nvPr/>
        </p:nvSpPr>
        <p:spPr>
          <a:xfrm>
            <a:off x="166686" y="6224138"/>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may bend to pressure and be forced to go in the wrong direction. </a:t>
            </a:r>
            <a:endParaRPr lang="en-US" sz="2000" dirty="0">
              <a:solidFill>
                <a:srgbClr val="002060"/>
              </a:solidFill>
              <a:cs typeface="Arial" charset="0"/>
            </a:endParaRPr>
          </a:p>
        </p:txBody>
      </p:sp>
      <p:sp>
        <p:nvSpPr>
          <p:cNvPr id="7" name="Rectangle 6">
            <a:extLst>
              <a:ext uri="{FF2B5EF4-FFF2-40B4-BE49-F238E27FC236}">
                <a16:creationId xmlns:a16="http://schemas.microsoft.com/office/drawing/2014/main" id="{23E9D87B-96C0-DD4C-869E-648F4B8836E7}"/>
              </a:ext>
            </a:extLst>
          </p:cNvPr>
          <p:cNvSpPr/>
          <p:nvPr/>
        </p:nvSpPr>
        <p:spPr>
          <a:xfrm>
            <a:off x="166685" y="4676574"/>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Many people flounder about in life </a:t>
            </a:r>
          </a:p>
          <a:p>
            <a:pPr>
              <a:tabLst>
                <a:tab pos="457200" algn="l"/>
                <a:tab pos="914400" algn="l"/>
                <a:tab pos="1371600" algn="l"/>
                <a:tab pos="1828800" algn="l"/>
                <a:tab pos="2286000" algn="l"/>
              </a:tabLst>
            </a:pPr>
            <a:r>
              <a:rPr lang="en-US" sz="2000" dirty="0">
                <a:solidFill>
                  <a:srgbClr val="3327C6"/>
                </a:solidFill>
              </a:rPr>
              <a:t>	because they do not have a </a:t>
            </a:r>
            <a:r>
              <a:rPr lang="en-US" sz="2000" dirty="0">
                <a:solidFill>
                  <a:srgbClr val="FF2600"/>
                </a:solidFill>
              </a:rPr>
              <a:t>purpose</a:t>
            </a:r>
            <a:r>
              <a:rPr lang="en-US" sz="2000" dirty="0">
                <a:solidFill>
                  <a:srgbClr val="0070C0"/>
                </a:solidFill>
              </a:rPr>
              <a:t>, </a:t>
            </a:r>
          </a:p>
          <a:p>
            <a:pPr>
              <a:tabLst>
                <a:tab pos="457200" algn="l"/>
                <a:tab pos="914400" algn="l"/>
                <a:tab pos="1371600" algn="l"/>
                <a:tab pos="1828800" algn="l"/>
                <a:tab pos="2286000" algn="l"/>
              </a:tabLst>
            </a:pPr>
            <a:r>
              <a:rPr lang="en-US" sz="2000" dirty="0">
                <a:solidFill>
                  <a:srgbClr val="0070C0"/>
                </a:solidFill>
              </a:rPr>
              <a:t>	</a:t>
            </a:r>
            <a:r>
              <a:rPr lang="en-US" sz="2000" dirty="0">
                <a:solidFill>
                  <a:srgbClr val="3327C6"/>
                </a:solidFill>
              </a:rPr>
              <a:t>	an objective toward which to work. </a:t>
            </a:r>
          </a:p>
          <a:p>
            <a:pPr>
              <a:tabLst>
                <a:tab pos="457200" algn="l"/>
                <a:tab pos="914400" algn="l"/>
                <a:tab pos="1371600" algn="l"/>
                <a:tab pos="1828800" algn="l"/>
                <a:tab pos="2286000" algn="l"/>
              </a:tabLst>
            </a:pPr>
            <a:r>
              <a:rPr lang="en-US" sz="2000" dirty="0">
                <a:solidFill>
                  <a:srgbClr val="3327C6"/>
                </a:solidFill>
              </a:rPr>
              <a:t>										        George Halas</a:t>
            </a:r>
          </a:p>
        </p:txBody>
      </p:sp>
      <p:sp>
        <p:nvSpPr>
          <p:cNvPr id="8" name="Rectangle 7">
            <a:extLst>
              <a:ext uri="{FF2B5EF4-FFF2-40B4-BE49-F238E27FC236}">
                <a16:creationId xmlns:a16="http://schemas.microsoft.com/office/drawing/2014/main" id="{172EAEF5-8BD0-D343-8A69-41E35D66C27E}"/>
              </a:ext>
            </a:extLst>
          </p:cNvPr>
          <p:cNvSpPr/>
          <p:nvPr/>
        </p:nvSpPr>
        <p:spPr>
          <a:xfrm>
            <a:off x="188119" y="3692599"/>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Our aimless drifting may be strongly influenced by </a:t>
            </a:r>
          </a:p>
          <a:p>
            <a:pPr algn="ctr">
              <a:tabLst>
                <a:tab pos="446088" algn="l"/>
                <a:tab pos="906463" algn="l"/>
                <a:tab pos="1366838" algn="l"/>
                <a:tab pos="1827213" algn="l"/>
                <a:tab pos="2273300" algn="l"/>
              </a:tabLst>
            </a:pPr>
            <a:r>
              <a:rPr lang="en-US" sz="2000" dirty="0"/>
              <a:t>our (or God’s) adversaries. </a:t>
            </a:r>
            <a:endParaRPr lang="en-US" sz="2000" dirty="0">
              <a:solidFill>
                <a:srgbClr val="002060"/>
              </a:solidFill>
              <a:cs typeface="Arial" charset="0"/>
            </a:endParaRPr>
          </a:p>
        </p:txBody>
      </p:sp>
    </p:spTree>
    <p:extLst>
      <p:ext uri="{BB962C8B-B14F-4D97-AF65-F5344CB8AC3E}">
        <p14:creationId xmlns:p14="http://schemas.microsoft.com/office/powerpoint/2010/main" val="2051625767"/>
      </p:ext>
    </p:extLst>
  </p:cSld>
  <p:clrMapOvr>
    <a:masterClrMapping/>
  </p:clrMapOvr>
  <p:transitio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 Fixing Our Eyes on Jesus</a:t>
            </a:r>
            <a:endParaRPr lang="en-US" sz="2000" dirty="0">
              <a:solidFill>
                <a:srgbClr val="002060"/>
              </a:solidFill>
            </a:endParaRPr>
          </a:p>
        </p:txBody>
      </p:sp>
      <p:sp>
        <p:nvSpPr>
          <p:cNvPr id="83" name="Rectangle 82"/>
          <p:cNvSpPr/>
          <p:nvPr/>
        </p:nvSpPr>
        <p:spPr>
          <a:xfrm>
            <a:off x="166686" y="1221705"/>
            <a:ext cx="8824911" cy="338554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Do not be </a:t>
            </a:r>
            <a:r>
              <a:rPr lang="en-US" sz="2000" dirty="0">
                <a:solidFill>
                  <a:srgbClr val="FF0000"/>
                </a:solidFill>
              </a:rPr>
              <a:t>yoked together</a:t>
            </a:r>
            <a:r>
              <a:rPr lang="en-US" sz="2000" dirty="0">
                <a:solidFill>
                  <a:srgbClr val="3327C6"/>
                </a:solidFill>
              </a:rPr>
              <a:t> with unbelievers.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For what do righteousness and wickedness have in common?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Or what fellowship can light have with darkness?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What harmony is there between Christ and Belial?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Or what does a believer have in common with an unbeliever?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What agreement is there between the temple of God and idols?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For we are the temple of the living God. </a:t>
            </a:r>
          </a:p>
          <a:p>
            <a:pPr>
              <a:tabLst>
                <a:tab pos="457200" algn="l"/>
                <a:tab pos="914400" algn="l"/>
                <a:tab pos="1371600" algn="l"/>
                <a:tab pos="1828800" algn="l"/>
                <a:tab pos="2286000" algn="l"/>
              </a:tabLst>
            </a:pPr>
            <a:r>
              <a:rPr lang="en-US" sz="2000" dirty="0">
                <a:solidFill>
                  <a:srgbClr val="3327C6"/>
                </a:solidFill>
              </a:rPr>
              <a:t>									      2 Corinthians 6:14-16a</a:t>
            </a:r>
          </a:p>
        </p:txBody>
      </p:sp>
      <p:sp>
        <p:nvSpPr>
          <p:cNvPr id="5" name="Rectangle 4">
            <a:extLst>
              <a:ext uri="{FF2B5EF4-FFF2-40B4-BE49-F238E27FC236}">
                <a16:creationId xmlns:a16="http://schemas.microsoft.com/office/drawing/2014/main" id="{4BF6DD3F-F3BF-CB4B-B0D7-AF79DC780BC6}"/>
              </a:ext>
            </a:extLst>
          </p:cNvPr>
          <p:cNvSpPr/>
          <p:nvPr/>
        </p:nvSpPr>
        <p:spPr>
          <a:xfrm>
            <a:off x="166685" y="5945358"/>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may be yoked somehow in an inappropriate manner</a:t>
            </a:r>
          </a:p>
          <a:p>
            <a:pPr algn="ctr">
              <a:tabLst>
                <a:tab pos="446088" algn="l"/>
                <a:tab pos="906463" algn="l"/>
                <a:tab pos="1366838" algn="l"/>
                <a:tab pos="1827213" algn="l"/>
                <a:tab pos="2273300" algn="l"/>
              </a:tabLst>
            </a:pPr>
            <a:r>
              <a:rPr lang="en-US" sz="2000" dirty="0"/>
              <a:t> and be forced to go in the wrong direction. </a:t>
            </a:r>
            <a:endParaRPr lang="en-US" sz="2000" dirty="0">
              <a:solidFill>
                <a:srgbClr val="002060"/>
              </a:solidFill>
              <a:cs typeface="Arial" charset="0"/>
            </a:endParaRPr>
          </a:p>
        </p:txBody>
      </p:sp>
    </p:spTree>
    <p:extLst>
      <p:ext uri="{BB962C8B-B14F-4D97-AF65-F5344CB8AC3E}">
        <p14:creationId xmlns:p14="http://schemas.microsoft.com/office/powerpoint/2010/main" val="2095141913"/>
      </p:ext>
    </p:extLst>
  </p:cSld>
  <p:clrMapOvr>
    <a:masterClrMapping/>
  </p:clrMapOvr>
  <p:transitio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 Fixing Our Eyes on Jesus</a:t>
            </a:r>
            <a:endParaRPr lang="en-US" sz="2000" dirty="0">
              <a:solidFill>
                <a:srgbClr val="002060"/>
              </a:solidFill>
            </a:endParaRPr>
          </a:p>
        </p:txBody>
      </p:sp>
      <p:sp>
        <p:nvSpPr>
          <p:cNvPr id="83" name="Rectangle 82"/>
          <p:cNvSpPr/>
          <p:nvPr/>
        </p:nvSpPr>
        <p:spPr>
          <a:xfrm>
            <a:off x="166686" y="1221705"/>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Purpose does not save us,</a:t>
            </a:r>
          </a:p>
          <a:p>
            <a:pPr>
              <a:tabLst>
                <a:tab pos="457200" algn="l"/>
                <a:tab pos="914400" algn="l"/>
                <a:tab pos="1371600" algn="l"/>
                <a:tab pos="1828800" algn="l"/>
                <a:tab pos="2286000" algn="l"/>
              </a:tabLst>
            </a:pPr>
            <a:r>
              <a:rPr lang="en-US" sz="2000" dirty="0">
                <a:solidFill>
                  <a:schemeClr val="tx1"/>
                </a:solidFill>
              </a:rPr>
              <a:t>	but it keeps us on track.</a:t>
            </a:r>
          </a:p>
        </p:txBody>
      </p:sp>
      <p:sp>
        <p:nvSpPr>
          <p:cNvPr id="7" name="Rectangle 6">
            <a:extLst>
              <a:ext uri="{FF2B5EF4-FFF2-40B4-BE49-F238E27FC236}">
                <a16:creationId xmlns:a16="http://schemas.microsoft.com/office/drawing/2014/main" id="{80367D3A-1BF7-DC40-8BCF-9ADBF730B6A5}"/>
              </a:ext>
            </a:extLst>
          </p:cNvPr>
          <p:cNvSpPr/>
          <p:nvPr/>
        </p:nvSpPr>
        <p:spPr>
          <a:xfrm>
            <a:off x="188119" y="3467948"/>
            <a:ext cx="8824911" cy="196977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You have brains in your head.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You have feet in your shoes.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You can steer yourself, </a:t>
            </a:r>
          </a:p>
          <a:p>
            <a:pPr>
              <a:tabLst>
                <a:tab pos="457200" algn="l"/>
                <a:tab pos="914400" algn="l"/>
                <a:tab pos="1371600" algn="l"/>
                <a:tab pos="1828800" algn="l"/>
                <a:tab pos="2286000" algn="l"/>
              </a:tabLst>
            </a:pPr>
            <a:r>
              <a:rPr lang="en-US" sz="2000" dirty="0">
                <a:solidFill>
                  <a:schemeClr val="tx1"/>
                </a:solidFill>
              </a:rPr>
              <a:t>	any direction you choose.  </a:t>
            </a:r>
          </a:p>
          <a:p>
            <a:pPr>
              <a:tabLst>
                <a:tab pos="457200" algn="l"/>
                <a:tab pos="914400" algn="l"/>
                <a:tab pos="1371600" algn="l"/>
                <a:tab pos="1828800" algn="l"/>
                <a:tab pos="2286000" algn="l"/>
              </a:tabLst>
            </a:pPr>
            <a:r>
              <a:rPr lang="en-US" sz="2000" dirty="0">
                <a:solidFill>
                  <a:schemeClr val="tx1"/>
                </a:solidFill>
              </a:rPr>
              <a:t>											Dr. Seuss</a:t>
            </a:r>
          </a:p>
        </p:txBody>
      </p:sp>
      <p:sp>
        <p:nvSpPr>
          <p:cNvPr id="8" name="Rectangle 7">
            <a:extLst>
              <a:ext uri="{FF2B5EF4-FFF2-40B4-BE49-F238E27FC236}">
                <a16:creationId xmlns:a16="http://schemas.microsoft.com/office/drawing/2014/main" id="{C9C811E0-E38E-B14C-864E-4366A8FC2E38}"/>
              </a:ext>
            </a:extLst>
          </p:cNvPr>
          <p:cNvSpPr/>
          <p:nvPr/>
        </p:nvSpPr>
        <p:spPr>
          <a:xfrm>
            <a:off x="166686" y="6224138"/>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We must let God’s Spirit guide us into the right direction.</a:t>
            </a:r>
            <a:endParaRPr lang="en-US" sz="2000" dirty="0">
              <a:solidFill>
                <a:srgbClr val="002060"/>
              </a:solidFill>
              <a:cs typeface="Arial" charset="0"/>
            </a:endParaRPr>
          </a:p>
        </p:txBody>
      </p:sp>
    </p:spTree>
    <p:extLst>
      <p:ext uri="{BB962C8B-B14F-4D97-AF65-F5344CB8AC3E}">
        <p14:creationId xmlns:p14="http://schemas.microsoft.com/office/powerpoint/2010/main" val="3893169425"/>
      </p:ext>
    </p:extLst>
  </p:cSld>
  <p:clrMapOvr>
    <a:masterClrMapping/>
  </p:clrMapOvr>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 – Opening Doors</a:t>
            </a:r>
          </a:p>
        </p:txBody>
      </p:sp>
      <p:sp>
        <p:nvSpPr>
          <p:cNvPr id="7" name="Rectangle 6">
            <a:extLst>
              <a:ext uri="{FF2B5EF4-FFF2-40B4-BE49-F238E27FC236}">
                <a16:creationId xmlns:a16="http://schemas.microsoft.com/office/drawing/2014/main" id="{80367D3A-1BF7-DC40-8BCF-9ADBF730B6A5}"/>
              </a:ext>
            </a:extLst>
          </p:cNvPr>
          <p:cNvSpPr/>
          <p:nvPr/>
        </p:nvSpPr>
        <p:spPr>
          <a:xfrm>
            <a:off x="166684" y="1188252"/>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David mentioned the story of when I tried to bust through a locked fence gate in my alter ego as Superman.</a:t>
            </a:r>
          </a:p>
        </p:txBody>
      </p:sp>
      <p:sp>
        <p:nvSpPr>
          <p:cNvPr id="8" name="Rectangle 7">
            <a:extLst>
              <a:ext uri="{FF2B5EF4-FFF2-40B4-BE49-F238E27FC236}">
                <a16:creationId xmlns:a16="http://schemas.microsoft.com/office/drawing/2014/main" id="{C9C811E0-E38E-B14C-864E-4366A8FC2E38}"/>
              </a:ext>
            </a:extLst>
          </p:cNvPr>
          <p:cNvSpPr/>
          <p:nvPr/>
        </p:nvSpPr>
        <p:spPr>
          <a:xfrm>
            <a:off x="166686" y="6224138"/>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goes with us no matter which door we go through.</a:t>
            </a:r>
            <a:endParaRPr lang="en-US" sz="2000" dirty="0">
              <a:solidFill>
                <a:srgbClr val="002060"/>
              </a:solidFill>
              <a:cs typeface="Arial" charset="0"/>
            </a:endParaRPr>
          </a:p>
        </p:txBody>
      </p:sp>
      <p:sp>
        <p:nvSpPr>
          <p:cNvPr id="10" name="Rectangle 9">
            <a:extLst>
              <a:ext uri="{FF2B5EF4-FFF2-40B4-BE49-F238E27FC236}">
                <a16:creationId xmlns:a16="http://schemas.microsoft.com/office/drawing/2014/main" id="{A3C15DB4-CFFF-824E-B4D7-F092DAF200C1}"/>
              </a:ext>
            </a:extLst>
          </p:cNvPr>
          <p:cNvSpPr/>
          <p:nvPr/>
        </p:nvSpPr>
        <p:spPr>
          <a:xfrm>
            <a:off x="166685" y="5448500"/>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Esther’s purpose was diverted due to the crisis of Haman.</a:t>
            </a:r>
          </a:p>
        </p:txBody>
      </p:sp>
      <p:sp>
        <p:nvSpPr>
          <p:cNvPr id="11" name="Rectangle 10">
            <a:extLst>
              <a:ext uri="{FF2B5EF4-FFF2-40B4-BE49-F238E27FC236}">
                <a16:creationId xmlns:a16="http://schemas.microsoft.com/office/drawing/2014/main" id="{70617FF7-A6FF-F44D-B214-120511DE4C7B}"/>
              </a:ext>
            </a:extLst>
          </p:cNvPr>
          <p:cNvSpPr/>
          <p:nvPr/>
        </p:nvSpPr>
        <p:spPr>
          <a:xfrm>
            <a:off x="166683" y="3462261"/>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Randomness of the deal of the cards; </a:t>
            </a:r>
          </a:p>
          <a:p>
            <a:pPr>
              <a:tabLst>
                <a:tab pos="457200" algn="l"/>
                <a:tab pos="914400" algn="l"/>
                <a:tab pos="1371600" algn="l"/>
                <a:tab pos="1828800" algn="l"/>
                <a:tab pos="2286000" algn="l"/>
              </a:tabLst>
            </a:pPr>
            <a:r>
              <a:rPr lang="en-US" sz="2000" dirty="0">
                <a:solidFill>
                  <a:schemeClr val="tx1"/>
                </a:solidFill>
              </a:rPr>
              <a:t>	but the set of possible cards is limited and known.</a:t>
            </a:r>
          </a:p>
        </p:txBody>
      </p:sp>
    </p:spTree>
    <p:extLst>
      <p:ext uri="{BB962C8B-B14F-4D97-AF65-F5344CB8AC3E}">
        <p14:creationId xmlns:p14="http://schemas.microsoft.com/office/powerpoint/2010/main" val="621853063"/>
      </p:ext>
    </p:extLst>
  </p:cSld>
  <p:clrMapOvr>
    <a:masterClrMapping/>
  </p:clrMapOvr>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Direction</a:t>
            </a:r>
            <a:endParaRPr lang="en-US" sz="2000" dirty="0">
              <a:solidFill>
                <a:srgbClr val="002060"/>
              </a:solidFill>
            </a:endParaRPr>
          </a:p>
        </p:txBody>
      </p:sp>
      <p:sp>
        <p:nvSpPr>
          <p:cNvPr id="83" name="Rectangle 82"/>
          <p:cNvSpPr/>
          <p:nvPr/>
        </p:nvSpPr>
        <p:spPr>
          <a:xfrm>
            <a:off x="166686" y="1198555"/>
            <a:ext cx="8824911" cy="276998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They will be my people, </a:t>
            </a:r>
          </a:p>
          <a:p>
            <a:pPr>
              <a:tabLst>
                <a:tab pos="457200" algn="l"/>
                <a:tab pos="914400" algn="l"/>
                <a:tab pos="1371600" algn="l"/>
                <a:tab pos="1828800" algn="l"/>
                <a:tab pos="2286000" algn="l"/>
              </a:tabLst>
            </a:pPr>
            <a:r>
              <a:rPr lang="en-US" sz="2000" dirty="0">
                <a:solidFill>
                  <a:srgbClr val="3327C6"/>
                </a:solidFill>
              </a:rPr>
              <a:t>	and I will be their God.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I will give them </a:t>
            </a:r>
          </a:p>
          <a:p>
            <a:pPr>
              <a:tabLst>
                <a:tab pos="457200" algn="l"/>
                <a:tab pos="914400" algn="l"/>
                <a:tab pos="1371600" algn="l"/>
                <a:tab pos="1828800" algn="l"/>
                <a:tab pos="2286000" algn="l"/>
              </a:tabLst>
            </a:pPr>
            <a:r>
              <a:rPr lang="en-US" sz="2000" dirty="0">
                <a:solidFill>
                  <a:srgbClr val="3327C6"/>
                </a:solidFill>
              </a:rPr>
              <a:t>	</a:t>
            </a:r>
            <a:r>
              <a:rPr lang="en-US" sz="2000" dirty="0">
                <a:solidFill>
                  <a:srgbClr val="FF2600"/>
                </a:solidFill>
              </a:rPr>
              <a:t>singleness of heart and action</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so that they will always fear me </a:t>
            </a:r>
          </a:p>
          <a:p>
            <a:pPr>
              <a:tabLst>
                <a:tab pos="457200" algn="l"/>
                <a:tab pos="914400" algn="l"/>
                <a:tab pos="1371600" algn="l"/>
                <a:tab pos="1828800" algn="l"/>
                <a:tab pos="2286000" algn="l"/>
              </a:tabLst>
            </a:pPr>
            <a:r>
              <a:rPr lang="en-US" sz="2000" dirty="0">
                <a:solidFill>
                  <a:srgbClr val="3327C6"/>
                </a:solidFill>
              </a:rPr>
              <a:t>			and that all will then go well for them </a:t>
            </a:r>
          </a:p>
          <a:p>
            <a:pPr>
              <a:tabLst>
                <a:tab pos="457200" algn="l"/>
                <a:tab pos="914400" algn="l"/>
                <a:tab pos="1371600" algn="l"/>
                <a:tab pos="1828800" algn="l"/>
                <a:tab pos="2286000" algn="l"/>
              </a:tabLst>
            </a:pPr>
            <a:r>
              <a:rPr lang="en-US" sz="2000" dirty="0">
                <a:solidFill>
                  <a:srgbClr val="3327C6"/>
                </a:solidFill>
              </a:rPr>
              <a:t>				and for their children after them. </a:t>
            </a:r>
          </a:p>
          <a:p>
            <a:pPr>
              <a:tabLst>
                <a:tab pos="457200" algn="l"/>
                <a:tab pos="914400" algn="l"/>
                <a:tab pos="1371600" algn="l"/>
                <a:tab pos="1828800" algn="l"/>
                <a:tab pos="2286000" algn="l"/>
              </a:tabLst>
            </a:pPr>
            <a:r>
              <a:rPr lang="en-US" sz="2000" dirty="0">
                <a:solidFill>
                  <a:srgbClr val="3327C6"/>
                </a:solidFill>
              </a:rPr>
              <a:t>										Jeremiah 32:38-39</a:t>
            </a:r>
          </a:p>
        </p:txBody>
      </p:sp>
      <p:sp>
        <p:nvSpPr>
          <p:cNvPr id="5" name="Rectangle 4">
            <a:extLst>
              <a:ext uri="{FF2B5EF4-FFF2-40B4-BE49-F238E27FC236}">
                <a16:creationId xmlns:a16="http://schemas.microsoft.com/office/drawing/2014/main" id="{4D466199-A53D-7444-866A-F5CA30DA65BB}"/>
              </a:ext>
            </a:extLst>
          </p:cNvPr>
          <p:cNvSpPr/>
          <p:nvPr/>
        </p:nvSpPr>
        <p:spPr>
          <a:xfrm>
            <a:off x="188119" y="6212156"/>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must concentrate on one way, one direction!</a:t>
            </a:r>
          </a:p>
        </p:txBody>
      </p:sp>
    </p:spTree>
    <p:extLst>
      <p:ext uri="{BB962C8B-B14F-4D97-AF65-F5344CB8AC3E}">
        <p14:creationId xmlns:p14="http://schemas.microsoft.com/office/powerpoint/2010/main" val="745529609"/>
      </p:ext>
    </p:extLst>
  </p:cSld>
  <p:clrMapOvr>
    <a:masterClrMapping/>
  </p:clrMapOvr>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Main Purpose Themes</a:t>
            </a:r>
          </a:p>
        </p:txBody>
      </p:sp>
      <p:sp>
        <p:nvSpPr>
          <p:cNvPr id="7" name="Rectangle 6"/>
          <p:cNvSpPr/>
          <p:nvPr/>
        </p:nvSpPr>
        <p:spPr>
          <a:xfrm>
            <a:off x="166683" y="1706095"/>
            <a:ext cx="4341817"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Relating to God</a:t>
            </a:r>
          </a:p>
          <a:p>
            <a:pPr marL="342900" lvl="0" indent="-342900">
              <a:buFont typeface="Arial" charset="0"/>
              <a:buChar char="•"/>
            </a:pPr>
            <a:endParaRPr lang="en-US" sz="1200" dirty="0"/>
          </a:p>
          <a:p>
            <a:pPr marL="342900" lvl="0" indent="-342900">
              <a:buFont typeface="Arial" charset="0"/>
              <a:buChar char="•"/>
            </a:pPr>
            <a:r>
              <a:rPr lang="en-US" sz="2000" dirty="0">
                <a:solidFill>
                  <a:schemeClr val="tx1"/>
                </a:solidFill>
              </a:rPr>
              <a:t>Worthy Cause</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Motivation</a:t>
            </a:r>
          </a:p>
          <a:p>
            <a:pPr marL="342900" indent="-342900">
              <a:buFont typeface="Arial" charset="0"/>
              <a:buChar char="•"/>
            </a:pPr>
            <a:endParaRPr lang="en-US" sz="1200" dirty="0">
              <a:solidFill>
                <a:schemeClr val="tx1"/>
              </a:solidFill>
            </a:endParaRPr>
          </a:p>
          <a:p>
            <a:pPr marL="342900" indent="-342900">
              <a:buFont typeface="Arial" charset="0"/>
              <a:buChar char="•"/>
            </a:pPr>
            <a:r>
              <a:rPr lang="en-US" sz="2000" dirty="0">
                <a:solidFill>
                  <a:schemeClr val="tx1"/>
                </a:solidFill>
              </a:rPr>
              <a:t>Vision</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Direction</a:t>
            </a:r>
          </a:p>
          <a:p>
            <a:pPr marL="342900" lvl="0" indent="-342900">
              <a:buFont typeface="Arial" charset="0"/>
              <a:buChar char="•"/>
            </a:pPr>
            <a:endParaRPr lang="en-US" sz="1200" dirty="0">
              <a:solidFill>
                <a:schemeClr val="tx1"/>
              </a:solidFill>
            </a:endParaRPr>
          </a:p>
          <a:p>
            <a:pPr marL="342900" indent="-342900">
              <a:buFont typeface="Arial" charset="0"/>
              <a:buChar char="•"/>
            </a:pPr>
            <a:r>
              <a:rPr lang="en-US" sz="2000" dirty="0">
                <a:solidFill>
                  <a:srgbClr val="3327C6"/>
                </a:solidFill>
              </a:rPr>
              <a:t>Process</a:t>
            </a:r>
          </a:p>
          <a:p>
            <a:pPr marL="34290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Growth</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Victory</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Relationships</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Personal</a:t>
            </a:r>
          </a:p>
        </p:txBody>
      </p:sp>
    </p:spTree>
    <p:extLst>
      <p:ext uri="{BB962C8B-B14F-4D97-AF65-F5344CB8AC3E}">
        <p14:creationId xmlns:p14="http://schemas.microsoft.com/office/powerpoint/2010/main" val="321966700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0099"/>
                </a:solidFill>
                <a:ea typeface="ヒラギノ明朝 ProN W3" charset="0"/>
                <a:cs typeface="ヒラギノ明朝 ProN W3" charset="0"/>
                <a:sym typeface="Arial" charset="0"/>
              </a:rPr>
              <a:t>Living With Purpose Outline</a:t>
            </a:r>
            <a:endParaRPr lang="en-US" sz="2800" b="1" dirty="0">
              <a:solidFill>
                <a:srgbClr val="000099"/>
              </a:solidFill>
              <a:ea typeface="ヒラギノ角ゴ ProN W6" charset="0"/>
              <a:cs typeface="ヒラギノ角ゴ ProN W6" charset="0"/>
              <a:sym typeface="Arial" charset="0"/>
            </a:endParaRPr>
          </a:p>
        </p:txBody>
      </p:sp>
      <p:sp>
        <p:nvSpPr>
          <p:cNvPr id="6" name="Rectangle 5"/>
          <p:cNvSpPr/>
          <p:nvPr/>
        </p:nvSpPr>
        <p:spPr>
          <a:xfrm>
            <a:off x="592713" y="652463"/>
            <a:ext cx="8015723" cy="4579267"/>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marL="342900" indent="-342900">
              <a:lnSpc>
                <a:spcPct val="120000"/>
              </a:lnSpc>
              <a:buFont typeface="Wingdings" charset="2"/>
              <a:buChar char="§"/>
              <a:tabLst>
                <a:tab pos="914400" algn="l"/>
              </a:tabLst>
            </a:pPr>
            <a:r>
              <a:rPr lang="en-US" sz="2200" dirty="0">
                <a:solidFill>
                  <a:srgbClr val="000099"/>
                </a:solidFill>
                <a:sym typeface="Arial" charset="0"/>
              </a:rPr>
              <a:t>Introduction</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Theme Example</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Definitions</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The Purpose of:</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God</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Satan</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Christ</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The Holy Spirit</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Nations or Peoples</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Man</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Living with Purpose</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Conclusion</a:t>
            </a:r>
          </a:p>
        </p:txBody>
      </p:sp>
    </p:spTree>
    <p:extLst>
      <p:ext uri="{BB962C8B-B14F-4D97-AF65-F5344CB8AC3E}">
        <p14:creationId xmlns:p14="http://schemas.microsoft.com/office/powerpoint/2010/main" val="2568372902"/>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a:t>
            </a:r>
            <a:endParaRPr lang="en-US" sz="2000" dirty="0">
              <a:solidFill>
                <a:srgbClr val="002060"/>
              </a:solidFill>
            </a:endParaRPr>
          </a:p>
        </p:txBody>
      </p:sp>
      <p:sp>
        <p:nvSpPr>
          <p:cNvPr id="83" name="Rectangle 82"/>
          <p:cNvSpPr/>
          <p:nvPr/>
        </p:nvSpPr>
        <p:spPr>
          <a:xfrm>
            <a:off x="6968930" y="6351266"/>
            <a:ext cx="1422716" cy="40011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1400" dirty="0">
                <a:solidFill>
                  <a:schemeClr val="tx1"/>
                </a:solidFill>
              </a:rPr>
              <a:t>Art by </a:t>
            </a:r>
            <a:r>
              <a:rPr lang="en-US" sz="1400" dirty="0" err="1">
                <a:solidFill>
                  <a:schemeClr val="tx1"/>
                </a:solidFill>
              </a:rPr>
              <a:t>Soozie</a:t>
            </a:r>
            <a:endParaRPr lang="en-US" sz="1400" dirty="0">
              <a:solidFill>
                <a:schemeClr val="tx1"/>
              </a:solidFill>
            </a:endParaRPr>
          </a:p>
        </p:txBody>
      </p:sp>
      <p:pic>
        <p:nvPicPr>
          <p:cNvPr id="3" name="Picture 2">
            <a:extLst>
              <a:ext uri="{FF2B5EF4-FFF2-40B4-BE49-F238E27FC236}">
                <a16:creationId xmlns:a16="http://schemas.microsoft.com/office/drawing/2014/main" id="{75B51124-1FE6-4D49-8BE9-E1D079B32B8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rot="16200000">
            <a:off x="1783079" y="1804683"/>
            <a:ext cx="5634992" cy="4471641"/>
          </a:xfrm>
          <a:prstGeom prst="rect">
            <a:avLst/>
          </a:prstGeom>
        </p:spPr>
      </p:pic>
    </p:spTree>
    <p:extLst>
      <p:ext uri="{BB962C8B-B14F-4D97-AF65-F5344CB8AC3E}">
        <p14:creationId xmlns:p14="http://schemas.microsoft.com/office/powerpoint/2010/main" val="4185622040"/>
      </p:ext>
    </p:extLst>
  </p:cSld>
  <p:clrMapOvr>
    <a:masterClrMapping/>
  </p:clrMapOvr>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a:t>
            </a:r>
            <a:endParaRPr lang="en-US" sz="2000" dirty="0">
              <a:solidFill>
                <a:srgbClr val="002060"/>
              </a:solidFill>
            </a:endParaRPr>
          </a:p>
        </p:txBody>
      </p:sp>
      <p:sp>
        <p:nvSpPr>
          <p:cNvPr id="83" name="Rectangle 82"/>
          <p:cNvSpPr/>
          <p:nvPr/>
        </p:nvSpPr>
        <p:spPr>
          <a:xfrm>
            <a:off x="166686" y="1198555"/>
            <a:ext cx="8824911" cy="153888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When you dance,</a:t>
            </a:r>
          </a:p>
          <a:p>
            <a:pPr>
              <a:tabLst>
                <a:tab pos="457200" algn="l"/>
                <a:tab pos="914400" algn="l"/>
                <a:tab pos="1371600" algn="l"/>
                <a:tab pos="1828800" algn="l"/>
                <a:tab pos="2286000" algn="l"/>
              </a:tabLst>
            </a:pPr>
            <a:r>
              <a:rPr lang="en-US" sz="2000" dirty="0">
                <a:solidFill>
                  <a:schemeClr val="tx1"/>
                </a:solidFill>
              </a:rPr>
              <a:t>	your </a:t>
            </a:r>
            <a:r>
              <a:rPr lang="en-US" sz="2000" dirty="0">
                <a:solidFill>
                  <a:srgbClr val="FF0000"/>
                </a:solidFill>
              </a:rPr>
              <a:t>purpose</a:t>
            </a:r>
            <a:r>
              <a:rPr lang="en-US" sz="2000" dirty="0">
                <a:solidFill>
                  <a:schemeClr val="tx1"/>
                </a:solidFill>
              </a:rPr>
              <a:t> is not to get to a certain place on the floor.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It’s to enjoy each step along the way.  </a:t>
            </a:r>
          </a:p>
          <a:p>
            <a:pPr>
              <a:tabLst>
                <a:tab pos="457200" algn="l"/>
                <a:tab pos="914400" algn="l"/>
                <a:tab pos="1371600" algn="l"/>
                <a:tab pos="1828800" algn="l"/>
                <a:tab pos="2286000" algn="l"/>
              </a:tabLst>
            </a:pPr>
            <a:r>
              <a:rPr lang="en-US" sz="2000" dirty="0">
                <a:solidFill>
                  <a:schemeClr val="tx1"/>
                </a:solidFill>
              </a:rPr>
              <a:t>										           Wayne Dyer</a:t>
            </a:r>
          </a:p>
        </p:txBody>
      </p:sp>
      <p:sp>
        <p:nvSpPr>
          <p:cNvPr id="5" name="Rectangle 4">
            <a:extLst>
              <a:ext uri="{FF2B5EF4-FFF2-40B4-BE49-F238E27FC236}">
                <a16:creationId xmlns:a16="http://schemas.microsoft.com/office/drawing/2014/main" id="{4D466199-A53D-7444-866A-F5CA30DA65BB}"/>
              </a:ext>
            </a:extLst>
          </p:cNvPr>
          <p:cNvSpPr/>
          <p:nvPr/>
        </p:nvSpPr>
        <p:spPr>
          <a:xfrm>
            <a:off x="166684" y="5492076"/>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must joyfully proceed along on our journey.</a:t>
            </a:r>
          </a:p>
        </p:txBody>
      </p:sp>
      <p:sp>
        <p:nvSpPr>
          <p:cNvPr id="7" name="Rectangle 6">
            <a:extLst>
              <a:ext uri="{FF2B5EF4-FFF2-40B4-BE49-F238E27FC236}">
                <a16:creationId xmlns:a16="http://schemas.microsoft.com/office/drawing/2014/main" id="{4C26231C-D50A-AA44-9932-25A67AAD5E85}"/>
              </a:ext>
            </a:extLst>
          </p:cNvPr>
          <p:cNvSpPr/>
          <p:nvPr/>
        </p:nvSpPr>
        <p:spPr>
          <a:xfrm>
            <a:off x="188119" y="6274087"/>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Our purpose is to “be”, which leads “do”.</a:t>
            </a:r>
          </a:p>
        </p:txBody>
      </p:sp>
      <p:sp>
        <p:nvSpPr>
          <p:cNvPr id="9" name="Rectangle 8">
            <a:extLst>
              <a:ext uri="{FF2B5EF4-FFF2-40B4-BE49-F238E27FC236}">
                <a16:creationId xmlns:a16="http://schemas.microsoft.com/office/drawing/2014/main" id="{F6673314-5519-334B-B3DB-C9169859E184}"/>
              </a:ext>
            </a:extLst>
          </p:cNvPr>
          <p:cNvSpPr/>
          <p:nvPr/>
        </p:nvSpPr>
        <p:spPr>
          <a:xfrm>
            <a:off x="188118" y="3213361"/>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Dance like no one is watching,</a:t>
            </a:r>
            <a:br>
              <a:rPr lang="en-US" sz="2000" dirty="0"/>
            </a:br>
            <a:r>
              <a:rPr lang="en-US" sz="2000" dirty="0"/>
              <a:t>Live like you’ll never be hurt</a:t>
            </a:r>
            <a:br>
              <a:rPr lang="en-US" sz="2000" dirty="0"/>
            </a:br>
            <a:r>
              <a:rPr lang="en-US" sz="2000" dirty="0"/>
              <a:t>Sing like no one is listening</a:t>
            </a:r>
            <a:br>
              <a:rPr lang="en-US" sz="2000" dirty="0"/>
            </a:br>
            <a:r>
              <a:rPr lang="en-US" sz="2000" dirty="0"/>
              <a:t>Live like it’s heaven on earth.</a:t>
            </a:r>
            <a:br>
              <a:rPr lang="en-US" sz="2000" dirty="0"/>
            </a:br>
            <a:r>
              <a:rPr lang="en-US" sz="2000" dirty="0"/>
              <a:t>										      William </a:t>
            </a:r>
            <a:r>
              <a:rPr lang="en-US" sz="2000" dirty="0" err="1"/>
              <a:t>Purkey</a:t>
            </a:r>
            <a:endParaRPr lang="en-US" sz="2000" dirty="0">
              <a:solidFill>
                <a:schemeClr val="tx1"/>
              </a:solidFill>
            </a:endParaRPr>
          </a:p>
        </p:txBody>
      </p:sp>
    </p:spTree>
    <p:extLst>
      <p:ext uri="{BB962C8B-B14F-4D97-AF65-F5344CB8AC3E}">
        <p14:creationId xmlns:p14="http://schemas.microsoft.com/office/powerpoint/2010/main" val="3112064917"/>
      </p:ext>
    </p:extLst>
  </p:cSld>
  <p:clrMapOvr>
    <a:masterClrMapping/>
  </p:clrMapOvr>
  <p:transitio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a:t>
            </a:r>
            <a:endParaRPr lang="en-US" sz="2000" dirty="0">
              <a:solidFill>
                <a:srgbClr val="002060"/>
              </a:solidFill>
            </a:endParaRPr>
          </a:p>
        </p:txBody>
      </p:sp>
      <p:sp>
        <p:nvSpPr>
          <p:cNvPr id="7" name="Rectangle 6">
            <a:extLst>
              <a:ext uri="{FF2B5EF4-FFF2-40B4-BE49-F238E27FC236}">
                <a16:creationId xmlns:a16="http://schemas.microsoft.com/office/drawing/2014/main" id="{4C26231C-D50A-AA44-9932-25A67AAD5E85}"/>
              </a:ext>
            </a:extLst>
          </p:cNvPr>
          <p:cNvSpPr/>
          <p:nvPr/>
        </p:nvSpPr>
        <p:spPr>
          <a:xfrm>
            <a:off x="166684" y="5861199"/>
            <a:ext cx="8824911" cy="800219"/>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Work on your tasks a little at a time to make continual progress –</a:t>
            </a:r>
          </a:p>
          <a:p>
            <a:pPr algn="ctr">
              <a:tabLst>
                <a:tab pos="457200" algn="l"/>
                <a:tab pos="914400" algn="l"/>
                <a:tab pos="1371600" algn="l"/>
                <a:tab pos="1828800" algn="l"/>
                <a:tab pos="2286000" algn="l"/>
              </a:tabLst>
            </a:pPr>
            <a:r>
              <a:rPr lang="en-US" sz="2000" dirty="0">
                <a:solidFill>
                  <a:schemeClr val="tx1"/>
                </a:solidFill>
              </a:rPr>
              <a:t>Don’t let things become an impossible job!</a:t>
            </a:r>
          </a:p>
        </p:txBody>
      </p:sp>
      <p:sp>
        <p:nvSpPr>
          <p:cNvPr id="8" name="Rectangle 7">
            <a:extLst>
              <a:ext uri="{FF2B5EF4-FFF2-40B4-BE49-F238E27FC236}">
                <a16:creationId xmlns:a16="http://schemas.microsoft.com/office/drawing/2014/main" id="{F7741924-716C-8944-A597-C8B71E0D729B}"/>
              </a:ext>
            </a:extLst>
          </p:cNvPr>
          <p:cNvSpPr/>
          <p:nvPr/>
        </p:nvSpPr>
        <p:spPr>
          <a:xfrm>
            <a:off x="166685" y="1192118"/>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journey of a thousand miles </a:t>
            </a:r>
          </a:p>
          <a:p>
            <a:pPr>
              <a:tabLst>
                <a:tab pos="457200" algn="l"/>
                <a:tab pos="914400" algn="l"/>
                <a:tab pos="1371600" algn="l"/>
                <a:tab pos="1828800" algn="l"/>
                <a:tab pos="2286000" algn="l"/>
              </a:tabLst>
            </a:pPr>
            <a:r>
              <a:rPr lang="en-US" sz="2000" dirty="0">
                <a:solidFill>
                  <a:schemeClr val="tx1"/>
                </a:solidFill>
              </a:rPr>
              <a:t>	begins </a:t>
            </a:r>
          </a:p>
          <a:p>
            <a:pPr>
              <a:tabLst>
                <a:tab pos="457200" algn="l"/>
                <a:tab pos="914400" algn="l"/>
                <a:tab pos="1371600" algn="l"/>
                <a:tab pos="1828800" algn="l"/>
                <a:tab pos="2286000" algn="l"/>
              </a:tabLst>
            </a:pPr>
            <a:r>
              <a:rPr lang="en-US" sz="2000" dirty="0">
                <a:solidFill>
                  <a:schemeClr val="tx1"/>
                </a:solidFill>
              </a:rPr>
              <a:t>		with one step.</a:t>
            </a:r>
          </a:p>
          <a:p>
            <a:pPr>
              <a:tabLst>
                <a:tab pos="457200" algn="l"/>
                <a:tab pos="914400" algn="l"/>
                <a:tab pos="1371600" algn="l"/>
                <a:tab pos="1828800" algn="l"/>
                <a:tab pos="2286000" algn="l"/>
              </a:tabLst>
            </a:pPr>
            <a:r>
              <a:rPr lang="en-US" sz="2000" dirty="0">
                <a:solidFill>
                  <a:schemeClr val="tx1"/>
                </a:solidFill>
              </a:rPr>
              <a:t>											Lao Tzu </a:t>
            </a:r>
          </a:p>
        </p:txBody>
      </p:sp>
      <p:sp>
        <p:nvSpPr>
          <p:cNvPr id="10" name="Rectangle 9">
            <a:extLst>
              <a:ext uri="{FF2B5EF4-FFF2-40B4-BE49-F238E27FC236}">
                <a16:creationId xmlns:a16="http://schemas.microsoft.com/office/drawing/2014/main" id="{541852D4-F02B-4042-AF6C-BB6EED688F35}"/>
              </a:ext>
            </a:extLst>
          </p:cNvPr>
          <p:cNvSpPr/>
          <p:nvPr/>
        </p:nvSpPr>
        <p:spPr>
          <a:xfrm>
            <a:off x="166683" y="3147545"/>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How do you move a mountain? </a:t>
            </a:r>
          </a:p>
          <a:p>
            <a:pPr>
              <a:tabLst>
                <a:tab pos="457200" algn="l"/>
                <a:tab pos="914400" algn="l"/>
                <a:tab pos="1371600" algn="l"/>
                <a:tab pos="1828800" algn="l"/>
                <a:tab pos="2286000" algn="l"/>
              </a:tabLst>
            </a:pPr>
            <a:r>
              <a:rPr lang="en-US" sz="2000" dirty="0">
                <a:solidFill>
                  <a:schemeClr val="tx1"/>
                </a:solidFill>
              </a:rPr>
              <a:t>	One spoonful of dirt at a time. </a:t>
            </a:r>
          </a:p>
          <a:p>
            <a:pPr>
              <a:tabLst>
                <a:tab pos="457200" algn="l"/>
                <a:tab pos="914400" algn="l"/>
                <a:tab pos="1371600" algn="l"/>
                <a:tab pos="1828800" algn="l"/>
                <a:tab pos="2286000" algn="l"/>
              </a:tabLst>
            </a:pPr>
            <a:r>
              <a:rPr lang="en-US" sz="2000" dirty="0">
                <a:solidFill>
                  <a:schemeClr val="tx1"/>
                </a:solidFill>
              </a:rPr>
              <a:t>							Chinese proverb as quoted by Jen Wilkin</a:t>
            </a:r>
          </a:p>
          <a:p>
            <a:pPr>
              <a:tabLst>
                <a:tab pos="457200" algn="l"/>
                <a:tab pos="914400" algn="l"/>
                <a:tab pos="1371600" algn="l"/>
                <a:tab pos="1828800" algn="l"/>
                <a:tab pos="2286000" algn="l"/>
              </a:tabLst>
            </a:pPr>
            <a:endParaRPr lang="en-US" sz="20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 similar to </a:t>
            </a:r>
            <a:r>
              <a:rPr lang="en-US" sz="2000" dirty="0" err="1">
                <a:solidFill>
                  <a:schemeClr val="tx1"/>
                </a:solidFill>
              </a:rPr>
              <a:t>Confucious</a:t>
            </a:r>
            <a:r>
              <a:rPr lang="en-US" sz="2000" dirty="0">
                <a:solidFill>
                  <a:schemeClr val="tx1"/>
                </a:solidFill>
              </a:rPr>
              <a:t>’ quote, where the last line is:</a:t>
            </a:r>
          </a:p>
          <a:p>
            <a:pPr>
              <a:tabLst>
                <a:tab pos="457200" algn="l"/>
                <a:tab pos="914400" algn="l"/>
                <a:tab pos="1371600" algn="l"/>
                <a:tab pos="1828800" algn="l"/>
                <a:tab pos="2286000" algn="l"/>
              </a:tabLst>
            </a:pPr>
            <a:r>
              <a:rPr lang="en-US" sz="2000" dirty="0">
                <a:solidFill>
                  <a:schemeClr val="tx1"/>
                </a:solidFill>
              </a:rPr>
              <a:t>	“one stone at a time”.</a:t>
            </a:r>
          </a:p>
        </p:txBody>
      </p:sp>
    </p:spTree>
    <p:extLst>
      <p:ext uri="{BB962C8B-B14F-4D97-AF65-F5344CB8AC3E}">
        <p14:creationId xmlns:p14="http://schemas.microsoft.com/office/powerpoint/2010/main" val="4184333622"/>
      </p:ext>
    </p:extLst>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a:t>
            </a:r>
            <a:endParaRPr lang="en-US" sz="2000" dirty="0">
              <a:solidFill>
                <a:srgbClr val="002060"/>
              </a:solidFill>
            </a:endParaRPr>
          </a:p>
        </p:txBody>
      </p:sp>
      <p:sp>
        <p:nvSpPr>
          <p:cNvPr id="83" name="Rectangle 82"/>
          <p:cNvSpPr/>
          <p:nvPr/>
        </p:nvSpPr>
        <p:spPr>
          <a:xfrm>
            <a:off x="166686" y="1221705"/>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Abraham Lincoln had an overarching purpose:  </a:t>
            </a:r>
          </a:p>
          <a:p>
            <a:pPr>
              <a:tabLst>
                <a:tab pos="457200" algn="l"/>
                <a:tab pos="914400" algn="l"/>
                <a:tab pos="1371600" algn="l"/>
                <a:tab pos="1828800" algn="l"/>
                <a:tab pos="2286000" algn="l"/>
              </a:tabLst>
            </a:pPr>
            <a:r>
              <a:rPr lang="en-US" sz="2000" dirty="0">
                <a:solidFill>
                  <a:schemeClr val="tx1"/>
                </a:solidFill>
              </a:rPr>
              <a:t>	the preservation of the Union; </a:t>
            </a:r>
          </a:p>
          <a:p>
            <a:pPr>
              <a:tabLst>
                <a:tab pos="457200" algn="l"/>
                <a:tab pos="914400" algn="l"/>
                <a:tab pos="1371600" algn="l"/>
                <a:tab pos="1828800" algn="l"/>
                <a:tab pos="2286000" algn="l"/>
              </a:tabLst>
            </a:pPr>
            <a:r>
              <a:rPr lang="en-US" sz="2000" dirty="0">
                <a:solidFill>
                  <a:schemeClr val="tx1"/>
                </a:solidFill>
              </a:rPr>
              <a:t>		and the short-term goals </a:t>
            </a:r>
          </a:p>
          <a:p>
            <a:pPr>
              <a:tabLst>
                <a:tab pos="457200" algn="l"/>
                <a:tab pos="914400" algn="l"/>
                <a:tab pos="1371600" algn="l"/>
                <a:tab pos="1828800" algn="l"/>
                <a:tab pos="2286000" algn="l"/>
              </a:tabLst>
            </a:pPr>
            <a:r>
              <a:rPr lang="en-US" sz="2000" dirty="0">
                <a:solidFill>
                  <a:schemeClr val="tx1"/>
                </a:solidFill>
              </a:rPr>
              <a:t>			did not appear to be in line with it. </a:t>
            </a:r>
          </a:p>
        </p:txBody>
      </p:sp>
      <p:sp>
        <p:nvSpPr>
          <p:cNvPr id="7" name="Rectangle 6">
            <a:extLst>
              <a:ext uri="{FF2B5EF4-FFF2-40B4-BE49-F238E27FC236}">
                <a16:creationId xmlns:a16="http://schemas.microsoft.com/office/drawing/2014/main" id="{4C26231C-D50A-AA44-9932-25A67AAD5E85}"/>
              </a:ext>
            </a:extLst>
          </p:cNvPr>
          <p:cNvSpPr/>
          <p:nvPr/>
        </p:nvSpPr>
        <p:spPr>
          <a:xfrm>
            <a:off x="188119" y="6115063"/>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God’s Providence is similar to this</a:t>
            </a:r>
          </a:p>
        </p:txBody>
      </p:sp>
    </p:spTree>
    <p:extLst>
      <p:ext uri="{BB962C8B-B14F-4D97-AF65-F5344CB8AC3E}">
        <p14:creationId xmlns:p14="http://schemas.microsoft.com/office/powerpoint/2010/main" val="4201178668"/>
      </p:ext>
    </p:extLst>
  </p:cSld>
  <p:clrMapOvr>
    <a:masterClrMapping/>
  </p:clrMapOvr>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a:t>
            </a:r>
            <a:endParaRPr lang="en-US" sz="2000" dirty="0">
              <a:solidFill>
                <a:srgbClr val="002060"/>
              </a:solidFill>
            </a:endParaRPr>
          </a:p>
        </p:txBody>
      </p:sp>
      <p:sp>
        <p:nvSpPr>
          <p:cNvPr id="83" name="Rectangle 82"/>
          <p:cNvSpPr/>
          <p:nvPr/>
        </p:nvSpPr>
        <p:spPr>
          <a:xfrm>
            <a:off x="166686" y="1221705"/>
            <a:ext cx="8824911" cy="276998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Once something has outlived its usefulness in one area of life, </a:t>
            </a:r>
          </a:p>
          <a:p>
            <a:pPr>
              <a:tabLst>
                <a:tab pos="457200" algn="l"/>
                <a:tab pos="914400" algn="l"/>
                <a:tab pos="1371600" algn="l"/>
                <a:tab pos="1828800" algn="l"/>
                <a:tab pos="2286000" algn="l"/>
              </a:tabLst>
            </a:pPr>
            <a:r>
              <a:rPr lang="en-US" sz="2000" dirty="0">
                <a:solidFill>
                  <a:schemeClr val="tx1"/>
                </a:solidFill>
              </a:rPr>
              <a:t>	its </a:t>
            </a:r>
            <a:r>
              <a:rPr lang="en-US" sz="2000" dirty="0">
                <a:solidFill>
                  <a:srgbClr val="FF0000"/>
                </a:solidFill>
              </a:rPr>
              <a:t>purpose</a:t>
            </a:r>
            <a:r>
              <a:rPr lang="en-US" sz="2000" dirty="0">
                <a:solidFill>
                  <a:schemeClr val="tx1"/>
                </a:solidFill>
              </a:rPr>
              <a:t> for being in existence is no longer the same.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The leaf that captures a stream of sunlight, </a:t>
            </a:r>
          </a:p>
          <a:p>
            <a:pPr>
              <a:tabLst>
                <a:tab pos="457200" algn="l"/>
                <a:tab pos="914400" algn="l"/>
                <a:tab pos="1371600" algn="l"/>
                <a:tab pos="1828800" algn="l"/>
                <a:tab pos="2286000" algn="l"/>
              </a:tabLst>
            </a:pPr>
            <a:r>
              <a:rPr lang="en-US" sz="2000" dirty="0">
                <a:solidFill>
                  <a:schemeClr val="tx1"/>
                </a:solidFill>
              </a:rPr>
              <a:t>	and then transfers its energy to the tree, </a:t>
            </a:r>
          </a:p>
          <a:p>
            <a:pPr>
              <a:tabLst>
                <a:tab pos="457200" algn="l"/>
                <a:tab pos="914400" algn="l"/>
                <a:tab pos="1371600" algn="l"/>
                <a:tab pos="1828800" algn="l"/>
                <a:tab pos="2286000" algn="l"/>
              </a:tabLst>
            </a:pPr>
            <a:r>
              <a:rPr lang="en-US" sz="2000" dirty="0">
                <a:solidFill>
                  <a:schemeClr val="tx1"/>
                </a:solidFill>
              </a:rPr>
              <a:t>		serves one </a:t>
            </a:r>
            <a:r>
              <a:rPr lang="en-US" sz="2000" dirty="0">
                <a:solidFill>
                  <a:srgbClr val="FF0000"/>
                </a:solidFill>
              </a:rPr>
              <a:t>purpose</a:t>
            </a:r>
            <a:r>
              <a:rPr lang="en-US" sz="2000" dirty="0">
                <a:solidFill>
                  <a:schemeClr val="tx1"/>
                </a:solidFill>
              </a:rPr>
              <a:t> in the spring and summer, </a:t>
            </a:r>
          </a:p>
          <a:p>
            <a:pPr>
              <a:tabLst>
                <a:tab pos="457200" algn="l"/>
                <a:tab pos="914400" algn="l"/>
                <a:tab pos="1371600" algn="l"/>
                <a:tab pos="1828800" algn="l"/>
                <a:tab pos="2286000" algn="l"/>
              </a:tabLst>
            </a:pPr>
            <a:r>
              <a:rPr lang="en-US" sz="2000" dirty="0">
                <a:solidFill>
                  <a:schemeClr val="tx1"/>
                </a:solidFill>
              </a:rPr>
              <a:t>			and another completely different one </a:t>
            </a:r>
          </a:p>
          <a:p>
            <a:pPr>
              <a:tabLst>
                <a:tab pos="457200" algn="l"/>
                <a:tab pos="914400" algn="l"/>
                <a:tab pos="1371600" algn="l"/>
                <a:tab pos="1828800" algn="l"/>
                <a:tab pos="2286000" algn="l"/>
              </a:tabLst>
            </a:pPr>
            <a:r>
              <a:rPr lang="en-US" sz="2000" dirty="0">
                <a:solidFill>
                  <a:schemeClr val="tx1"/>
                </a:solidFill>
              </a:rPr>
              <a:t>				through the fall and winter. </a:t>
            </a:r>
          </a:p>
          <a:p>
            <a:pPr>
              <a:tabLst>
                <a:tab pos="457200" algn="l"/>
                <a:tab pos="914400" algn="l"/>
                <a:tab pos="1371600" algn="l"/>
                <a:tab pos="1828800" algn="l"/>
                <a:tab pos="2286000" algn="l"/>
              </a:tabLst>
            </a:pPr>
            <a:r>
              <a:rPr lang="en-US" sz="2000" dirty="0">
                <a:solidFill>
                  <a:schemeClr val="tx1"/>
                </a:solidFill>
              </a:rPr>
              <a:t>											Guy Finley </a:t>
            </a:r>
          </a:p>
        </p:txBody>
      </p:sp>
      <p:sp>
        <p:nvSpPr>
          <p:cNvPr id="5" name="Rectangle 4">
            <a:extLst>
              <a:ext uri="{FF2B5EF4-FFF2-40B4-BE49-F238E27FC236}">
                <a16:creationId xmlns:a16="http://schemas.microsoft.com/office/drawing/2014/main" id="{4D466199-A53D-7444-866A-F5CA30DA65BB}"/>
              </a:ext>
            </a:extLst>
          </p:cNvPr>
          <p:cNvSpPr/>
          <p:nvPr/>
        </p:nvSpPr>
        <p:spPr>
          <a:xfrm>
            <a:off x="166685" y="6185652"/>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need to be flexible and react to changes in our circumstances.</a:t>
            </a:r>
          </a:p>
        </p:txBody>
      </p:sp>
    </p:spTree>
    <p:extLst>
      <p:ext uri="{BB962C8B-B14F-4D97-AF65-F5344CB8AC3E}">
        <p14:creationId xmlns:p14="http://schemas.microsoft.com/office/powerpoint/2010/main" val="4078216967"/>
      </p:ext>
    </p:extLst>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a:t>
            </a:r>
            <a:endParaRPr lang="en-US" sz="2000" dirty="0">
              <a:solidFill>
                <a:srgbClr val="002060"/>
              </a:solidFill>
            </a:endParaRPr>
          </a:p>
        </p:txBody>
      </p:sp>
      <p:sp>
        <p:nvSpPr>
          <p:cNvPr id="83" name="Rectangle 82"/>
          <p:cNvSpPr/>
          <p:nvPr/>
        </p:nvSpPr>
        <p:spPr>
          <a:xfrm>
            <a:off x="166686" y="1198555"/>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Continue to work out your salvation </a:t>
            </a:r>
          </a:p>
          <a:p>
            <a:pPr>
              <a:tabLst>
                <a:tab pos="457200" algn="l"/>
                <a:tab pos="914400" algn="l"/>
                <a:tab pos="1371600" algn="l"/>
                <a:tab pos="1828800" algn="l"/>
                <a:tab pos="2286000" algn="l"/>
              </a:tabLst>
            </a:pPr>
            <a:r>
              <a:rPr lang="en-US" sz="2000" dirty="0">
                <a:solidFill>
                  <a:srgbClr val="3327C6"/>
                </a:solidFill>
              </a:rPr>
              <a:t>	with fear and trembling, </a:t>
            </a:r>
          </a:p>
          <a:p>
            <a:pPr>
              <a:tabLst>
                <a:tab pos="457200" algn="l"/>
                <a:tab pos="914400" algn="l"/>
                <a:tab pos="1371600" algn="l"/>
                <a:tab pos="1828800" algn="l"/>
                <a:tab pos="2286000" algn="l"/>
              </a:tabLst>
            </a:pPr>
            <a:r>
              <a:rPr lang="en-US" sz="2000" dirty="0">
                <a:solidFill>
                  <a:srgbClr val="3327C6"/>
                </a:solidFill>
              </a:rPr>
              <a:t>		for it is God who works </a:t>
            </a:r>
            <a:r>
              <a:rPr lang="en-US" sz="2000" u="sng" dirty="0">
                <a:solidFill>
                  <a:srgbClr val="3327C6"/>
                </a:solidFill>
              </a:rPr>
              <a:t>in</a:t>
            </a:r>
            <a:r>
              <a:rPr lang="en-US" sz="2000" dirty="0">
                <a:solidFill>
                  <a:srgbClr val="3327C6"/>
                </a:solidFill>
              </a:rPr>
              <a:t> you </a:t>
            </a:r>
          </a:p>
          <a:p>
            <a:pPr>
              <a:tabLst>
                <a:tab pos="457200" algn="l"/>
                <a:tab pos="914400" algn="l"/>
                <a:tab pos="1371600" algn="l"/>
                <a:tab pos="1828800" algn="l"/>
                <a:tab pos="2286000" algn="l"/>
              </a:tabLst>
            </a:pPr>
            <a:r>
              <a:rPr lang="en-US" sz="2000" dirty="0">
                <a:solidFill>
                  <a:srgbClr val="3327C6"/>
                </a:solidFill>
              </a:rPr>
              <a:t>			to will and to act </a:t>
            </a:r>
          </a:p>
          <a:p>
            <a:pPr>
              <a:tabLst>
                <a:tab pos="457200" algn="l"/>
                <a:tab pos="914400" algn="l"/>
                <a:tab pos="1371600" algn="l"/>
                <a:tab pos="1828800" algn="l"/>
                <a:tab pos="2286000" algn="l"/>
              </a:tabLst>
            </a:pPr>
            <a:r>
              <a:rPr lang="en-US" sz="2000" dirty="0">
                <a:solidFill>
                  <a:srgbClr val="3327C6"/>
                </a:solidFill>
              </a:rPr>
              <a:t>				according to his </a:t>
            </a:r>
            <a:r>
              <a:rPr lang="en-US" sz="2000" u="sng" dirty="0">
                <a:solidFill>
                  <a:srgbClr val="3327C6"/>
                </a:solidFill>
              </a:rPr>
              <a:t>good</a:t>
            </a:r>
            <a:r>
              <a:rPr lang="en-US" sz="2000" dirty="0">
                <a:solidFill>
                  <a:srgbClr val="3327C6"/>
                </a:solidFill>
              </a:rPr>
              <a:t> </a:t>
            </a:r>
            <a:r>
              <a:rPr lang="en-US" sz="2000" dirty="0">
                <a:solidFill>
                  <a:srgbClr val="FF2600"/>
                </a:solidFill>
              </a:rPr>
              <a:t>purpose</a:t>
            </a:r>
            <a:r>
              <a:rPr lang="en-US" sz="2000" dirty="0">
                <a:solidFill>
                  <a:srgbClr val="3327C6"/>
                </a:solidFill>
              </a:rPr>
              <a:t>.</a:t>
            </a:r>
          </a:p>
          <a:p>
            <a:pPr>
              <a:tabLst>
                <a:tab pos="457200" algn="l"/>
                <a:tab pos="914400" algn="l"/>
                <a:tab pos="1371600" algn="l"/>
                <a:tab pos="1828800" algn="l"/>
                <a:tab pos="2286000" algn="l"/>
              </a:tabLst>
            </a:pPr>
            <a:r>
              <a:rPr lang="en-US" sz="2000" dirty="0">
                <a:solidFill>
                  <a:srgbClr val="3327C6"/>
                </a:solidFill>
              </a:rPr>
              <a:t>									            Philippians 2:12-13</a:t>
            </a:r>
          </a:p>
        </p:txBody>
      </p:sp>
      <p:sp>
        <p:nvSpPr>
          <p:cNvPr id="5" name="Rectangle 4">
            <a:extLst>
              <a:ext uri="{FF2B5EF4-FFF2-40B4-BE49-F238E27FC236}">
                <a16:creationId xmlns:a16="http://schemas.microsoft.com/office/drawing/2014/main" id="{4D466199-A53D-7444-866A-F5CA30DA65BB}"/>
              </a:ext>
            </a:extLst>
          </p:cNvPr>
          <p:cNvSpPr/>
          <p:nvPr/>
        </p:nvSpPr>
        <p:spPr>
          <a:xfrm>
            <a:off x="166685" y="5907356"/>
            <a:ext cx="8824911" cy="800219"/>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What is that purpose? </a:t>
            </a:r>
          </a:p>
          <a:p>
            <a:pPr algn="ctr">
              <a:tabLst>
                <a:tab pos="457200" algn="l"/>
                <a:tab pos="914400" algn="l"/>
                <a:tab pos="1371600" algn="l"/>
                <a:tab pos="1828800" algn="l"/>
                <a:tab pos="2286000" algn="l"/>
              </a:tabLst>
            </a:pPr>
            <a:r>
              <a:rPr lang="en-US" sz="2000" dirty="0">
                <a:solidFill>
                  <a:schemeClr val="tx1"/>
                </a:solidFill>
              </a:rPr>
              <a:t>That we “become like his Son.”</a:t>
            </a:r>
          </a:p>
        </p:txBody>
      </p:sp>
      <p:sp>
        <p:nvSpPr>
          <p:cNvPr id="7" name="Rectangle 6">
            <a:extLst>
              <a:ext uri="{FF2B5EF4-FFF2-40B4-BE49-F238E27FC236}">
                <a16:creationId xmlns:a16="http://schemas.microsoft.com/office/drawing/2014/main" id="{9DBD26BB-A2E6-0540-8610-12FC9663E913}"/>
              </a:ext>
            </a:extLst>
          </p:cNvPr>
          <p:cNvSpPr/>
          <p:nvPr/>
        </p:nvSpPr>
        <p:spPr>
          <a:xfrm>
            <a:off x="166684" y="3311730"/>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“work out your salvation” – </a:t>
            </a:r>
          </a:p>
          <a:p>
            <a:pPr>
              <a:tabLst>
                <a:tab pos="457200" algn="l"/>
                <a:tab pos="914400" algn="l"/>
                <a:tab pos="1371600" algn="l"/>
                <a:tab pos="1828800" algn="l"/>
                <a:tab pos="2286000" algn="l"/>
              </a:tabLst>
            </a:pPr>
            <a:r>
              <a:rPr lang="en-US" sz="2000" dirty="0">
                <a:solidFill>
                  <a:schemeClr val="tx1"/>
                </a:solidFill>
              </a:rPr>
              <a:t>	means to “sort it out”, </a:t>
            </a:r>
          </a:p>
          <a:p>
            <a:pPr>
              <a:tabLst>
                <a:tab pos="457200" algn="l"/>
                <a:tab pos="914400" algn="l"/>
                <a:tab pos="1371600" algn="l"/>
                <a:tab pos="1828800" algn="l"/>
                <a:tab pos="2286000" algn="l"/>
              </a:tabLst>
            </a:pPr>
            <a:r>
              <a:rPr lang="en-US" sz="2000" dirty="0">
                <a:solidFill>
                  <a:schemeClr val="tx1"/>
                </a:solidFill>
              </a:rPr>
              <a:t>		or to “work the process”</a:t>
            </a:r>
          </a:p>
        </p:txBody>
      </p:sp>
      <p:sp>
        <p:nvSpPr>
          <p:cNvPr id="8" name="Rectangle 7">
            <a:extLst>
              <a:ext uri="{FF2B5EF4-FFF2-40B4-BE49-F238E27FC236}">
                <a16:creationId xmlns:a16="http://schemas.microsoft.com/office/drawing/2014/main" id="{E866C4DB-34E8-E742-8664-04CC68B79BE1}"/>
              </a:ext>
            </a:extLst>
          </p:cNvPr>
          <p:cNvSpPr/>
          <p:nvPr/>
        </p:nvSpPr>
        <p:spPr>
          <a:xfrm>
            <a:off x="188119" y="4763431"/>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John Stott mentioned, in a sense, the superiority of the Holy Spirit over the Christ; Christ was </a:t>
            </a:r>
            <a:r>
              <a:rPr lang="en-US" sz="2000" u="sng" dirty="0">
                <a:solidFill>
                  <a:schemeClr val="tx1"/>
                </a:solidFill>
              </a:rPr>
              <a:t>with</a:t>
            </a:r>
            <a:r>
              <a:rPr lang="en-US" sz="2000" dirty="0">
                <a:solidFill>
                  <a:schemeClr val="tx1"/>
                </a:solidFill>
              </a:rPr>
              <a:t> us, but the Holy Spirit is </a:t>
            </a:r>
            <a:r>
              <a:rPr lang="en-US" sz="2000" u="sng" dirty="0">
                <a:solidFill>
                  <a:schemeClr val="tx1"/>
                </a:solidFill>
              </a:rPr>
              <a:t>in</a:t>
            </a:r>
            <a:r>
              <a:rPr lang="en-US" sz="2000" dirty="0">
                <a:solidFill>
                  <a:schemeClr val="tx1"/>
                </a:solidFill>
              </a:rPr>
              <a:t> us!</a:t>
            </a:r>
          </a:p>
        </p:txBody>
      </p:sp>
    </p:spTree>
    <p:extLst>
      <p:ext uri="{BB962C8B-B14F-4D97-AF65-F5344CB8AC3E}">
        <p14:creationId xmlns:p14="http://schemas.microsoft.com/office/powerpoint/2010/main" val="193751748"/>
      </p:ext>
    </p:extLst>
  </p:cSld>
  <p:clrMapOvr>
    <a:masterClrMapping/>
  </p:clrMapOvr>
  <p:transition/>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Process</a:t>
            </a:r>
          </a:p>
        </p:txBody>
      </p:sp>
      <p:sp>
        <p:nvSpPr>
          <p:cNvPr id="7" name="Rectangle 6"/>
          <p:cNvSpPr/>
          <p:nvPr/>
        </p:nvSpPr>
        <p:spPr>
          <a:xfrm>
            <a:off x="166683" y="1706095"/>
            <a:ext cx="4379917" cy="387798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lvl="0"/>
            <a:r>
              <a:rPr lang="en-US" sz="2000" dirty="0">
                <a:solidFill>
                  <a:srgbClr val="3327C6"/>
                </a:solidFill>
              </a:rPr>
              <a:t>Process</a:t>
            </a:r>
          </a:p>
          <a:p>
            <a:pPr marL="342900" lvl="0" indent="-342900">
              <a:buFont typeface="Arial" charset="0"/>
              <a:buChar char="•"/>
            </a:pPr>
            <a:r>
              <a:rPr lang="en-US" sz="2000" dirty="0">
                <a:solidFill>
                  <a:srgbClr val="3327C6"/>
                </a:solidFill>
              </a:rPr>
              <a:t>Prayer</a:t>
            </a:r>
          </a:p>
          <a:p>
            <a:pPr marL="342900" lvl="0" indent="-342900">
              <a:buFont typeface="Arial" charset="0"/>
              <a:buChar char="•"/>
            </a:pPr>
            <a:r>
              <a:rPr lang="en-US" sz="2000" dirty="0">
                <a:solidFill>
                  <a:schemeClr val="bg1">
                    <a:lumMod val="50000"/>
                  </a:schemeClr>
                </a:solidFill>
              </a:rPr>
              <a:t>Decisions</a:t>
            </a:r>
          </a:p>
          <a:p>
            <a:pPr marL="342900" lvl="0" indent="-342900">
              <a:buFont typeface="Arial" charset="0"/>
              <a:buChar char="•"/>
            </a:pPr>
            <a:r>
              <a:rPr lang="en-US" sz="2000" dirty="0">
                <a:solidFill>
                  <a:schemeClr val="bg1">
                    <a:lumMod val="50000"/>
                  </a:schemeClr>
                </a:solidFill>
              </a:rPr>
              <a:t>Purpose and Plan</a:t>
            </a:r>
          </a:p>
          <a:p>
            <a:pPr marL="800100" lvl="1" indent="-342900">
              <a:buFont typeface="Arial" charset="0"/>
              <a:buChar char="•"/>
            </a:pPr>
            <a:r>
              <a:rPr lang="en-US" sz="2000" dirty="0">
                <a:solidFill>
                  <a:schemeClr val="bg1">
                    <a:lumMod val="50000"/>
                  </a:schemeClr>
                </a:solidFill>
              </a:rPr>
              <a:t>Life</a:t>
            </a:r>
          </a:p>
          <a:p>
            <a:pPr marL="800100" lvl="1" indent="-342900">
              <a:buFont typeface="Arial" charset="0"/>
              <a:buChar char="•"/>
            </a:pPr>
            <a:r>
              <a:rPr lang="en-US" sz="2000" dirty="0">
                <a:solidFill>
                  <a:schemeClr val="bg1">
                    <a:lumMod val="50000"/>
                  </a:schemeClr>
                </a:solidFill>
              </a:rPr>
              <a:t>Death</a:t>
            </a:r>
          </a:p>
          <a:p>
            <a:pPr marL="342900" indent="-342900">
              <a:buFont typeface="Arial" charset="0"/>
              <a:buChar char="•"/>
            </a:pPr>
            <a:r>
              <a:rPr lang="en-US" sz="2000" dirty="0">
                <a:solidFill>
                  <a:schemeClr val="bg1">
                    <a:lumMod val="50000"/>
                  </a:schemeClr>
                </a:solidFill>
              </a:rPr>
              <a:t>Wisdom</a:t>
            </a:r>
          </a:p>
          <a:p>
            <a:pPr marL="342900" indent="-342900">
              <a:buFont typeface="Arial" charset="0"/>
              <a:buChar char="•"/>
            </a:pPr>
            <a:r>
              <a:rPr lang="en-US" sz="2000" dirty="0">
                <a:solidFill>
                  <a:schemeClr val="bg1">
                    <a:lumMod val="50000"/>
                  </a:schemeClr>
                </a:solidFill>
              </a:rPr>
              <a:t>Goals</a:t>
            </a:r>
          </a:p>
          <a:p>
            <a:pPr marL="800100" lvl="1" indent="-342900">
              <a:buFont typeface="Arial" charset="0"/>
              <a:buChar char="•"/>
            </a:pPr>
            <a:r>
              <a:rPr lang="en-US" sz="2000" dirty="0">
                <a:solidFill>
                  <a:schemeClr val="bg1">
                    <a:lumMod val="50000"/>
                  </a:schemeClr>
                </a:solidFill>
              </a:rPr>
              <a:t>vs. Purpose</a:t>
            </a:r>
          </a:p>
          <a:p>
            <a:pPr marL="800100" lvl="1" indent="-342900">
              <a:buFont typeface="Arial" charset="0"/>
              <a:buChar char="•"/>
            </a:pPr>
            <a:r>
              <a:rPr lang="en-US" sz="2000" dirty="0">
                <a:solidFill>
                  <a:schemeClr val="bg1">
                    <a:lumMod val="50000"/>
                  </a:schemeClr>
                </a:solidFill>
              </a:rPr>
              <a:t>Final / End</a:t>
            </a:r>
          </a:p>
          <a:p>
            <a:pPr marL="342900" indent="-342900">
              <a:buFont typeface="Arial" charset="0"/>
              <a:buChar char="•"/>
            </a:pPr>
            <a:r>
              <a:rPr lang="en-US" sz="2000" dirty="0">
                <a:solidFill>
                  <a:schemeClr val="bg1">
                    <a:lumMod val="50000"/>
                  </a:schemeClr>
                </a:solidFill>
              </a:rPr>
              <a:t>Implementation</a:t>
            </a:r>
          </a:p>
          <a:p>
            <a:pPr marL="342900" indent="-342900">
              <a:buFont typeface="Arial" charset="0"/>
              <a:buChar char="•"/>
            </a:pPr>
            <a:r>
              <a:rPr lang="en-US" sz="2000" dirty="0">
                <a:solidFill>
                  <a:schemeClr val="bg1">
                    <a:lumMod val="50000"/>
                  </a:schemeClr>
                </a:solidFill>
              </a:rPr>
              <a:t>Time</a:t>
            </a:r>
          </a:p>
        </p:txBody>
      </p:sp>
    </p:spTree>
    <p:extLst>
      <p:ext uri="{BB962C8B-B14F-4D97-AF65-F5344CB8AC3E}">
        <p14:creationId xmlns:p14="http://schemas.microsoft.com/office/powerpoint/2010/main" val="1136842974"/>
      </p:ext>
    </p:extLst>
  </p:cSld>
  <p:clrMapOvr>
    <a:masterClrMapping/>
  </p:clrMapOvr>
  <p:transition/>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Prayer</a:t>
            </a:r>
            <a:endParaRPr lang="en-US" sz="2000" dirty="0">
              <a:solidFill>
                <a:srgbClr val="002060"/>
              </a:solidFill>
            </a:endParaRPr>
          </a:p>
        </p:txBody>
      </p:sp>
      <p:sp>
        <p:nvSpPr>
          <p:cNvPr id="83" name="Rectangle 82"/>
          <p:cNvSpPr/>
          <p:nvPr/>
        </p:nvSpPr>
        <p:spPr>
          <a:xfrm>
            <a:off x="166686" y="1198555"/>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Spending time with God</a:t>
            </a:r>
          </a:p>
          <a:p>
            <a:pPr>
              <a:tabLst>
                <a:tab pos="457200" algn="l"/>
                <a:tab pos="914400" algn="l"/>
                <a:tab pos="1371600" algn="l"/>
                <a:tab pos="1828800" algn="l"/>
                <a:tab pos="2286000" algn="l"/>
              </a:tabLst>
            </a:pPr>
            <a:r>
              <a:rPr lang="en-US" sz="2000" dirty="0">
                <a:solidFill>
                  <a:schemeClr val="tx1"/>
                </a:solidFill>
              </a:rPr>
              <a:t>	through prayer and His Word </a:t>
            </a:r>
          </a:p>
          <a:p>
            <a:pPr>
              <a:tabLst>
                <a:tab pos="457200" algn="l"/>
                <a:tab pos="914400" algn="l"/>
                <a:tab pos="1371600" algn="l"/>
                <a:tab pos="1828800" algn="l"/>
                <a:tab pos="2286000" algn="l"/>
              </a:tabLst>
            </a:pPr>
            <a:r>
              <a:rPr lang="en-US" sz="2000" dirty="0">
                <a:solidFill>
                  <a:schemeClr val="tx1"/>
                </a:solidFill>
              </a:rPr>
              <a:t>		is a prerequisite </a:t>
            </a:r>
          </a:p>
          <a:p>
            <a:pPr>
              <a:tabLst>
                <a:tab pos="457200" algn="l"/>
                <a:tab pos="914400" algn="l"/>
                <a:tab pos="1371600" algn="l"/>
                <a:tab pos="1828800" algn="l"/>
                <a:tab pos="2286000" algn="l"/>
              </a:tabLst>
            </a:pPr>
            <a:r>
              <a:rPr lang="en-US" sz="2000" dirty="0">
                <a:solidFill>
                  <a:schemeClr val="tx1"/>
                </a:solidFill>
              </a:rPr>
              <a:t>			for having a great life </a:t>
            </a:r>
          </a:p>
          <a:p>
            <a:pPr>
              <a:tabLst>
                <a:tab pos="457200" algn="l"/>
                <a:tab pos="914400" algn="l"/>
                <a:tab pos="1371600" algn="l"/>
                <a:tab pos="1828800" algn="l"/>
                <a:tab pos="2286000" algn="l"/>
              </a:tabLst>
            </a:pPr>
            <a:r>
              <a:rPr lang="en-US" sz="2000" dirty="0">
                <a:solidFill>
                  <a:schemeClr val="tx1"/>
                </a:solidFill>
              </a:rPr>
              <a:t>				and fulfilling your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Joyce Meyer </a:t>
            </a:r>
          </a:p>
        </p:txBody>
      </p:sp>
    </p:spTree>
    <p:extLst>
      <p:ext uri="{BB962C8B-B14F-4D97-AF65-F5344CB8AC3E}">
        <p14:creationId xmlns:p14="http://schemas.microsoft.com/office/powerpoint/2010/main" val="4248965156"/>
      </p:ext>
    </p:extLst>
  </p:cSld>
  <p:clrMapOvr>
    <a:masterClrMapping/>
  </p:clrMapOvr>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Prayer</a:t>
            </a:r>
            <a:endParaRPr lang="en-US" sz="2000" dirty="0">
              <a:solidFill>
                <a:srgbClr val="002060"/>
              </a:solidFill>
            </a:endParaRPr>
          </a:p>
        </p:txBody>
      </p:sp>
      <p:sp>
        <p:nvSpPr>
          <p:cNvPr id="83" name="Rectangle 82"/>
          <p:cNvSpPr/>
          <p:nvPr/>
        </p:nvSpPr>
        <p:spPr>
          <a:xfrm>
            <a:off x="166686" y="1221705"/>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As for our great King, </a:t>
            </a:r>
          </a:p>
          <a:p>
            <a:pPr>
              <a:tabLst>
                <a:tab pos="457200" algn="l"/>
                <a:tab pos="914400" algn="l"/>
                <a:tab pos="1371600" algn="l"/>
                <a:tab pos="1828800" algn="l"/>
                <a:tab pos="2286000" algn="l"/>
              </a:tabLst>
            </a:pPr>
            <a:r>
              <a:rPr lang="en-US" sz="2000" dirty="0">
                <a:solidFill>
                  <a:schemeClr val="tx1"/>
                </a:solidFill>
              </a:rPr>
              <a:t>	when we venture into His presence, </a:t>
            </a:r>
          </a:p>
          <a:p>
            <a:pPr>
              <a:tabLst>
                <a:tab pos="457200" algn="l"/>
                <a:tab pos="914400" algn="l"/>
                <a:tab pos="1371600" algn="l"/>
                <a:tab pos="1828800" algn="l"/>
                <a:tab pos="2286000" algn="l"/>
              </a:tabLst>
            </a:pPr>
            <a:r>
              <a:rPr lang="en-US" sz="2000" dirty="0">
                <a:solidFill>
                  <a:schemeClr val="tx1"/>
                </a:solidFill>
              </a:rPr>
              <a:t>		let us have a </a:t>
            </a:r>
            <a:r>
              <a:rPr lang="en-US" sz="2000" dirty="0">
                <a:solidFill>
                  <a:srgbClr val="FF0000"/>
                </a:solidFill>
              </a:rPr>
              <a:t>purpose</a:t>
            </a:r>
            <a:r>
              <a:rPr lang="en-US" sz="2000" dirty="0">
                <a:solidFill>
                  <a:schemeClr val="tx1"/>
                </a:solidFill>
              </a:rPr>
              <a:t> there.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Let us beware of playing at praying; </a:t>
            </a:r>
          </a:p>
          <a:p>
            <a:pPr>
              <a:tabLst>
                <a:tab pos="457200" algn="l"/>
                <a:tab pos="914400" algn="l"/>
                <a:tab pos="1371600" algn="l"/>
                <a:tab pos="1828800" algn="l"/>
                <a:tab pos="2286000" algn="l"/>
              </a:tabLst>
            </a:pPr>
            <a:r>
              <a:rPr lang="en-US" sz="2000" dirty="0">
                <a:solidFill>
                  <a:schemeClr val="tx1"/>
                </a:solidFill>
              </a:rPr>
              <a:t>	it is insolence toward God. </a:t>
            </a:r>
          </a:p>
          <a:p>
            <a:pPr>
              <a:tabLst>
                <a:tab pos="457200" algn="l"/>
                <a:tab pos="914400" algn="l"/>
                <a:tab pos="1371600" algn="l"/>
                <a:tab pos="1828800" algn="l"/>
                <a:tab pos="2286000" algn="l"/>
              </a:tabLst>
            </a:pPr>
            <a:r>
              <a:rPr lang="en-US" sz="2000" dirty="0">
                <a:solidFill>
                  <a:schemeClr val="tx1"/>
                </a:solidFill>
              </a:rPr>
              <a:t>										Charles Spurgeon</a:t>
            </a:r>
          </a:p>
        </p:txBody>
      </p:sp>
      <p:sp>
        <p:nvSpPr>
          <p:cNvPr id="5" name="Rectangle 4">
            <a:extLst>
              <a:ext uri="{FF2B5EF4-FFF2-40B4-BE49-F238E27FC236}">
                <a16:creationId xmlns:a16="http://schemas.microsoft.com/office/drawing/2014/main" id="{D1440FA6-3F6D-574C-9233-6D0EEC9CFDD8}"/>
              </a:ext>
            </a:extLst>
          </p:cNvPr>
          <p:cNvSpPr/>
          <p:nvPr/>
        </p:nvSpPr>
        <p:spPr>
          <a:xfrm>
            <a:off x="166686" y="6191013"/>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Our prayers should reflect our purpose (God’s purpose).</a:t>
            </a:r>
          </a:p>
        </p:txBody>
      </p:sp>
      <p:sp>
        <p:nvSpPr>
          <p:cNvPr id="7" name="Rectangle 6">
            <a:extLst>
              <a:ext uri="{FF2B5EF4-FFF2-40B4-BE49-F238E27FC236}">
                <a16:creationId xmlns:a16="http://schemas.microsoft.com/office/drawing/2014/main" id="{FB20C228-33E7-1843-A362-E082F08AFA3D}"/>
              </a:ext>
            </a:extLst>
          </p:cNvPr>
          <p:cNvSpPr/>
          <p:nvPr/>
        </p:nvSpPr>
        <p:spPr>
          <a:xfrm>
            <a:off x="166685" y="3409594"/>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Lst>
            </a:pPr>
            <a:r>
              <a:rPr lang="en-US" sz="2000" dirty="0">
                <a:solidFill>
                  <a:srgbClr val="3327C6"/>
                </a:solidFill>
              </a:rPr>
              <a:t>The multitude of your sacrifices - </a:t>
            </a:r>
            <a:br>
              <a:rPr lang="en-US" sz="2000" dirty="0">
                <a:solidFill>
                  <a:srgbClr val="3327C6"/>
                </a:solidFill>
              </a:rPr>
            </a:br>
            <a:r>
              <a:rPr lang="en-US" sz="2000" dirty="0">
                <a:solidFill>
                  <a:srgbClr val="3327C6"/>
                </a:solidFill>
              </a:rPr>
              <a:t>	what are they to me?” says the </a:t>
            </a:r>
            <a:r>
              <a:rPr lang="en-US" sz="2000" cap="small" dirty="0">
                <a:solidFill>
                  <a:srgbClr val="3327C6"/>
                </a:solidFill>
              </a:rPr>
              <a:t>Lord</a:t>
            </a:r>
            <a:r>
              <a:rPr lang="en-US" sz="2000" dirty="0">
                <a:solidFill>
                  <a:srgbClr val="3327C6"/>
                </a:solidFill>
              </a:rPr>
              <a:t>…</a:t>
            </a:r>
            <a:br>
              <a:rPr lang="en-US" sz="2000" dirty="0">
                <a:solidFill>
                  <a:srgbClr val="3327C6"/>
                </a:solidFill>
              </a:rPr>
            </a:br>
            <a:r>
              <a:rPr lang="en-US" sz="2000" dirty="0">
                <a:solidFill>
                  <a:srgbClr val="3327C6"/>
                </a:solidFill>
              </a:rPr>
              <a:t>Stop bringing meaningless offerings!</a:t>
            </a:r>
            <a:br>
              <a:rPr lang="en-US" sz="2000" dirty="0">
                <a:solidFill>
                  <a:srgbClr val="3327C6"/>
                </a:solidFill>
              </a:rPr>
            </a:br>
            <a:r>
              <a:rPr lang="en-US" sz="2000" dirty="0">
                <a:solidFill>
                  <a:srgbClr val="3327C6"/>
                </a:solidFill>
              </a:rPr>
              <a:t>	… I cannot bear your worthless assemblies...</a:t>
            </a:r>
            <a:br>
              <a:rPr lang="en-US" sz="2000" dirty="0">
                <a:solidFill>
                  <a:srgbClr val="3327C6"/>
                </a:solidFill>
              </a:rPr>
            </a:br>
            <a:r>
              <a:rPr lang="en-US" sz="2000" dirty="0">
                <a:solidFill>
                  <a:srgbClr val="3327C6"/>
                </a:solidFill>
              </a:rPr>
              <a:t>When you spread out your hands in prayer,</a:t>
            </a:r>
            <a:br>
              <a:rPr lang="en-US" sz="2000" dirty="0">
                <a:solidFill>
                  <a:srgbClr val="3327C6"/>
                </a:solidFill>
              </a:rPr>
            </a:br>
            <a:r>
              <a:rPr lang="en-US" sz="2000" dirty="0">
                <a:solidFill>
                  <a:srgbClr val="3327C6"/>
                </a:solidFill>
              </a:rPr>
              <a:t>	I hide my eyes from you;</a:t>
            </a:r>
            <a:br>
              <a:rPr lang="en-US" sz="2000" dirty="0">
                <a:solidFill>
                  <a:srgbClr val="3327C6"/>
                </a:solidFill>
              </a:rPr>
            </a:br>
            <a:r>
              <a:rPr lang="en-US" sz="2000" dirty="0">
                <a:solidFill>
                  <a:srgbClr val="3327C6"/>
                </a:solidFill>
              </a:rPr>
              <a:t>even when you offer many prayers,</a:t>
            </a:r>
            <a:br>
              <a:rPr lang="en-US" sz="2000" dirty="0">
                <a:solidFill>
                  <a:srgbClr val="3327C6"/>
                </a:solidFill>
              </a:rPr>
            </a:br>
            <a:r>
              <a:rPr lang="en-US" sz="2000" dirty="0">
                <a:solidFill>
                  <a:srgbClr val="3327C6"/>
                </a:solidFill>
              </a:rPr>
              <a:t>	I am not listening.					       Isaiah 1:11-15</a:t>
            </a:r>
          </a:p>
        </p:txBody>
      </p:sp>
    </p:spTree>
    <p:extLst>
      <p:ext uri="{BB962C8B-B14F-4D97-AF65-F5344CB8AC3E}">
        <p14:creationId xmlns:p14="http://schemas.microsoft.com/office/powerpoint/2010/main" val="1621858806"/>
      </p:ext>
    </p:extLst>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Prayer</a:t>
            </a:r>
            <a:endParaRPr lang="en-US" sz="2000" dirty="0">
              <a:solidFill>
                <a:srgbClr val="002060"/>
              </a:solidFill>
            </a:endParaRPr>
          </a:p>
        </p:txBody>
      </p:sp>
      <p:sp>
        <p:nvSpPr>
          <p:cNvPr id="83" name="Rectangle 82"/>
          <p:cNvSpPr/>
          <p:nvPr/>
        </p:nvSpPr>
        <p:spPr>
          <a:xfrm>
            <a:off x="166686" y="1198555"/>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Prayer is a process</a:t>
            </a:r>
          </a:p>
          <a:p>
            <a:pPr>
              <a:tabLst>
                <a:tab pos="457200" algn="l"/>
                <a:tab pos="914400" algn="l"/>
                <a:tab pos="1371600" algn="l"/>
                <a:tab pos="1828800" algn="l"/>
                <a:tab pos="2286000" algn="l"/>
              </a:tabLst>
            </a:pPr>
            <a:r>
              <a:rPr lang="en-US" sz="2000" dirty="0">
                <a:solidFill>
                  <a:schemeClr val="tx1"/>
                </a:solidFill>
              </a:rPr>
              <a:t>	of joining in partnership with God</a:t>
            </a:r>
          </a:p>
          <a:p>
            <a:pPr>
              <a:tabLst>
                <a:tab pos="457200" algn="l"/>
                <a:tab pos="914400" algn="l"/>
                <a:tab pos="1371600" algn="l"/>
                <a:tab pos="1828800" algn="l"/>
                <a:tab pos="2286000" algn="l"/>
              </a:tabLst>
            </a:pPr>
            <a:r>
              <a:rPr lang="en-US" sz="2000" dirty="0">
                <a:solidFill>
                  <a:schemeClr val="tx1"/>
                </a:solidFill>
              </a:rPr>
              <a:t>		so He can achieve</a:t>
            </a:r>
          </a:p>
          <a:p>
            <a:pPr>
              <a:tabLst>
                <a:tab pos="457200" algn="l"/>
                <a:tab pos="914400" algn="l"/>
                <a:tab pos="1371600" algn="l"/>
                <a:tab pos="1828800" algn="l"/>
                <a:tab pos="2286000" algn="l"/>
              </a:tabLst>
            </a:pPr>
            <a:r>
              <a:rPr lang="en-US" sz="2000" dirty="0">
                <a:solidFill>
                  <a:schemeClr val="tx1"/>
                </a:solidFill>
              </a:rPr>
              <a:t>			His promises</a:t>
            </a:r>
          </a:p>
          <a:p>
            <a:pPr>
              <a:tabLst>
                <a:tab pos="457200" algn="l"/>
                <a:tab pos="914400" algn="l"/>
                <a:tab pos="1371600" algn="l"/>
                <a:tab pos="1828800" algn="l"/>
                <a:tab pos="2286000" algn="l"/>
              </a:tabLst>
            </a:pPr>
            <a:r>
              <a:rPr lang="en-US" sz="2000" dirty="0">
                <a:solidFill>
                  <a:schemeClr val="tx1"/>
                </a:solidFill>
              </a:rPr>
              <a:t>				through us.</a:t>
            </a:r>
          </a:p>
          <a:p>
            <a:pPr>
              <a:tabLst>
                <a:tab pos="457200" algn="l"/>
                <a:tab pos="914400" algn="l"/>
                <a:tab pos="1371600" algn="l"/>
                <a:tab pos="1828800" algn="l"/>
                <a:tab pos="2286000" algn="l"/>
              </a:tabLst>
            </a:pPr>
            <a:r>
              <a:rPr lang="en-US" sz="2000" dirty="0">
                <a:solidFill>
                  <a:schemeClr val="tx1"/>
                </a:solidFill>
              </a:rPr>
              <a:t>										          Greg Laurie</a:t>
            </a:r>
          </a:p>
        </p:txBody>
      </p:sp>
      <p:sp>
        <p:nvSpPr>
          <p:cNvPr id="5" name="Rectangle 4">
            <a:extLst>
              <a:ext uri="{FF2B5EF4-FFF2-40B4-BE49-F238E27FC236}">
                <a16:creationId xmlns:a16="http://schemas.microsoft.com/office/drawing/2014/main" id="{8F464CF5-812E-3140-B895-40E92AC43091}"/>
              </a:ext>
            </a:extLst>
          </p:cNvPr>
          <p:cNvSpPr/>
          <p:nvPr/>
        </p:nvSpPr>
        <p:spPr>
          <a:xfrm>
            <a:off x="166685" y="5880004"/>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must pray for strength -</a:t>
            </a:r>
          </a:p>
          <a:p>
            <a:pPr algn="ctr">
              <a:tabLst>
                <a:tab pos="457200" algn="l"/>
                <a:tab pos="914400" algn="l"/>
                <a:tab pos="1371600" algn="l"/>
                <a:tab pos="1828800" algn="l"/>
                <a:tab pos="2286000" algn="l"/>
              </a:tabLst>
            </a:pPr>
            <a:r>
              <a:rPr lang="en-US" sz="2000" dirty="0">
                <a:solidFill>
                  <a:schemeClr val="tx1"/>
                </a:solidFill>
              </a:rPr>
              <a:t>	and not ease!</a:t>
            </a:r>
          </a:p>
        </p:txBody>
      </p:sp>
    </p:spTree>
    <p:extLst>
      <p:ext uri="{BB962C8B-B14F-4D97-AF65-F5344CB8AC3E}">
        <p14:creationId xmlns:p14="http://schemas.microsoft.com/office/powerpoint/2010/main" val="126513883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Teaching on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53988" y="1188873"/>
            <a:ext cx="8850312" cy="587084"/>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dirty="0">
                <a:solidFill>
                  <a:srgbClr val="002060"/>
                </a:solidFill>
                <a:sym typeface="Arial" charset="0"/>
              </a:rPr>
              <a:t>As opposed to “on Accident”</a:t>
            </a:r>
            <a:endParaRPr lang="en-US" dirty="0">
              <a:solidFill>
                <a:srgbClr val="002060"/>
              </a:solidFill>
            </a:endParaRPr>
          </a:p>
        </p:txBody>
      </p:sp>
    </p:spTree>
    <p:extLst>
      <p:ext uri="{BB962C8B-B14F-4D97-AF65-F5344CB8AC3E}">
        <p14:creationId xmlns:p14="http://schemas.microsoft.com/office/powerpoint/2010/main" val="1686765377"/>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Process</a:t>
            </a:r>
          </a:p>
        </p:txBody>
      </p:sp>
      <p:sp>
        <p:nvSpPr>
          <p:cNvPr id="7" name="Rectangle 6"/>
          <p:cNvSpPr/>
          <p:nvPr/>
        </p:nvSpPr>
        <p:spPr>
          <a:xfrm>
            <a:off x="166683" y="1706095"/>
            <a:ext cx="4379917" cy="387798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solidFill>
                  <a:srgbClr val="3327C6"/>
                </a:solidFill>
              </a:rPr>
              <a:t>Process</a:t>
            </a:r>
          </a:p>
          <a:p>
            <a:pPr marL="342900" lvl="0" indent="-342900">
              <a:buFont typeface="Arial" charset="0"/>
              <a:buChar char="•"/>
            </a:pPr>
            <a:r>
              <a:rPr lang="en-US" sz="2000" dirty="0">
                <a:solidFill>
                  <a:srgbClr val="3327C6"/>
                </a:solidFill>
              </a:rPr>
              <a:t>Prayer</a:t>
            </a:r>
          </a:p>
          <a:p>
            <a:pPr marL="342900" lvl="0" indent="-342900">
              <a:buFont typeface="Arial" charset="0"/>
              <a:buChar char="•"/>
            </a:pPr>
            <a:r>
              <a:rPr lang="en-US" sz="2000" dirty="0">
                <a:solidFill>
                  <a:srgbClr val="3327C6"/>
                </a:solidFill>
              </a:rPr>
              <a:t>Decisions</a:t>
            </a:r>
          </a:p>
          <a:p>
            <a:pPr marL="342900" lvl="0" indent="-342900">
              <a:buFont typeface="Arial" charset="0"/>
              <a:buChar char="•"/>
            </a:pPr>
            <a:r>
              <a:rPr lang="en-US" sz="2000" dirty="0">
                <a:solidFill>
                  <a:schemeClr val="bg1">
                    <a:lumMod val="50000"/>
                  </a:schemeClr>
                </a:solidFill>
              </a:rPr>
              <a:t>Purpose and Plan</a:t>
            </a:r>
          </a:p>
          <a:p>
            <a:pPr marL="800100" lvl="1" indent="-342900">
              <a:buFont typeface="Arial" charset="0"/>
              <a:buChar char="•"/>
            </a:pPr>
            <a:r>
              <a:rPr lang="en-US" sz="2000" dirty="0">
                <a:solidFill>
                  <a:schemeClr val="bg1">
                    <a:lumMod val="50000"/>
                  </a:schemeClr>
                </a:solidFill>
              </a:rPr>
              <a:t>Life</a:t>
            </a:r>
          </a:p>
          <a:p>
            <a:pPr marL="800100" lvl="1" indent="-342900">
              <a:buFont typeface="Arial" charset="0"/>
              <a:buChar char="•"/>
            </a:pPr>
            <a:r>
              <a:rPr lang="en-US" sz="2000" dirty="0">
                <a:solidFill>
                  <a:schemeClr val="bg1">
                    <a:lumMod val="50000"/>
                  </a:schemeClr>
                </a:solidFill>
              </a:rPr>
              <a:t>Death</a:t>
            </a:r>
          </a:p>
          <a:p>
            <a:pPr marL="342900" indent="-342900">
              <a:buFont typeface="Arial" charset="0"/>
              <a:buChar char="•"/>
            </a:pPr>
            <a:r>
              <a:rPr lang="en-US" sz="2000" dirty="0">
                <a:solidFill>
                  <a:schemeClr val="bg1">
                    <a:lumMod val="50000"/>
                  </a:schemeClr>
                </a:solidFill>
              </a:rPr>
              <a:t>Wisdom</a:t>
            </a:r>
          </a:p>
          <a:p>
            <a:pPr marL="342900" indent="-342900">
              <a:buFont typeface="Arial" charset="0"/>
              <a:buChar char="•"/>
            </a:pPr>
            <a:r>
              <a:rPr lang="en-US" sz="2000" dirty="0">
                <a:solidFill>
                  <a:schemeClr val="bg1">
                    <a:lumMod val="50000"/>
                  </a:schemeClr>
                </a:solidFill>
              </a:rPr>
              <a:t>Goals</a:t>
            </a:r>
          </a:p>
          <a:p>
            <a:pPr marL="800100" lvl="1" indent="-342900">
              <a:buFont typeface="Arial" charset="0"/>
              <a:buChar char="•"/>
            </a:pPr>
            <a:r>
              <a:rPr lang="en-US" sz="2000" dirty="0">
                <a:solidFill>
                  <a:schemeClr val="bg1">
                    <a:lumMod val="50000"/>
                  </a:schemeClr>
                </a:solidFill>
              </a:rPr>
              <a:t>vs. Purpose</a:t>
            </a:r>
          </a:p>
          <a:p>
            <a:pPr marL="800100" lvl="1" indent="-342900">
              <a:buFont typeface="Arial" charset="0"/>
              <a:buChar char="•"/>
            </a:pPr>
            <a:r>
              <a:rPr lang="en-US" sz="2000" dirty="0">
                <a:solidFill>
                  <a:schemeClr val="bg1">
                    <a:lumMod val="50000"/>
                  </a:schemeClr>
                </a:solidFill>
              </a:rPr>
              <a:t>Final / End</a:t>
            </a:r>
          </a:p>
          <a:p>
            <a:pPr marL="342900" indent="-342900">
              <a:buFont typeface="Arial" charset="0"/>
              <a:buChar char="•"/>
            </a:pPr>
            <a:r>
              <a:rPr lang="en-US" sz="2000" dirty="0">
                <a:solidFill>
                  <a:schemeClr val="bg1">
                    <a:lumMod val="50000"/>
                  </a:schemeClr>
                </a:solidFill>
              </a:rPr>
              <a:t>Implementation</a:t>
            </a:r>
          </a:p>
          <a:p>
            <a:pPr marL="342900" indent="-342900">
              <a:buFont typeface="Arial" charset="0"/>
              <a:buChar char="•"/>
            </a:pPr>
            <a:r>
              <a:rPr lang="en-US" sz="2000" dirty="0">
                <a:solidFill>
                  <a:schemeClr val="bg1">
                    <a:lumMod val="50000"/>
                  </a:schemeClr>
                </a:solidFill>
              </a:rPr>
              <a:t>Time</a:t>
            </a:r>
          </a:p>
        </p:txBody>
      </p:sp>
    </p:spTree>
    <p:extLst>
      <p:ext uri="{BB962C8B-B14F-4D97-AF65-F5344CB8AC3E}">
        <p14:creationId xmlns:p14="http://schemas.microsoft.com/office/powerpoint/2010/main" val="2423788712"/>
      </p:ext>
    </p:extLst>
  </p:cSld>
  <p:clrMapOvr>
    <a:masterClrMapping/>
  </p:clrMapOvr>
  <p:transition/>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Decisions</a:t>
            </a:r>
            <a:endParaRPr lang="en-US" sz="2000" dirty="0">
              <a:solidFill>
                <a:srgbClr val="002060"/>
              </a:solidFill>
            </a:endParaRPr>
          </a:p>
        </p:txBody>
      </p:sp>
      <p:sp>
        <p:nvSpPr>
          <p:cNvPr id="83" name="Rectangle 82"/>
          <p:cNvSpPr/>
          <p:nvPr/>
        </p:nvSpPr>
        <p:spPr>
          <a:xfrm>
            <a:off x="166686" y="1198555"/>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In broadest terms, </a:t>
            </a:r>
          </a:p>
          <a:p>
            <a:pPr>
              <a:tabLst>
                <a:tab pos="457200" algn="l"/>
                <a:tab pos="914400" algn="l"/>
                <a:tab pos="1371600" algn="l"/>
                <a:tab pos="1828800" algn="l"/>
                <a:tab pos="2286000" algn="l"/>
              </a:tabLst>
            </a:pPr>
            <a:r>
              <a:rPr lang="en-US" sz="2000" dirty="0">
                <a:solidFill>
                  <a:schemeClr val="tx1"/>
                </a:solidFill>
              </a:rPr>
              <a:t>	adult human life, </a:t>
            </a:r>
          </a:p>
          <a:p>
            <a:pPr>
              <a:tabLst>
                <a:tab pos="457200" algn="l"/>
                <a:tab pos="914400" algn="l"/>
                <a:tab pos="1371600" algn="l"/>
                <a:tab pos="1828800" algn="l"/>
                <a:tab pos="2286000" algn="l"/>
              </a:tabLst>
            </a:pPr>
            <a:r>
              <a:rPr lang="en-US" sz="2000" dirty="0">
                <a:solidFill>
                  <a:schemeClr val="tx1"/>
                </a:solidFill>
              </a:rPr>
              <a:t>		into which children are to grow, </a:t>
            </a:r>
          </a:p>
          <a:p>
            <a:pPr>
              <a:tabLst>
                <a:tab pos="457200" algn="l"/>
                <a:tab pos="914400" algn="l"/>
                <a:tab pos="1371600" algn="l"/>
                <a:tab pos="1828800" algn="l"/>
                <a:tab pos="2286000" algn="l"/>
              </a:tabLst>
            </a:pPr>
            <a:r>
              <a:rPr lang="en-US" sz="2000" dirty="0">
                <a:solidFill>
                  <a:schemeClr val="tx1"/>
                </a:solidFill>
              </a:rPr>
              <a:t>			is a compound of three things: </a:t>
            </a:r>
          </a:p>
          <a:p>
            <a:pPr>
              <a:tabLst>
                <a:tab pos="457200" algn="l"/>
                <a:tab pos="914400" algn="l"/>
                <a:tab pos="1371600" algn="l"/>
                <a:tab pos="1828800" algn="l"/>
                <a:tab pos="2286000" algn="l"/>
              </a:tabLst>
            </a:pPr>
            <a:r>
              <a:rPr lang="en-US" sz="2000" dirty="0">
                <a:solidFill>
                  <a:schemeClr val="tx1"/>
                </a:solidFill>
              </a:rPr>
              <a:t>				discovery, </a:t>
            </a:r>
          </a:p>
          <a:p>
            <a:pPr>
              <a:tabLst>
                <a:tab pos="457200" algn="l"/>
                <a:tab pos="914400" algn="l"/>
                <a:tab pos="1371600" algn="l"/>
                <a:tab pos="1828800" algn="l"/>
                <a:tab pos="2286000" algn="l"/>
              </a:tabLst>
            </a:pPr>
            <a:r>
              <a:rPr lang="en-US" sz="2000" dirty="0">
                <a:solidFill>
                  <a:schemeClr val="tx1"/>
                </a:solidFill>
              </a:rPr>
              <a:t>				direction setting, and </a:t>
            </a:r>
          </a:p>
          <a:p>
            <a:pPr>
              <a:tabLst>
                <a:tab pos="457200" algn="l"/>
                <a:tab pos="914400" algn="l"/>
                <a:tab pos="1371600" algn="l"/>
                <a:tab pos="1828800" algn="l"/>
                <a:tab pos="2286000" algn="l"/>
              </a:tabLst>
            </a:pPr>
            <a:r>
              <a:rPr lang="en-US" sz="2000" dirty="0">
                <a:solidFill>
                  <a:schemeClr val="tx1"/>
                </a:solidFill>
              </a:rPr>
              <a:t>				</a:t>
            </a:r>
            <a:r>
              <a:rPr lang="en-US" sz="2000" dirty="0">
                <a:solidFill>
                  <a:srgbClr val="FF0000"/>
                </a:solidFill>
              </a:rPr>
              <a:t>decision</a:t>
            </a:r>
            <a:r>
              <a:rPr lang="en-US" sz="2000" dirty="0">
                <a:solidFill>
                  <a:schemeClr val="tx1"/>
                </a:solidFill>
              </a:rPr>
              <a:t> making. </a:t>
            </a:r>
          </a:p>
          <a:p>
            <a:pPr>
              <a:tabLst>
                <a:tab pos="457200" algn="l"/>
                <a:tab pos="914400" algn="l"/>
                <a:tab pos="1371600" algn="l"/>
                <a:tab pos="1828800" algn="l"/>
                <a:tab pos="2286000" algn="l"/>
              </a:tabLst>
            </a:pPr>
            <a:r>
              <a:rPr lang="en-US" sz="2000" dirty="0">
                <a:solidFill>
                  <a:schemeClr val="tx1"/>
                </a:solidFill>
              </a:rPr>
              <a:t>								J.I. Packer, and Carolyn Nystrom</a:t>
            </a:r>
          </a:p>
        </p:txBody>
      </p:sp>
    </p:spTree>
    <p:extLst>
      <p:ext uri="{BB962C8B-B14F-4D97-AF65-F5344CB8AC3E}">
        <p14:creationId xmlns:p14="http://schemas.microsoft.com/office/powerpoint/2010/main" val="896143267"/>
      </p:ext>
    </p:extLst>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Decisions</a:t>
            </a:r>
            <a:endParaRPr lang="en-US" sz="2000" dirty="0">
              <a:solidFill>
                <a:srgbClr val="002060"/>
              </a:solidFill>
            </a:endParaRPr>
          </a:p>
        </p:txBody>
      </p:sp>
      <p:sp>
        <p:nvSpPr>
          <p:cNvPr id="83" name="Rectangle 82"/>
          <p:cNvSpPr/>
          <p:nvPr/>
        </p:nvSpPr>
        <p:spPr>
          <a:xfrm>
            <a:off x="166686" y="1198555"/>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Passion provides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but data drives </a:t>
            </a:r>
            <a:r>
              <a:rPr lang="en-US" sz="2000" dirty="0">
                <a:solidFill>
                  <a:srgbClr val="FF0000"/>
                </a:solidFill>
              </a:rPr>
              <a:t>decisions</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Andy Dunn [study – knowledge]</a:t>
            </a:r>
          </a:p>
        </p:txBody>
      </p:sp>
      <p:sp>
        <p:nvSpPr>
          <p:cNvPr id="5" name="Rectangle 4">
            <a:extLst>
              <a:ext uri="{FF2B5EF4-FFF2-40B4-BE49-F238E27FC236}">
                <a16:creationId xmlns:a16="http://schemas.microsoft.com/office/drawing/2014/main" id="{047C25D3-19B5-424A-A504-1E1843EDD3BE}"/>
              </a:ext>
            </a:extLst>
          </p:cNvPr>
          <p:cNvSpPr/>
          <p:nvPr/>
        </p:nvSpPr>
        <p:spPr>
          <a:xfrm>
            <a:off x="128588" y="6184644"/>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Our purpose should be supported by knowledge, which implies study.</a:t>
            </a:r>
          </a:p>
        </p:txBody>
      </p:sp>
      <p:sp>
        <p:nvSpPr>
          <p:cNvPr id="7" name="Rectangle 6">
            <a:extLst>
              <a:ext uri="{FF2B5EF4-FFF2-40B4-BE49-F238E27FC236}">
                <a16:creationId xmlns:a16="http://schemas.microsoft.com/office/drawing/2014/main" id="{A8ABDAC6-D282-8949-9D82-DBDC4413A526}"/>
              </a:ext>
            </a:extLst>
          </p:cNvPr>
          <p:cNvSpPr/>
          <p:nvPr/>
        </p:nvSpPr>
        <p:spPr>
          <a:xfrm>
            <a:off x="188119" y="2583603"/>
            <a:ext cx="8824911" cy="242117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Lst>
            </a:pPr>
            <a:r>
              <a:rPr lang="en-US" sz="2000" dirty="0">
                <a:solidFill>
                  <a:srgbClr val="3327C6"/>
                </a:solidFill>
              </a:rPr>
              <a:t>It is dangerous to have zeal without knowledge,</a:t>
            </a:r>
            <a:br>
              <a:rPr lang="en-US" sz="2000" dirty="0">
                <a:solidFill>
                  <a:srgbClr val="3327C6"/>
                </a:solidFill>
              </a:rPr>
            </a:br>
            <a:r>
              <a:rPr lang="en-US" sz="2000" dirty="0">
                <a:solidFill>
                  <a:srgbClr val="3327C6"/>
                </a:solidFill>
              </a:rPr>
              <a:t>	and the one who acts hastily makes poor choices.</a:t>
            </a:r>
          </a:p>
          <a:p>
            <a:r>
              <a:rPr lang="en-US" sz="2000" baseline="30000" dirty="0">
                <a:solidFill>
                  <a:srgbClr val="3327C6"/>
                </a:solidFill>
              </a:rPr>
              <a:t>						</a:t>
            </a:r>
            <a:r>
              <a:rPr lang="en-US" sz="2000" dirty="0">
                <a:solidFill>
                  <a:srgbClr val="3327C6"/>
                </a:solidFill>
              </a:rPr>
              <a:t>New English Translation</a:t>
            </a:r>
          </a:p>
          <a:p>
            <a:endParaRPr lang="en-US" sz="800" baseline="30000" dirty="0">
              <a:solidFill>
                <a:srgbClr val="3327C6"/>
              </a:solidFill>
            </a:endParaRPr>
          </a:p>
          <a:p>
            <a:r>
              <a:rPr lang="en-US" sz="2000" dirty="0">
                <a:solidFill>
                  <a:srgbClr val="3327C6"/>
                </a:solidFill>
              </a:rPr>
              <a:t>Desire without knowledge is not good -</a:t>
            </a:r>
            <a:br>
              <a:rPr lang="en-US" sz="2000" dirty="0">
                <a:solidFill>
                  <a:srgbClr val="3327C6"/>
                </a:solidFill>
              </a:rPr>
            </a:br>
            <a:r>
              <a:rPr lang="en-US" sz="2000" dirty="0">
                <a:solidFill>
                  <a:srgbClr val="3327C6"/>
                </a:solidFill>
              </a:rPr>
              <a:t>    how much more will hasty feet miss the way!</a:t>
            </a:r>
          </a:p>
          <a:p>
            <a:r>
              <a:rPr lang="en-US" sz="2000" dirty="0">
                <a:solidFill>
                  <a:srgbClr val="3327C6"/>
                </a:solidFill>
              </a:rPr>
              <a:t>						New International Version</a:t>
            </a:r>
          </a:p>
          <a:p>
            <a:pPr>
              <a:tabLst>
                <a:tab pos="457200" algn="l"/>
                <a:tab pos="914400" algn="l"/>
                <a:tab pos="1371600" algn="l"/>
                <a:tab pos="1828800" algn="l"/>
                <a:tab pos="2286000" algn="l"/>
              </a:tabLst>
            </a:pPr>
            <a:r>
              <a:rPr lang="en-US" sz="2000" dirty="0">
                <a:solidFill>
                  <a:srgbClr val="3327C6"/>
                </a:solidFill>
              </a:rPr>
              <a:t>										       Proverbs 19:2</a:t>
            </a:r>
          </a:p>
        </p:txBody>
      </p:sp>
    </p:spTree>
    <p:extLst>
      <p:ext uri="{BB962C8B-B14F-4D97-AF65-F5344CB8AC3E}">
        <p14:creationId xmlns:p14="http://schemas.microsoft.com/office/powerpoint/2010/main" val="4185914324"/>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Decisions</a:t>
            </a:r>
            <a:endParaRPr lang="en-US" sz="2000" dirty="0">
              <a:solidFill>
                <a:srgbClr val="002060"/>
              </a:solidFill>
            </a:endParaRPr>
          </a:p>
        </p:txBody>
      </p:sp>
      <p:sp>
        <p:nvSpPr>
          <p:cNvPr id="83" name="Rectangle 82"/>
          <p:cNvSpPr/>
          <p:nvPr/>
        </p:nvSpPr>
        <p:spPr>
          <a:xfrm>
            <a:off x="188119" y="2737988"/>
            <a:ext cx="8824911" cy="332398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Making decisions is like being in a maze, </a:t>
            </a:r>
          </a:p>
          <a:p>
            <a:pPr>
              <a:tabLst>
                <a:tab pos="457200" algn="l"/>
                <a:tab pos="914400" algn="l"/>
                <a:tab pos="1371600" algn="l"/>
                <a:tab pos="1828800" algn="l"/>
                <a:tab pos="2286000" algn="l"/>
              </a:tabLst>
            </a:pPr>
            <a:r>
              <a:rPr lang="en-US" sz="2000" dirty="0">
                <a:solidFill>
                  <a:schemeClr val="tx1"/>
                </a:solidFill>
              </a:rPr>
              <a:t>	or a long hallway corridor with many open doors.</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Wait, and God may close all </a:t>
            </a:r>
          </a:p>
          <a:p>
            <a:pPr>
              <a:tabLst>
                <a:tab pos="457200" algn="l"/>
                <a:tab pos="914400" algn="l"/>
                <a:tab pos="1371600" algn="l"/>
                <a:tab pos="1828800" algn="l"/>
                <a:tab pos="2286000" algn="l"/>
              </a:tabLst>
            </a:pPr>
            <a:r>
              <a:rPr lang="en-US" sz="2000" dirty="0">
                <a:solidFill>
                  <a:schemeClr val="tx1"/>
                </a:solidFill>
              </a:rPr>
              <a:t>	but the ones you need.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But He may also give you strength </a:t>
            </a:r>
          </a:p>
          <a:p>
            <a:pPr>
              <a:tabLst>
                <a:tab pos="457200" algn="l"/>
                <a:tab pos="914400" algn="l"/>
                <a:tab pos="1371600" algn="l"/>
                <a:tab pos="1828800" algn="l"/>
                <a:tab pos="2286000" algn="l"/>
              </a:tabLst>
            </a:pPr>
            <a:r>
              <a:rPr lang="en-US" sz="2000" dirty="0">
                <a:solidFill>
                  <a:schemeClr val="tx1"/>
                </a:solidFill>
              </a:rPr>
              <a:t>	to deal with any door.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Regardless, </a:t>
            </a:r>
          </a:p>
          <a:p>
            <a:pPr>
              <a:tabLst>
                <a:tab pos="457200" algn="l"/>
                <a:tab pos="914400" algn="l"/>
                <a:tab pos="1371600" algn="l"/>
                <a:tab pos="1828800" algn="l"/>
                <a:tab pos="2286000" algn="l"/>
              </a:tabLst>
            </a:pPr>
            <a:r>
              <a:rPr lang="en-US" sz="2000" dirty="0">
                <a:solidFill>
                  <a:schemeClr val="tx1"/>
                </a:solidFill>
              </a:rPr>
              <a:t>	we must choose a door </a:t>
            </a:r>
          </a:p>
          <a:p>
            <a:pPr>
              <a:tabLst>
                <a:tab pos="457200" algn="l"/>
                <a:tab pos="914400" algn="l"/>
                <a:tab pos="1371600" algn="l"/>
                <a:tab pos="1828800" algn="l"/>
                <a:tab pos="2286000" algn="l"/>
              </a:tabLst>
            </a:pPr>
            <a:r>
              <a:rPr lang="en-US" sz="2000" dirty="0">
                <a:solidFill>
                  <a:schemeClr val="tx1"/>
                </a:solidFill>
              </a:rPr>
              <a:t>		that is aligned with our purpose.</a:t>
            </a:r>
          </a:p>
        </p:txBody>
      </p:sp>
      <p:sp>
        <p:nvSpPr>
          <p:cNvPr id="5" name="Rectangle 4">
            <a:extLst>
              <a:ext uri="{FF2B5EF4-FFF2-40B4-BE49-F238E27FC236}">
                <a16:creationId xmlns:a16="http://schemas.microsoft.com/office/drawing/2014/main" id="{C0D68A16-356C-8A40-B3F5-9C7D49A287DF}"/>
              </a:ext>
            </a:extLst>
          </p:cNvPr>
          <p:cNvSpPr/>
          <p:nvPr/>
        </p:nvSpPr>
        <p:spPr>
          <a:xfrm>
            <a:off x="166686" y="1198555"/>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God opens doors –</a:t>
            </a:r>
          </a:p>
          <a:p>
            <a:pPr>
              <a:tabLst>
                <a:tab pos="457200" algn="l"/>
                <a:tab pos="914400" algn="l"/>
                <a:tab pos="1371600" algn="l"/>
                <a:tab pos="1828800" algn="l"/>
                <a:tab pos="2286000" algn="l"/>
              </a:tabLst>
            </a:pPr>
            <a:r>
              <a:rPr lang="en-US" sz="2000" dirty="0">
                <a:solidFill>
                  <a:schemeClr val="tx1"/>
                </a:solidFill>
              </a:rPr>
              <a:t>	but sometimes He does not open a door.		           PDE</a:t>
            </a:r>
          </a:p>
        </p:txBody>
      </p:sp>
    </p:spTree>
    <p:extLst>
      <p:ext uri="{BB962C8B-B14F-4D97-AF65-F5344CB8AC3E}">
        <p14:creationId xmlns:p14="http://schemas.microsoft.com/office/powerpoint/2010/main" val="3538220836"/>
      </p:ext>
    </p:extLst>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Process</a:t>
            </a:r>
          </a:p>
        </p:txBody>
      </p:sp>
      <p:sp>
        <p:nvSpPr>
          <p:cNvPr id="7" name="Rectangle 6"/>
          <p:cNvSpPr/>
          <p:nvPr/>
        </p:nvSpPr>
        <p:spPr>
          <a:xfrm>
            <a:off x="166683" y="1706095"/>
            <a:ext cx="4379917" cy="387798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solidFill>
                  <a:srgbClr val="3327C6"/>
                </a:solidFill>
              </a:rPr>
              <a:t>Process</a:t>
            </a:r>
          </a:p>
          <a:p>
            <a:pPr marL="342900" lvl="0" indent="-342900">
              <a:buFont typeface="Arial" charset="0"/>
              <a:buChar char="•"/>
            </a:pPr>
            <a:r>
              <a:rPr lang="en-US" sz="2000" dirty="0">
                <a:solidFill>
                  <a:srgbClr val="3327C6"/>
                </a:solidFill>
              </a:rPr>
              <a:t>Prayer</a:t>
            </a:r>
          </a:p>
          <a:p>
            <a:pPr marL="342900" lvl="0" indent="-342900">
              <a:buFont typeface="Arial" charset="0"/>
              <a:buChar char="•"/>
            </a:pPr>
            <a:r>
              <a:rPr lang="en-US" sz="2000" dirty="0">
                <a:solidFill>
                  <a:srgbClr val="3327C6"/>
                </a:solidFill>
              </a:rPr>
              <a:t>Decisions</a:t>
            </a:r>
          </a:p>
          <a:p>
            <a:pPr marL="342900" lvl="0" indent="-342900">
              <a:buFont typeface="Arial" charset="0"/>
              <a:buChar char="•"/>
            </a:pPr>
            <a:r>
              <a:rPr lang="en-US" sz="2000" dirty="0">
                <a:solidFill>
                  <a:srgbClr val="3327C6"/>
                </a:solidFill>
              </a:rPr>
              <a:t>Purpose and Plan</a:t>
            </a:r>
          </a:p>
          <a:p>
            <a:pPr marL="800100" lvl="1" indent="-342900">
              <a:buFont typeface="Arial" charset="0"/>
              <a:buChar char="•"/>
            </a:pPr>
            <a:r>
              <a:rPr lang="en-US" sz="2000" dirty="0">
                <a:solidFill>
                  <a:srgbClr val="3327C6"/>
                </a:solidFill>
              </a:rPr>
              <a:t>Life</a:t>
            </a:r>
          </a:p>
          <a:p>
            <a:pPr marL="800100" lvl="1" indent="-342900">
              <a:buFont typeface="Arial" charset="0"/>
              <a:buChar char="•"/>
            </a:pPr>
            <a:r>
              <a:rPr lang="en-US" sz="2000" dirty="0">
                <a:solidFill>
                  <a:srgbClr val="3327C6"/>
                </a:solidFill>
              </a:rPr>
              <a:t>Death</a:t>
            </a:r>
          </a:p>
          <a:p>
            <a:pPr marL="342900" indent="-342900">
              <a:buFont typeface="Arial" charset="0"/>
              <a:buChar char="•"/>
            </a:pPr>
            <a:r>
              <a:rPr lang="en-US" sz="2000" dirty="0">
                <a:solidFill>
                  <a:schemeClr val="bg1">
                    <a:lumMod val="50000"/>
                  </a:schemeClr>
                </a:solidFill>
              </a:rPr>
              <a:t>Wisdom</a:t>
            </a:r>
          </a:p>
          <a:p>
            <a:pPr marL="342900" indent="-342900">
              <a:buFont typeface="Arial" charset="0"/>
              <a:buChar char="•"/>
            </a:pPr>
            <a:r>
              <a:rPr lang="en-US" sz="2000" dirty="0">
                <a:solidFill>
                  <a:schemeClr val="bg1">
                    <a:lumMod val="50000"/>
                  </a:schemeClr>
                </a:solidFill>
              </a:rPr>
              <a:t>Goals</a:t>
            </a:r>
          </a:p>
          <a:p>
            <a:pPr marL="800100" lvl="1" indent="-342900">
              <a:buFont typeface="Arial" charset="0"/>
              <a:buChar char="•"/>
            </a:pPr>
            <a:r>
              <a:rPr lang="en-US" sz="2000" dirty="0">
                <a:solidFill>
                  <a:schemeClr val="bg1">
                    <a:lumMod val="50000"/>
                  </a:schemeClr>
                </a:solidFill>
              </a:rPr>
              <a:t>vs. Purpose</a:t>
            </a:r>
          </a:p>
          <a:p>
            <a:pPr marL="800100" lvl="1" indent="-342900">
              <a:buFont typeface="Arial" charset="0"/>
              <a:buChar char="•"/>
            </a:pPr>
            <a:r>
              <a:rPr lang="en-US" sz="2000" dirty="0">
                <a:solidFill>
                  <a:schemeClr val="bg1">
                    <a:lumMod val="50000"/>
                  </a:schemeClr>
                </a:solidFill>
              </a:rPr>
              <a:t>Final / End</a:t>
            </a:r>
          </a:p>
          <a:p>
            <a:pPr marL="342900" indent="-342900">
              <a:buFont typeface="Arial" charset="0"/>
              <a:buChar char="•"/>
            </a:pPr>
            <a:r>
              <a:rPr lang="en-US" sz="2000" dirty="0">
                <a:solidFill>
                  <a:schemeClr val="bg1">
                    <a:lumMod val="50000"/>
                  </a:schemeClr>
                </a:solidFill>
              </a:rPr>
              <a:t>Implementation</a:t>
            </a:r>
          </a:p>
          <a:p>
            <a:pPr marL="342900" indent="-342900">
              <a:buFont typeface="Arial" charset="0"/>
              <a:buChar char="•"/>
            </a:pPr>
            <a:r>
              <a:rPr lang="en-US" sz="2000" dirty="0">
                <a:solidFill>
                  <a:schemeClr val="bg1">
                    <a:lumMod val="50000"/>
                  </a:schemeClr>
                </a:solidFill>
              </a:rPr>
              <a:t>Time</a:t>
            </a:r>
          </a:p>
        </p:txBody>
      </p:sp>
    </p:spTree>
    <p:extLst>
      <p:ext uri="{BB962C8B-B14F-4D97-AF65-F5344CB8AC3E}">
        <p14:creationId xmlns:p14="http://schemas.microsoft.com/office/powerpoint/2010/main" val="2379010582"/>
      </p:ext>
    </p:extLst>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Planning</a:t>
            </a:r>
            <a:endParaRPr lang="en-US" sz="2000" dirty="0">
              <a:solidFill>
                <a:srgbClr val="002060"/>
              </a:solidFill>
            </a:endParaRPr>
          </a:p>
        </p:txBody>
      </p:sp>
      <p:sp>
        <p:nvSpPr>
          <p:cNvPr id="83" name="Rectangle 82"/>
          <p:cNvSpPr/>
          <p:nvPr/>
        </p:nvSpPr>
        <p:spPr>
          <a:xfrm>
            <a:off x="166686" y="1198555"/>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must put purpose into our lives each day!</a:t>
            </a:r>
          </a:p>
        </p:txBody>
      </p:sp>
      <p:sp>
        <p:nvSpPr>
          <p:cNvPr id="5" name="Rectangle 4">
            <a:extLst>
              <a:ext uri="{FF2B5EF4-FFF2-40B4-BE49-F238E27FC236}">
                <a16:creationId xmlns:a16="http://schemas.microsoft.com/office/drawing/2014/main" id="{3488C300-5FAC-6247-92A8-1349DA6854A3}"/>
              </a:ext>
            </a:extLst>
          </p:cNvPr>
          <p:cNvSpPr/>
          <p:nvPr/>
        </p:nvSpPr>
        <p:spPr>
          <a:xfrm>
            <a:off x="188119" y="2063218"/>
            <a:ext cx="8824911" cy="449353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We each have 168 hours per week in our lives.</a:t>
            </a:r>
          </a:p>
          <a:p>
            <a:pPr>
              <a:tabLst>
                <a:tab pos="457200" algn="l"/>
                <a:tab pos="914400" algn="l"/>
                <a:tab pos="1371600" algn="l"/>
                <a:tab pos="1828800" algn="l"/>
                <a:tab pos="2286000" algn="l"/>
              </a:tabLst>
            </a:pPr>
            <a:endParaRPr lang="en-US" sz="20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How much do we consume in:</a:t>
            </a:r>
          </a:p>
          <a:p>
            <a:pPr>
              <a:tabLst>
                <a:tab pos="457200" algn="l"/>
                <a:tab pos="914400" algn="l"/>
                <a:tab pos="1371600" algn="l"/>
                <a:tab pos="1828800" algn="l"/>
                <a:tab pos="2286000" algn="l"/>
              </a:tabLst>
            </a:pPr>
            <a:r>
              <a:rPr lang="en-US" sz="2000" dirty="0">
                <a:solidFill>
                  <a:schemeClr val="tx1"/>
                </a:solidFill>
              </a:rPr>
              <a:t>	working</a:t>
            </a:r>
          </a:p>
          <a:p>
            <a:pPr>
              <a:tabLst>
                <a:tab pos="457200" algn="l"/>
                <a:tab pos="914400" algn="l"/>
                <a:tab pos="1371600" algn="l"/>
                <a:tab pos="1828800" algn="l"/>
                <a:tab pos="2286000" algn="l"/>
              </a:tabLst>
            </a:pPr>
            <a:r>
              <a:rPr lang="en-US" sz="2000" dirty="0">
                <a:solidFill>
                  <a:schemeClr val="tx1"/>
                </a:solidFill>
              </a:rPr>
              <a:t>	sleeping / resting</a:t>
            </a:r>
          </a:p>
          <a:p>
            <a:pPr>
              <a:tabLst>
                <a:tab pos="457200" algn="l"/>
                <a:tab pos="914400" algn="l"/>
                <a:tab pos="1371600" algn="l"/>
                <a:tab pos="1828800" algn="l"/>
                <a:tab pos="2286000" algn="l"/>
              </a:tabLst>
            </a:pPr>
            <a:r>
              <a:rPr lang="en-US" sz="2000" dirty="0">
                <a:solidFill>
                  <a:schemeClr val="tx1"/>
                </a:solidFill>
              </a:rPr>
              <a:t>	eating</a:t>
            </a:r>
          </a:p>
          <a:p>
            <a:pPr>
              <a:tabLst>
                <a:tab pos="457200" algn="l"/>
                <a:tab pos="914400" algn="l"/>
                <a:tab pos="1371600" algn="l"/>
                <a:tab pos="1828800" algn="l"/>
                <a:tab pos="2286000" algn="l"/>
              </a:tabLst>
            </a:pPr>
            <a:r>
              <a:rPr lang="en-US" sz="2000" dirty="0">
                <a:solidFill>
                  <a:schemeClr val="tx1"/>
                </a:solidFill>
              </a:rPr>
              <a:t>	socializing – face-to-face, phone, email, Facebook, etc.</a:t>
            </a:r>
          </a:p>
          <a:p>
            <a:pPr>
              <a:tabLst>
                <a:tab pos="457200" algn="l"/>
                <a:tab pos="914400" algn="l"/>
                <a:tab pos="1371600" algn="l"/>
                <a:tab pos="1828800" algn="l"/>
                <a:tab pos="2286000" algn="l"/>
              </a:tabLst>
            </a:pPr>
            <a:r>
              <a:rPr lang="en-US" sz="2000" dirty="0">
                <a:solidFill>
                  <a:schemeClr val="tx1"/>
                </a:solidFill>
              </a:rPr>
              <a:t>	watching television</a:t>
            </a:r>
          </a:p>
          <a:p>
            <a:pPr>
              <a:tabLst>
                <a:tab pos="457200" algn="l"/>
                <a:tab pos="914400" algn="l"/>
                <a:tab pos="1371600" algn="l"/>
                <a:tab pos="1828800" algn="l"/>
                <a:tab pos="2286000" algn="l"/>
              </a:tabLst>
            </a:pPr>
            <a:r>
              <a:rPr lang="en-US" sz="2000" dirty="0">
                <a:solidFill>
                  <a:schemeClr val="tx1"/>
                </a:solidFill>
              </a:rPr>
              <a:t>	preparing for the next day / week / year</a:t>
            </a:r>
          </a:p>
          <a:p>
            <a:pPr>
              <a:tabLst>
                <a:tab pos="457200" algn="l"/>
                <a:tab pos="914400" algn="l"/>
                <a:tab pos="1371600" algn="l"/>
                <a:tab pos="1828800" algn="l"/>
                <a:tab pos="2286000" algn="l"/>
              </a:tabLst>
            </a:pPr>
            <a:r>
              <a:rPr lang="en-US" sz="2000" dirty="0">
                <a:solidFill>
                  <a:schemeClr val="tx1"/>
                </a:solidFill>
              </a:rPr>
              <a:t>	worship</a:t>
            </a:r>
          </a:p>
          <a:p>
            <a:pPr>
              <a:tabLst>
                <a:tab pos="457200" algn="l"/>
                <a:tab pos="914400" algn="l"/>
                <a:tab pos="1371600" algn="l"/>
                <a:tab pos="1828800" algn="l"/>
                <a:tab pos="2286000" algn="l"/>
              </a:tabLst>
            </a:pPr>
            <a:r>
              <a:rPr lang="en-US" sz="2000" dirty="0">
                <a:solidFill>
                  <a:schemeClr val="tx1"/>
                </a:solidFill>
              </a:rPr>
              <a:t>	Scripture study</a:t>
            </a:r>
          </a:p>
          <a:p>
            <a:pPr>
              <a:tabLst>
                <a:tab pos="457200" algn="l"/>
                <a:tab pos="914400" algn="l"/>
                <a:tab pos="1371600" algn="l"/>
                <a:tab pos="1828800" algn="l"/>
                <a:tab pos="2286000" algn="l"/>
              </a:tabLst>
            </a:pPr>
            <a:r>
              <a:rPr lang="en-US" sz="2000" dirty="0">
                <a:solidFill>
                  <a:schemeClr val="tx1"/>
                </a:solidFill>
              </a:rPr>
              <a:t>	prayer</a:t>
            </a:r>
          </a:p>
          <a:p>
            <a:pPr>
              <a:tabLst>
                <a:tab pos="457200" algn="l"/>
                <a:tab pos="914400" algn="l"/>
                <a:tab pos="1371600" algn="l"/>
                <a:tab pos="1828800" algn="l"/>
                <a:tab pos="2286000" algn="l"/>
              </a:tabLst>
            </a:pPr>
            <a:endParaRPr lang="en-US" sz="20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	others ???</a:t>
            </a:r>
          </a:p>
        </p:txBody>
      </p:sp>
    </p:spTree>
    <p:extLst>
      <p:ext uri="{BB962C8B-B14F-4D97-AF65-F5344CB8AC3E}">
        <p14:creationId xmlns:p14="http://schemas.microsoft.com/office/powerpoint/2010/main" val="102832436"/>
      </p:ext>
    </p:extLst>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Planning</a:t>
            </a:r>
            <a:endParaRPr lang="en-US" sz="2000" dirty="0">
              <a:solidFill>
                <a:srgbClr val="002060"/>
              </a:solidFill>
            </a:endParaRPr>
          </a:p>
        </p:txBody>
      </p:sp>
      <p:sp>
        <p:nvSpPr>
          <p:cNvPr id="5" name="Rectangle 4">
            <a:extLst>
              <a:ext uri="{FF2B5EF4-FFF2-40B4-BE49-F238E27FC236}">
                <a16:creationId xmlns:a16="http://schemas.microsoft.com/office/drawing/2014/main" id="{3488C300-5FAC-6247-92A8-1349DA6854A3}"/>
              </a:ext>
            </a:extLst>
          </p:cNvPr>
          <p:cNvSpPr/>
          <p:nvPr/>
        </p:nvSpPr>
        <p:spPr>
          <a:xfrm>
            <a:off x="166689" y="1188252"/>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There is a </a:t>
            </a:r>
            <a:r>
              <a:rPr lang="en-US" sz="2000" dirty="0">
                <a:solidFill>
                  <a:srgbClr val="0432FF"/>
                </a:solidFill>
              </a:rPr>
              <a:t>plan</a:t>
            </a:r>
            <a:r>
              <a:rPr lang="en-US" sz="2000" dirty="0">
                <a:solidFill>
                  <a:schemeClr val="tx1"/>
                </a:solidFill>
              </a:rPr>
              <a:t> and a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a value to every life, </a:t>
            </a:r>
          </a:p>
          <a:p>
            <a:pPr>
              <a:tabLst>
                <a:tab pos="457200" algn="l"/>
                <a:tab pos="914400" algn="l"/>
                <a:tab pos="1371600" algn="l"/>
                <a:tab pos="1828800" algn="l"/>
                <a:tab pos="2286000" algn="l"/>
              </a:tabLst>
            </a:pPr>
            <a:r>
              <a:rPr lang="en-US" sz="2000" dirty="0">
                <a:solidFill>
                  <a:schemeClr val="tx1"/>
                </a:solidFill>
              </a:rPr>
              <a:t>		no matter what its location, age, gender or disability. </a:t>
            </a:r>
          </a:p>
          <a:p>
            <a:pPr>
              <a:tabLst>
                <a:tab pos="457200" algn="l"/>
                <a:tab pos="914400" algn="l"/>
                <a:tab pos="1371600" algn="l"/>
                <a:tab pos="1828800" algn="l"/>
                <a:tab pos="2286000" algn="l"/>
              </a:tabLst>
            </a:pPr>
            <a:r>
              <a:rPr lang="en-US" sz="2000" dirty="0">
                <a:solidFill>
                  <a:schemeClr val="tx1"/>
                </a:solidFill>
              </a:rPr>
              <a:t>										      Sharron Angle </a:t>
            </a:r>
          </a:p>
        </p:txBody>
      </p:sp>
      <p:sp>
        <p:nvSpPr>
          <p:cNvPr id="7" name="Rectangle 6">
            <a:extLst>
              <a:ext uri="{FF2B5EF4-FFF2-40B4-BE49-F238E27FC236}">
                <a16:creationId xmlns:a16="http://schemas.microsoft.com/office/drawing/2014/main" id="{BDBF7829-B5D9-C54C-8D06-9D3805494CDE}"/>
              </a:ext>
            </a:extLst>
          </p:cNvPr>
          <p:cNvSpPr/>
          <p:nvPr/>
        </p:nvSpPr>
        <p:spPr>
          <a:xfrm>
            <a:off x="166688" y="3502071"/>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We must </a:t>
            </a:r>
            <a:r>
              <a:rPr lang="en-US" sz="2000" dirty="0">
                <a:solidFill>
                  <a:srgbClr val="0432FF"/>
                </a:solidFill>
              </a:rPr>
              <a:t>plan</a:t>
            </a:r>
            <a:r>
              <a:rPr lang="en-US" sz="2000" dirty="0">
                <a:solidFill>
                  <a:schemeClr val="tx1"/>
                </a:solidFill>
              </a:rPr>
              <a:t> to overcome yesterday, </a:t>
            </a:r>
          </a:p>
          <a:p>
            <a:pPr>
              <a:tabLst>
                <a:tab pos="457200" algn="l"/>
                <a:tab pos="914400" algn="l"/>
                <a:tab pos="1371600" algn="l"/>
                <a:tab pos="1828800" algn="l"/>
                <a:tab pos="2286000" algn="l"/>
              </a:tabLst>
            </a:pPr>
            <a:r>
              <a:rPr lang="en-US" sz="2000" dirty="0">
                <a:solidFill>
                  <a:schemeClr val="tx1"/>
                </a:solidFill>
              </a:rPr>
              <a:t>	to surpass today, </a:t>
            </a:r>
          </a:p>
          <a:p>
            <a:pPr>
              <a:tabLst>
                <a:tab pos="457200" algn="l"/>
                <a:tab pos="914400" algn="l"/>
                <a:tab pos="1371600" algn="l"/>
                <a:tab pos="1828800" algn="l"/>
                <a:tab pos="2286000" algn="l"/>
              </a:tabLst>
            </a:pPr>
            <a:r>
              <a:rPr lang="en-US" sz="2000" dirty="0">
                <a:solidFill>
                  <a:schemeClr val="tx1"/>
                </a:solidFill>
              </a:rPr>
              <a:t>		and to fill tomorrow.</a:t>
            </a:r>
          </a:p>
        </p:txBody>
      </p:sp>
      <p:sp>
        <p:nvSpPr>
          <p:cNvPr id="9" name="Rectangle 8">
            <a:extLst>
              <a:ext uri="{FF2B5EF4-FFF2-40B4-BE49-F238E27FC236}">
                <a16:creationId xmlns:a16="http://schemas.microsoft.com/office/drawing/2014/main" id="{0E9CBD3C-07DF-6546-8EAF-196413F60391}"/>
              </a:ext>
            </a:extLst>
          </p:cNvPr>
          <p:cNvSpPr/>
          <p:nvPr/>
        </p:nvSpPr>
        <p:spPr>
          <a:xfrm>
            <a:off x="188119" y="5508115"/>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We are </a:t>
            </a:r>
            <a:r>
              <a:rPr lang="en-US" sz="2000" dirty="0">
                <a:solidFill>
                  <a:srgbClr val="0432FF"/>
                </a:solidFill>
              </a:rPr>
              <a:t>planning</a:t>
            </a:r>
            <a:r>
              <a:rPr lang="en-US" sz="2000" dirty="0">
                <a:solidFill>
                  <a:schemeClr val="tx1"/>
                </a:solidFill>
              </a:rPr>
              <a:t> life, </a:t>
            </a:r>
          </a:p>
          <a:p>
            <a:pPr>
              <a:tabLst>
                <a:tab pos="457200" algn="l"/>
                <a:tab pos="914400" algn="l"/>
                <a:tab pos="1371600" algn="l"/>
                <a:tab pos="1828800" algn="l"/>
                <a:tab pos="2286000" algn="l"/>
              </a:tabLst>
            </a:pPr>
            <a:r>
              <a:rPr lang="en-US" sz="2000" dirty="0">
                <a:solidFill>
                  <a:schemeClr val="tx1"/>
                </a:solidFill>
              </a:rPr>
              <a:t>	death, </a:t>
            </a:r>
          </a:p>
          <a:p>
            <a:pPr>
              <a:tabLst>
                <a:tab pos="457200" algn="l"/>
                <a:tab pos="914400" algn="l"/>
                <a:tab pos="1371600" algn="l"/>
                <a:tab pos="1828800" algn="l"/>
                <a:tab pos="2286000" algn="l"/>
              </a:tabLst>
            </a:pPr>
            <a:r>
              <a:rPr lang="en-US" sz="2000" dirty="0">
                <a:solidFill>
                  <a:schemeClr val="tx1"/>
                </a:solidFill>
              </a:rPr>
              <a:t>		and life after death.  </a:t>
            </a:r>
          </a:p>
        </p:txBody>
      </p:sp>
    </p:spTree>
    <p:extLst>
      <p:ext uri="{BB962C8B-B14F-4D97-AF65-F5344CB8AC3E}">
        <p14:creationId xmlns:p14="http://schemas.microsoft.com/office/powerpoint/2010/main" val="2331370525"/>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Planning</a:t>
            </a:r>
            <a:endParaRPr lang="en-US" sz="2000" dirty="0">
              <a:solidFill>
                <a:srgbClr val="002060"/>
              </a:solidFill>
            </a:endParaRPr>
          </a:p>
        </p:txBody>
      </p:sp>
      <p:sp>
        <p:nvSpPr>
          <p:cNvPr id="7" name="Rectangle 6">
            <a:extLst>
              <a:ext uri="{FF2B5EF4-FFF2-40B4-BE49-F238E27FC236}">
                <a16:creationId xmlns:a16="http://schemas.microsoft.com/office/drawing/2014/main" id="{BDBF7829-B5D9-C54C-8D06-9D3805494CDE}"/>
              </a:ext>
            </a:extLst>
          </p:cNvPr>
          <p:cNvSpPr/>
          <p:nvPr/>
        </p:nvSpPr>
        <p:spPr>
          <a:xfrm>
            <a:off x="166689" y="1177182"/>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As we </a:t>
            </a:r>
            <a:r>
              <a:rPr lang="en-US" sz="2000" dirty="0">
                <a:solidFill>
                  <a:srgbClr val="0432FF"/>
                </a:solidFill>
              </a:rPr>
              <a:t>plan</a:t>
            </a:r>
            <a:r>
              <a:rPr lang="en-US" sz="2000" dirty="0">
                <a:solidFill>
                  <a:schemeClr val="tx1"/>
                </a:solidFill>
              </a:rPr>
              <a:t> our lives,</a:t>
            </a:r>
          </a:p>
          <a:p>
            <a:pPr>
              <a:tabLst>
                <a:tab pos="457200" algn="l"/>
                <a:tab pos="914400" algn="l"/>
                <a:tab pos="1371600" algn="l"/>
                <a:tab pos="1828800" algn="l"/>
                <a:tab pos="2286000" algn="l"/>
              </a:tabLst>
            </a:pPr>
            <a:r>
              <a:rPr lang="en-US" sz="2000" dirty="0">
                <a:solidFill>
                  <a:schemeClr val="tx1"/>
                </a:solidFill>
              </a:rPr>
              <a:t>	we are in essence</a:t>
            </a:r>
          </a:p>
          <a:p>
            <a:pPr>
              <a:tabLst>
                <a:tab pos="457200" algn="l"/>
                <a:tab pos="914400" algn="l"/>
                <a:tab pos="1371600" algn="l"/>
                <a:tab pos="1828800" algn="l"/>
                <a:tab pos="2286000" algn="l"/>
              </a:tabLst>
            </a:pPr>
            <a:r>
              <a:rPr lang="en-US" sz="2000" dirty="0">
                <a:solidFill>
                  <a:schemeClr val="tx1"/>
                </a:solidFill>
              </a:rPr>
              <a:t>		planning our funeral.</a:t>
            </a:r>
          </a:p>
        </p:txBody>
      </p:sp>
      <p:sp>
        <p:nvSpPr>
          <p:cNvPr id="8" name="Rectangle 7">
            <a:extLst>
              <a:ext uri="{FF2B5EF4-FFF2-40B4-BE49-F238E27FC236}">
                <a16:creationId xmlns:a16="http://schemas.microsoft.com/office/drawing/2014/main" id="{7477E0E1-8B5C-334C-9DBB-9AEDC7079A3E}"/>
              </a:ext>
            </a:extLst>
          </p:cNvPr>
          <p:cNvSpPr/>
          <p:nvPr/>
        </p:nvSpPr>
        <p:spPr>
          <a:xfrm>
            <a:off x="166688" y="3578088"/>
            <a:ext cx="8824911" cy="246221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Have you made such </a:t>
            </a:r>
            <a:r>
              <a:rPr lang="en-US" sz="2000" dirty="0">
                <a:solidFill>
                  <a:srgbClr val="0432FF"/>
                </a:solidFill>
              </a:rPr>
              <a:t>plans</a:t>
            </a:r>
            <a:r>
              <a:rPr lang="en-US" sz="2000" dirty="0">
                <a:solidFill>
                  <a:schemeClr val="tx1"/>
                </a:solidFill>
              </a:rPr>
              <a:t>?</a:t>
            </a:r>
          </a:p>
          <a:p>
            <a:pPr>
              <a:tabLst>
                <a:tab pos="457200" algn="l"/>
                <a:tab pos="914400" algn="l"/>
                <a:tab pos="1371600" algn="l"/>
                <a:tab pos="1828800" algn="l"/>
                <a:tab pos="2286000" algn="l"/>
              </a:tabLst>
            </a:pPr>
            <a:r>
              <a:rPr lang="en-US" sz="2000" dirty="0">
                <a:solidFill>
                  <a:schemeClr val="tx1"/>
                </a:solidFill>
              </a:rPr>
              <a:t>	What will be your songs	</a:t>
            </a:r>
          </a:p>
          <a:p>
            <a:pPr>
              <a:tabLst>
                <a:tab pos="457200" algn="l"/>
                <a:tab pos="914400" algn="l"/>
                <a:tab pos="1371600" algn="l"/>
                <a:tab pos="1828800" algn="l"/>
                <a:tab pos="2286000" algn="l"/>
              </a:tabLst>
            </a:pPr>
            <a:r>
              <a:rPr lang="en-US" sz="2000" dirty="0">
                <a:solidFill>
                  <a:schemeClr val="tx1"/>
                </a:solidFill>
              </a:rPr>
              <a:t>	Who will give the message?</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	How will your life be described?</a:t>
            </a:r>
          </a:p>
          <a:p>
            <a:pPr>
              <a:tabLst>
                <a:tab pos="457200" algn="l"/>
                <a:tab pos="914400" algn="l"/>
                <a:tab pos="1371600" algn="l"/>
                <a:tab pos="1828800" algn="l"/>
                <a:tab pos="2286000" algn="l"/>
              </a:tabLst>
            </a:pPr>
            <a:r>
              <a:rPr lang="en-US" sz="2000" dirty="0">
                <a:solidFill>
                  <a:schemeClr val="tx1"/>
                </a:solidFill>
              </a:rPr>
              <a:t>		Will the theme be your actions,</a:t>
            </a:r>
          </a:p>
          <a:p>
            <a:pPr>
              <a:tabLst>
                <a:tab pos="457200" algn="l"/>
                <a:tab pos="914400" algn="l"/>
                <a:tab pos="1371600" algn="l"/>
                <a:tab pos="1828800" algn="l"/>
                <a:tab pos="2286000" algn="l"/>
              </a:tabLst>
            </a:pPr>
            <a:r>
              <a:rPr lang="en-US" sz="2000" dirty="0">
                <a:solidFill>
                  <a:schemeClr val="tx1"/>
                </a:solidFill>
              </a:rPr>
              <a:t>			or the things you loved,</a:t>
            </a:r>
          </a:p>
          <a:p>
            <a:pPr>
              <a:tabLst>
                <a:tab pos="457200" algn="l"/>
                <a:tab pos="914400" algn="l"/>
                <a:tab pos="1371600" algn="l"/>
                <a:tab pos="1828800" algn="l"/>
                <a:tab pos="2286000" algn="l"/>
              </a:tabLst>
            </a:pPr>
            <a:r>
              <a:rPr lang="en-US" sz="2000" dirty="0">
                <a:solidFill>
                  <a:schemeClr val="tx1"/>
                </a:solidFill>
              </a:rPr>
              <a:t>				or </a:t>
            </a:r>
            <a:r>
              <a:rPr lang="en-US" sz="2000" dirty="0">
                <a:solidFill>
                  <a:srgbClr val="FF0000"/>
                </a:solidFill>
              </a:rPr>
              <a:t>perhaps what you were inspired by</a:t>
            </a:r>
            <a:r>
              <a:rPr lang="en-US" sz="2000" dirty="0">
                <a:solidFill>
                  <a:schemeClr val="tx1"/>
                </a:solidFill>
              </a:rPr>
              <a:t>?</a:t>
            </a:r>
          </a:p>
        </p:txBody>
      </p:sp>
    </p:spTree>
    <p:extLst>
      <p:ext uri="{BB962C8B-B14F-4D97-AF65-F5344CB8AC3E}">
        <p14:creationId xmlns:p14="http://schemas.microsoft.com/office/powerpoint/2010/main" val="2723262699"/>
      </p:ext>
    </p:extLst>
  </p:cSld>
  <p:clrMapOvr>
    <a:masterClrMapping/>
  </p:clrMapOvr>
  <p:transition/>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Process</a:t>
            </a:r>
          </a:p>
        </p:txBody>
      </p:sp>
      <p:sp>
        <p:nvSpPr>
          <p:cNvPr id="7" name="Rectangle 6"/>
          <p:cNvSpPr/>
          <p:nvPr/>
        </p:nvSpPr>
        <p:spPr>
          <a:xfrm>
            <a:off x="166683" y="1706095"/>
            <a:ext cx="4379917" cy="387798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solidFill>
                  <a:srgbClr val="3327C6"/>
                </a:solidFill>
              </a:rPr>
              <a:t>Process</a:t>
            </a:r>
          </a:p>
          <a:p>
            <a:pPr marL="342900" lvl="0" indent="-342900">
              <a:buFont typeface="Arial" charset="0"/>
              <a:buChar char="•"/>
            </a:pPr>
            <a:r>
              <a:rPr lang="en-US" sz="2000" dirty="0">
                <a:solidFill>
                  <a:srgbClr val="3327C6"/>
                </a:solidFill>
              </a:rPr>
              <a:t>Prayer</a:t>
            </a:r>
          </a:p>
          <a:p>
            <a:pPr marL="342900" lvl="0" indent="-342900">
              <a:buFont typeface="Arial" charset="0"/>
              <a:buChar char="•"/>
            </a:pPr>
            <a:r>
              <a:rPr lang="en-US" sz="2000" dirty="0">
                <a:solidFill>
                  <a:srgbClr val="3327C6"/>
                </a:solidFill>
              </a:rPr>
              <a:t>Decisions</a:t>
            </a:r>
          </a:p>
          <a:p>
            <a:pPr marL="342900" lvl="0" indent="-342900">
              <a:buFont typeface="Arial" charset="0"/>
              <a:buChar char="•"/>
            </a:pPr>
            <a:r>
              <a:rPr lang="en-US" sz="2000" dirty="0">
                <a:solidFill>
                  <a:srgbClr val="3327C6"/>
                </a:solidFill>
              </a:rPr>
              <a:t>Purpose and Plan</a:t>
            </a:r>
          </a:p>
          <a:p>
            <a:pPr marL="800100" lvl="1" indent="-342900">
              <a:buFont typeface="Arial" charset="0"/>
              <a:buChar char="•"/>
            </a:pPr>
            <a:r>
              <a:rPr lang="en-US" sz="2000" dirty="0">
                <a:solidFill>
                  <a:srgbClr val="3327C6"/>
                </a:solidFill>
              </a:rPr>
              <a:t>Life</a:t>
            </a:r>
          </a:p>
          <a:p>
            <a:pPr marL="800100" lvl="1" indent="-342900">
              <a:buFont typeface="Arial" charset="0"/>
              <a:buChar char="•"/>
            </a:pPr>
            <a:r>
              <a:rPr lang="en-US" sz="2000" dirty="0">
                <a:solidFill>
                  <a:srgbClr val="3327C6"/>
                </a:solidFill>
              </a:rPr>
              <a:t>Death</a:t>
            </a:r>
          </a:p>
          <a:p>
            <a:pPr marL="342900" indent="-342900">
              <a:buFont typeface="Arial" charset="0"/>
              <a:buChar char="•"/>
            </a:pPr>
            <a:r>
              <a:rPr lang="en-US" sz="2000" dirty="0">
                <a:solidFill>
                  <a:srgbClr val="3327C6"/>
                </a:solidFill>
              </a:rPr>
              <a:t>Wisdom</a:t>
            </a:r>
          </a:p>
          <a:p>
            <a:pPr marL="342900" indent="-342900">
              <a:buFont typeface="Arial" charset="0"/>
              <a:buChar char="•"/>
            </a:pPr>
            <a:r>
              <a:rPr lang="en-US" sz="2000" dirty="0">
                <a:solidFill>
                  <a:schemeClr val="bg1">
                    <a:lumMod val="50000"/>
                  </a:schemeClr>
                </a:solidFill>
              </a:rPr>
              <a:t>Goals</a:t>
            </a:r>
          </a:p>
          <a:p>
            <a:pPr marL="800100" lvl="1" indent="-342900">
              <a:buFont typeface="Arial" charset="0"/>
              <a:buChar char="•"/>
            </a:pPr>
            <a:r>
              <a:rPr lang="en-US" sz="2000" dirty="0">
                <a:solidFill>
                  <a:schemeClr val="bg1">
                    <a:lumMod val="50000"/>
                  </a:schemeClr>
                </a:solidFill>
              </a:rPr>
              <a:t>vs. Purpose</a:t>
            </a:r>
          </a:p>
          <a:p>
            <a:pPr marL="800100" lvl="1" indent="-342900">
              <a:buFont typeface="Arial" charset="0"/>
              <a:buChar char="•"/>
            </a:pPr>
            <a:r>
              <a:rPr lang="en-US" sz="2000" dirty="0">
                <a:solidFill>
                  <a:schemeClr val="bg1">
                    <a:lumMod val="50000"/>
                  </a:schemeClr>
                </a:solidFill>
              </a:rPr>
              <a:t>Final / End</a:t>
            </a:r>
          </a:p>
          <a:p>
            <a:pPr marL="342900" indent="-342900">
              <a:buFont typeface="Arial" charset="0"/>
              <a:buChar char="•"/>
            </a:pPr>
            <a:r>
              <a:rPr lang="en-US" sz="2000" dirty="0">
                <a:solidFill>
                  <a:schemeClr val="bg1">
                    <a:lumMod val="50000"/>
                  </a:schemeClr>
                </a:solidFill>
              </a:rPr>
              <a:t>Implementation</a:t>
            </a:r>
          </a:p>
          <a:p>
            <a:pPr marL="342900" indent="-342900">
              <a:buFont typeface="Arial" charset="0"/>
              <a:buChar char="•"/>
            </a:pPr>
            <a:r>
              <a:rPr lang="en-US" sz="2000" dirty="0">
                <a:solidFill>
                  <a:schemeClr val="bg1">
                    <a:lumMod val="50000"/>
                  </a:schemeClr>
                </a:solidFill>
              </a:rPr>
              <a:t>Time</a:t>
            </a:r>
          </a:p>
        </p:txBody>
      </p:sp>
    </p:spTree>
    <p:extLst>
      <p:ext uri="{BB962C8B-B14F-4D97-AF65-F5344CB8AC3E}">
        <p14:creationId xmlns:p14="http://schemas.microsoft.com/office/powerpoint/2010/main" val="2158644515"/>
      </p:ext>
    </p:extLst>
  </p:cSld>
  <p:clrMapOvr>
    <a:masterClrMapping/>
  </p:clrMapOvr>
  <p:transition/>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Wisdom</a:t>
            </a:r>
            <a:endParaRPr lang="en-US" sz="2000" dirty="0">
              <a:solidFill>
                <a:srgbClr val="002060"/>
              </a:solidFill>
            </a:endParaRPr>
          </a:p>
        </p:txBody>
      </p:sp>
      <p:sp>
        <p:nvSpPr>
          <p:cNvPr id="7" name="Rectangle 6">
            <a:extLst>
              <a:ext uri="{FF2B5EF4-FFF2-40B4-BE49-F238E27FC236}">
                <a16:creationId xmlns:a16="http://schemas.microsoft.com/office/drawing/2014/main" id="{BDBF7829-B5D9-C54C-8D06-9D3805494CDE}"/>
              </a:ext>
            </a:extLst>
          </p:cNvPr>
          <p:cNvSpPr/>
          <p:nvPr/>
        </p:nvSpPr>
        <p:spPr>
          <a:xfrm>
            <a:off x="166689" y="1177182"/>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 </a:t>
            </a:r>
            <a:r>
              <a:rPr lang="en-US" sz="2000" dirty="0">
                <a:solidFill>
                  <a:srgbClr val="0432FF"/>
                </a:solidFill>
              </a:rPr>
              <a:t>wisdom</a:t>
            </a:r>
            <a:r>
              <a:rPr lang="en-US" sz="2000" dirty="0">
                <a:solidFill>
                  <a:schemeClr val="tx1"/>
                </a:solidFill>
              </a:rPr>
              <a:t> is also about </a:t>
            </a:r>
            <a:r>
              <a:rPr lang="en-US" sz="2000" dirty="0">
                <a:solidFill>
                  <a:srgbClr val="FF2600"/>
                </a:solidFill>
              </a:rPr>
              <a:t>goals</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the aims and targets that one sets oneself.</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		… </a:t>
            </a:r>
            <a:r>
              <a:rPr lang="en-US" sz="2000" dirty="0">
                <a:solidFill>
                  <a:srgbClr val="0432FF"/>
                </a:solidFill>
              </a:rPr>
              <a:t>wisdom</a:t>
            </a:r>
            <a:r>
              <a:rPr lang="en-US" sz="2000" dirty="0">
                <a:solidFill>
                  <a:schemeClr val="tx1"/>
                </a:solidFill>
              </a:rPr>
              <a:t> has to do with strategies, that is, </a:t>
            </a:r>
          </a:p>
          <a:p>
            <a:pPr>
              <a:tabLst>
                <a:tab pos="457200" algn="l"/>
                <a:tab pos="914400" algn="l"/>
                <a:tab pos="1371600" algn="l"/>
                <a:tab pos="1828800" algn="l"/>
                <a:tab pos="2286000" algn="l"/>
              </a:tabLst>
            </a:pPr>
            <a:r>
              <a:rPr lang="en-US" sz="2000" dirty="0">
                <a:solidFill>
                  <a:schemeClr val="tx1"/>
                </a:solidFill>
              </a:rPr>
              <a:t>			the establishing of means to achieve our </a:t>
            </a:r>
            <a:r>
              <a:rPr lang="en-US" sz="2000" dirty="0">
                <a:solidFill>
                  <a:srgbClr val="FF2600"/>
                </a:solidFill>
              </a:rPr>
              <a:t>goals</a:t>
            </a:r>
            <a:r>
              <a:rPr lang="en-US" sz="2000" dirty="0">
                <a:solidFill>
                  <a:schemeClr val="tx1"/>
                </a:solidFill>
              </a:rPr>
              <a:t> … </a:t>
            </a:r>
          </a:p>
          <a:p>
            <a:pPr>
              <a:tabLst>
                <a:tab pos="457200" algn="l"/>
                <a:tab pos="914400" algn="l"/>
                <a:tab pos="1371600" algn="l"/>
                <a:tab pos="1828800" algn="l"/>
                <a:tab pos="2286000" algn="l"/>
              </a:tabLst>
            </a:pPr>
            <a:r>
              <a:rPr lang="en-US" sz="2000" dirty="0">
                <a:solidFill>
                  <a:schemeClr val="tx1"/>
                </a:solidFill>
              </a:rPr>
              <a:t>								J.I. Packer, and Carolyn Nystrom</a:t>
            </a:r>
          </a:p>
        </p:txBody>
      </p:sp>
    </p:spTree>
    <p:extLst>
      <p:ext uri="{BB962C8B-B14F-4D97-AF65-F5344CB8AC3E}">
        <p14:creationId xmlns:p14="http://schemas.microsoft.com/office/powerpoint/2010/main" val="217137994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The Purpose of Life</a:t>
            </a:r>
            <a:endParaRPr lang="en-US" sz="2800" b="1" dirty="0">
              <a:solidFill>
                <a:srgbClr val="002060"/>
              </a:solidFill>
              <a:ea typeface="ヒラギノ角ゴ ProN W6" charset="0"/>
              <a:cs typeface="ヒラギノ角ゴ ProN W6" charset="0"/>
              <a:sym typeface="Arial" charset="0"/>
            </a:endParaRPr>
          </a:p>
        </p:txBody>
      </p:sp>
      <p:pic>
        <p:nvPicPr>
          <p:cNvPr id="3" name="Picture 2">
            <a:extLst>
              <a:ext uri="{FF2B5EF4-FFF2-40B4-BE49-F238E27FC236}">
                <a16:creationId xmlns:a16="http://schemas.microsoft.com/office/drawing/2014/main" id="{FD146B8D-A6FD-9340-96B1-23173FB15B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23005" y="726122"/>
            <a:ext cx="6877561" cy="3055339"/>
          </a:xfrm>
          <a:prstGeom prst="rect">
            <a:avLst/>
          </a:prstGeom>
        </p:spPr>
      </p:pic>
      <p:pic>
        <p:nvPicPr>
          <p:cNvPr id="7" name="Picture 6">
            <a:extLst>
              <a:ext uri="{FF2B5EF4-FFF2-40B4-BE49-F238E27FC236}">
                <a16:creationId xmlns:a16="http://schemas.microsoft.com/office/drawing/2014/main" id="{539F22B6-4430-E841-B596-0729CB64EF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34544" y="3781461"/>
            <a:ext cx="6766023" cy="3076539"/>
          </a:xfrm>
          <a:prstGeom prst="rect">
            <a:avLst/>
          </a:prstGeom>
        </p:spPr>
      </p:pic>
    </p:spTree>
    <p:extLst>
      <p:ext uri="{BB962C8B-B14F-4D97-AF65-F5344CB8AC3E}">
        <p14:creationId xmlns:p14="http://schemas.microsoft.com/office/powerpoint/2010/main" val="1532609371"/>
      </p:ext>
    </p:extLst>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Wisdom</a:t>
            </a:r>
            <a:endParaRPr lang="en-US" sz="2000" dirty="0">
              <a:solidFill>
                <a:srgbClr val="002060"/>
              </a:solidFill>
            </a:endParaRPr>
          </a:p>
        </p:txBody>
      </p:sp>
      <p:sp>
        <p:nvSpPr>
          <p:cNvPr id="7" name="Rectangle 6">
            <a:extLst>
              <a:ext uri="{FF2B5EF4-FFF2-40B4-BE49-F238E27FC236}">
                <a16:creationId xmlns:a16="http://schemas.microsoft.com/office/drawing/2014/main" id="{BDBF7829-B5D9-C54C-8D06-9D3805494CDE}"/>
              </a:ext>
            </a:extLst>
          </p:cNvPr>
          <p:cNvSpPr/>
          <p:nvPr/>
        </p:nvSpPr>
        <p:spPr>
          <a:xfrm>
            <a:off x="166689" y="1177182"/>
            <a:ext cx="8824911" cy="566928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432FF"/>
                </a:solidFill>
              </a:rPr>
              <a:t>Wisdom</a:t>
            </a:r>
            <a:r>
              <a:rPr lang="en-US" sz="2000" dirty="0">
                <a:solidFill>
                  <a:schemeClr val="tx1"/>
                </a:solidFill>
              </a:rPr>
              <a:t> teaches us how to set our sights on objectives that are truly worth aiming at. </a:t>
            </a:r>
          </a:p>
          <a:p>
            <a:pPr>
              <a:tabLst>
                <a:tab pos="457200" algn="l"/>
                <a:tab pos="914400" algn="l"/>
                <a:tab pos="1371600" algn="l"/>
                <a:tab pos="1828800" algn="l"/>
                <a:tab pos="2286000" algn="l"/>
              </a:tabLst>
            </a:pPr>
            <a:endParaRPr lang="en-US" sz="4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Goal number one (which all the Bible insists on) is that the knowledge of God, the enjoyment of God, the praise of God, and the honor of God should be our constant aim in everything we do, so that we may truly live to his glory. </a:t>
            </a:r>
          </a:p>
          <a:p>
            <a:pPr>
              <a:tabLst>
                <a:tab pos="457200" algn="l"/>
                <a:tab pos="914400" algn="l"/>
                <a:tab pos="1371600" algn="l"/>
                <a:tab pos="1828800" algn="l"/>
                <a:tab pos="2286000" algn="l"/>
              </a:tabLst>
            </a:pPr>
            <a:endParaRPr lang="en-US" sz="4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The consequent goals include </a:t>
            </a:r>
          </a:p>
          <a:p>
            <a:pPr marL="925513" indent="-463550">
              <a:tabLst>
                <a:tab pos="1371600" algn="l"/>
                <a:tab pos="1828800" algn="l"/>
                <a:tab pos="2286000" algn="l"/>
              </a:tabLst>
            </a:pPr>
            <a:r>
              <a:rPr lang="en-US" sz="2000" dirty="0">
                <a:solidFill>
                  <a:schemeClr val="tx1"/>
                </a:solidFill>
              </a:rPr>
              <a:t>love, goodwill, and care in all our personal relationships with family, friends, acquaintances, and casual contacts; </a:t>
            </a:r>
          </a:p>
          <a:p>
            <a:pPr marL="925513" indent="-463550">
              <a:tabLst>
                <a:tab pos="1371600" algn="l"/>
                <a:tab pos="1828800" algn="l"/>
                <a:tab pos="2286000" algn="l"/>
              </a:tabLst>
            </a:pPr>
            <a:r>
              <a:rPr lang="en-US" sz="2000" dirty="0">
                <a:solidFill>
                  <a:schemeClr val="tx1"/>
                </a:solidFill>
              </a:rPr>
              <a:t>faithfulness in all business dealings; </a:t>
            </a:r>
          </a:p>
          <a:p>
            <a:pPr marL="925513" indent="-463550">
              <a:tabLst>
                <a:tab pos="1371600" algn="l"/>
                <a:tab pos="1828800" algn="l"/>
                <a:tab pos="2286000" algn="l"/>
              </a:tabLst>
            </a:pPr>
            <a:r>
              <a:rPr lang="en-US" sz="2000" dirty="0">
                <a:solidFill>
                  <a:schemeClr val="tx1"/>
                </a:solidFill>
              </a:rPr>
              <a:t>integrity in all community involvements and all enterprises in which we lead and direct others; and </a:t>
            </a:r>
          </a:p>
          <a:p>
            <a:pPr marL="925513" indent="-463550">
              <a:tabLst>
                <a:tab pos="1371600" algn="l"/>
                <a:tab pos="1828800" algn="l"/>
                <a:tab pos="2286000" algn="l"/>
              </a:tabLst>
            </a:pPr>
            <a:r>
              <a:rPr lang="en-US" sz="2000" dirty="0">
                <a:solidFill>
                  <a:schemeClr val="tx1"/>
                </a:solidFill>
              </a:rPr>
              <a:t>creativity, the quest for order and beauty, in pursuing whatever interests and hobbies we embrace. </a:t>
            </a:r>
          </a:p>
          <a:p>
            <a:pPr>
              <a:tabLst>
                <a:tab pos="457200" algn="l"/>
                <a:tab pos="914400" algn="l"/>
                <a:tab pos="1371600" algn="l"/>
                <a:tab pos="1828800" algn="l"/>
                <a:tab pos="2286000" algn="l"/>
              </a:tabLst>
            </a:pPr>
            <a:endParaRPr lang="en-US" sz="400" dirty="0">
              <a:solidFill>
                <a:schemeClr val="tx1"/>
              </a:solidFill>
            </a:endParaRPr>
          </a:p>
          <a:p>
            <a:pPr>
              <a:tabLst>
                <a:tab pos="457200" algn="l"/>
                <a:tab pos="914400" algn="l"/>
                <a:tab pos="1371600" algn="l"/>
                <a:tab pos="1828800" algn="l"/>
                <a:tab pos="2286000" algn="l"/>
              </a:tabLst>
            </a:pPr>
            <a:r>
              <a:rPr lang="en-US" sz="2000" dirty="0">
                <a:solidFill>
                  <a:srgbClr val="0432FF"/>
                </a:solidFill>
              </a:rPr>
              <a:t>Wisdom</a:t>
            </a:r>
            <a:r>
              <a:rPr lang="en-US" sz="2000" dirty="0">
                <a:solidFill>
                  <a:schemeClr val="tx1"/>
                </a:solidFill>
              </a:rPr>
              <a:t> enables us to </a:t>
            </a:r>
            <a:r>
              <a:rPr lang="en-US" sz="2000" dirty="0">
                <a:solidFill>
                  <a:srgbClr val="FF0000"/>
                </a:solidFill>
              </a:rPr>
              <a:t>formulate and focus our goals </a:t>
            </a:r>
            <a:r>
              <a:rPr lang="en-US" sz="2000" dirty="0">
                <a:solidFill>
                  <a:schemeClr val="tx1"/>
                </a:solidFill>
              </a:rPr>
              <a:t>in our various fields of activity. </a:t>
            </a:r>
          </a:p>
          <a:p>
            <a:pPr>
              <a:tabLst>
                <a:tab pos="457200" algn="l"/>
                <a:tab pos="914400" algn="l"/>
                <a:tab pos="1371600" algn="l"/>
                <a:tab pos="1828800" algn="l"/>
                <a:tab pos="2286000" algn="l"/>
              </a:tabLst>
            </a:pPr>
            <a:r>
              <a:rPr lang="en-US" sz="2000" dirty="0">
                <a:solidFill>
                  <a:schemeClr val="tx1"/>
                </a:solidFill>
              </a:rPr>
              <a:t>								J.I. Packer, and Carolyn Nystrom</a:t>
            </a:r>
          </a:p>
        </p:txBody>
      </p:sp>
    </p:spTree>
    <p:extLst>
      <p:ext uri="{BB962C8B-B14F-4D97-AF65-F5344CB8AC3E}">
        <p14:creationId xmlns:p14="http://schemas.microsoft.com/office/powerpoint/2010/main" val="4252023496"/>
      </p:ext>
    </p:extLst>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Process</a:t>
            </a:r>
          </a:p>
        </p:txBody>
      </p:sp>
      <p:sp>
        <p:nvSpPr>
          <p:cNvPr id="7" name="Rectangle 6"/>
          <p:cNvSpPr/>
          <p:nvPr/>
        </p:nvSpPr>
        <p:spPr>
          <a:xfrm>
            <a:off x="166683" y="1706095"/>
            <a:ext cx="4379917" cy="387798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solidFill>
                  <a:srgbClr val="3327C6"/>
                </a:solidFill>
              </a:rPr>
              <a:t>Process</a:t>
            </a:r>
          </a:p>
          <a:p>
            <a:pPr marL="342900" lvl="0" indent="-342900">
              <a:buFont typeface="Arial" charset="0"/>
              <a:buChar char="•"/>
            </a:pPr>
            <a:r>
              <a:rPr lang="en-US" sz="2000" dirty="0">
                <a:solidFill>
                  <a:srgbClr val="3327C6"/>
                </a:solidFill>
              </a:rPr>
              <a:t>Prayer</a:t>
            </a:r>
          </a:p>
          <a:p>
            <a:pPr marL="342900" lvl="0" indent="-342900">
              <a:buFont typeface="Arial" charset="0"/>
              <a:buChar char="•"/>
            </a:pPr>
            <a:r>
              <a:rPr lang="en-US" sz="2000" dirty="0">
                <a:solidFill>
                  <a:srgbClr val="3327C6"/>
                </a:solidFill>
              </a:rPr>
              <a:t>Decisions</a:t>
            </a:r>
          </a:p>
          <a:p>
            <a:pPr marL="342900" lvl="0" indent="-342900">
              <a:buFont typeface="Arial" charset="0"/>
              <a:buChar char="•"/>
            </a:pPr>
            <a:r>
              <a:rPr lang="en-US" sz="2000" dirty="0">
                <a:solidFill>
                  <a:srgbClr val="3327C6"/>
                </a:solidFill>
              </a:rPr>
              <a:t>Purpose and Plan</a:t>
            </a:r>
          </a:p>
          <a:p>
            <a:pPr marL="800100" lvl="1" indent="-342900">
              <a:buFont typeface="Arial" charset="0"/>
              <a:buChar char="•"/>
            </a:pPr>
            <a:r>
              <a:rPr lang="en-US" sz="2000" dirty="0">
                <a:solidFill>
                  <a:srgbClr val="3327C6"/>
                </a:solidFill>
              </a:rPr>
              <a:t>Life</a:t>
            </a:r>
          </a:p>
          <a:p>
            <a:pPr marL="800100" lvl="1" indent="-342900">
              <a:buFont typeface="Arial" charset="0"/>
              <a:buChar char="•"/>
            </a:pPr>
            <a:r>
              <a:rPr lang="en-US" sz="2000" dirty="0">
                <a:solidFill>
                  <a:srgbClr val="3327C6"/>
                </a:solidFill>
              </a:rPr>
              <a:t>Death</a:t>
            </a:r>
          </a:p>
          <a:p>
            <a:pPr marL="342900" indent="-342900">
              <a:buFont typeface="Arial" charset="0"/>
              <a:buChar char="•"/>
            </a:pPr>
            <a:r>
              <a:rPr lang="en-US" sz="2000" dirty="0">
                <a:solidFill>
                  <a:srgbClr val="3327C6"/>
                </a:solidFill>
              </a:rPr>
              <a:t>Wisdom</a:t>
            </a:r>
          </a:p>
          <a:p>
            <a:pPr marL="342900" indent="-342900">
              <a:buFont typeface="Arial" charset="0"/>
              <a:buChar char="•"/>
            </a:pPr>
            <a:r>
              <a:rPr lang="en-US" sz="2000" dirty="0">
                <a:solidFill>
                  <a:srgbClr val="3327C6"/>
                </a:solidFill>
              </a:rPr>
              <a:t>Goals</a:t>
            </a:r>
          </a:p>
          <a:p>
            <a:pPr marL="800100" lvl="1" indent="-342900">
              <a:buFont typeface="Arial" charset="0"/>
              <a:buChar char="•"/>
            </a:pPr>
            <a:r>
              <a:rPr lang="en-US" sz="2000" dirty="0">
                <a:solidFill>
                  <a:srgbClr val="3327C6"/>
                </a:solidFill>
              </a:rPr>
              <a:t>vs. Purpose</a:t>
            </a:r>
          </a:p>
          <a:p>
            <a:pPr marL="800100" lvl="1" indent="-342900">
              <a:buFont typeface="Arial" charset="0"/>
              <a:buChar char="•"/>
            </a:pPr>
            <a:r>
              <a:rPr lang="en-US" sz="2000" dirty="0">
                <a:solidFill>
                  <a:srgbClr val="3327C6"/>
                </a:solidFill>
              </a:rPr>
              <a:t>Final / End</a:t>
            </a:r>
          </a:p>
          <a:p>
            <a:pPr marL="342900" indent="-342900">
              <a:buFont typeface="Arial" charset="0"/>
              <a:buChar char="•"/>
            </a:pPr>
            <a:r>
              <a:rPr lang="en-US" sz="2000" dirty="0">
                <a:solidFill>
                  <a:schemeClr val="bg1">
                    <a:lumMod val="50000"/>
                  </a:schemeClr>
                </a:solidFill>
              </a:rPr>
              <a:t>Implementation</a:t>
            </a:r>
          </a:p>
          <a:p>
            <a:pPr marL="342900" indent="-342900">
              <a:buFont typeface="Arial" charset="0"/>
              <a:buChar char="•"/>
            </a:pPr>
            <a:r>
              <a:rPr lang="en-US" sz="2000" dirty="0">
                <a:solidFill>
                  <a:schemeClr val="bg1">
                    <a:lumMod val="50000"/>
                  </a:schemeClr>
                </a:solidFill>
              </a:rPr>
              <a:t>Time</a:t>
            </a:r>
          </a:p>
        </p:txBody>
      </p:sp>
    </p:spTree>
    <p:extLst>
      <p:ext uri="{BB962C8B-B14F-4D97-AF65-F5344CB8AC3E}">
        <p14:creationId xmlns:p14="http://schemas.microsoft.com/office/powerpoint/2010/main" val="2325851746"/>
      </p:ext>
    </p:extLst>
  </p:cSld>
  <p:clrMapOvr>
    <a:masterClrMapping/>
  </p:clrMapOvr>
  <p:transition/>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Goals</a:t>
            </a:r>
            <a:endParaRPr lang="en-US" sz="2000" dirty="0">
              <a:solidFill>
                <a:srgbClr val="002060"/>
              </a:solidFill>
            </a:endParaRPr>
          </a:p>
        </p:txBody>
      </p:sp>
      <p:sp>
        <p:nvSpPr>
          <p:cNvPr id="7" name="Rectangle 6">
            <a:extLst>
              <a:ext uri="{FF2B5EF4-FFF2-40B4-BE49-F238E27FC236}">
                <a16:creationId xmlns:a16="http://schemas.microsoft.com/office/drawing/2014/main" id="{BDBF7829-B5D9-C54C-8D06-9D3805494CDE}"/>
              </a:ext>
            </a:extLst>
          </p:cNvPr>
          <p:cNvSpPr/>
          <p:nvPr/>
        </p:nvSpPr>
        <p:spPr>
          <a:xfrm>
            <a:off x="166689" y="1177182"/>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trouble with not having a </a:t>
            </a:r>
            <a:r>
              <a:rPr lang="en-US" sz="2000" dirty="0">
                <a:solidFill>
                  <a:srgbClr val="0432FF"/>
                </a:solidFill>
              </a:rPr>
              <a:t>goal</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is that you can spend your life running up and down the field </a:t>
            </a:r>
          </a:p>
          <a:p>
            <a:pPr>
              <a:tabLst>
                <a:tab pos="457200" algn="l"/>
                <a:tab pos="914400" algn="l"/>
                <a:tab pos="1371600" algn="l"/>
                <a:tab pos="1828800" algn="l"/>
                <a:tab pos="2286000" algn="l"/>
              </a:tabLst>
            </a:pPr>
            <a:r>
              <a:rPr lang="en-US" sz="2000" dirty="0">
                <a:solidFill>
                  <a:schemeClr val="tx1"/>
                </a:solidFill>
              </a:rPr>
              <a:t>		and never scoring.  </a:t>
            </a:r>
          </a:p>
        </p:txBody>
      </p:sp>
      <p:sp>
        <p:nvSpPr>
          <p:cNvPr id="5" name="Rectangle 4">
            <a:extLst>
              <a:ext uri="{FF2B5EF4-FFF2-40B4-BE49-F238E27FC236}">
                <a16:creationId xmlns:a16="http://schemas.microsoft.com/office/drawing/2014/main" id="{0B7BEDF2-F44B-4145-B2E7-901944F475E6}"/>
              </a:ext>
            </a:extLst>
          </p:cNvPr>
          <p:cNvSpPr/>
          <p:nvPr/>
        </p:nvSpPr>
        <p:spPr>
          <a:xfrm>
            <a:off x="166686" y="4168700"/>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We must have </a:t>
            </a:r>
            <a:r>
              <a:rPr lang="en-US" sz="2000" dirty="0">
                <a:solidFill>
                  <a:srgbClr val="0432FF"/>
                </a:solidFill>
              </a:rPr>
              <a:t>goals</a:t>
            </a:r>
            <a:r>
              <a:rPr lang="en-US" sz="2000" dirty="0">
                <a:solidFill>
                  <a:schemeClr val="tx1"/>
                </a:solidFill>
              </a:rPr>
              <a:t> by which to complete our purpose.</a:t>
            </a:r>
          </a:p>
        </p:txBody>
      </p:sp>
      <p:sp>
        <p:nvSpPr>
          <p:cNvPr id="8" name="Rectangle 7">
            <a:extLst>
              <a:ext uri="{FF2B5EF4-FFF2-40B4-BE49-F238E27FC236}">
                <a16:creationId xmlns:a16="http://schemas.microsoft.com/office/drawing/2014/main" id="{BCA6B2A0-D6F1-5644-AA94-7A3FB87C6EFC}"/>
              </a:ext>
            </a:extLst>
          </p:cNvPr>
          <p:cNvSpPr/>
          <p:nvPr/>
        </p:nvSpPr>
        <p:spPr>
          <a:xfrm>
            <a:off x="166686" y="4749735"/>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What specific </a:t>
            </a:r>
            <a:r>
              <a:rPr lang="en-US" sz="2000" dirty="0">
                <a:solidFill>
                  <a:srgbClr val="0432FF"/>
                </a:solidFill>
              </a:rPr>
              <a:t>goals</a:t>
            </a:r>
            <a:r>
              <a:rPr lang="en-US" sz="2000" dirty="0">
                <a:solidFill>
                  <a:schemeClr val="tx1"/>
                </a:solidFill>
              </a:rPr>
              <a:t> do you want to achieve in your life?  </a:t>
            </a:r>
          </a:p>
          <a:p>
            <a:pPr>
              <a:tabLst>
                <a:tab pos="457200" algn="l"/>
                <a:tab pos="914400" algn="l"/>
                <a:tab pos="1371600" algn="l"/>
                <a:tab pos="1828800" algn="l"/>
                <a:tab pos="2286000" algn="l"/>
              </a:tabLst>
            </a:pPr>
            <a:r>
              <a:rPr lang="en-US" sz="2000" dirty="0">
                <a:solidFill>
                  <a:schemeClr val="tx1"/>
                </a:solidFill>
              </a:rPr>
              <a:t>	educational, </a:t>
            </a:r>
          </a:p>
          <a:p>
            <a:pPr>
              <a:tabLst>
                <a:tab pos="457200" algn="l"/>
                <a:tab pos="914400" algn="l"/>
                <a:tab pos="1371600" algn="l"/>
                <a:tab pos="1828800" algn="l"/>
                <a:tab pos="2286000" algn="l"/>
              </a:tabLst>
            </a:pPr>
            <a:r>
              <a:rPr lang="en-US" sz="2000" dirty="0">
                <a:solidFill>
                  <a:schemeClr val="tx1"/>
                </a:solidFill>
              </a:rPr>
              <a:t>	career, </a:t>
            </a:r>
          </a:p>
          <a:p>
            <a:pPr>
              <a:tabLst>
                <a:tab pos="457200" algn="l"/>
                <a:tab pos="914400" algn="l"/>
                <a:tab pos="1371600" algn="l"/>
                <a:tab pos="1828800" algn="l"/>
                <a:tab pos="2286000" algn="l"/>
              </a:tabLst>
            </a:pPr>
            <a:r>
              <a:rPr lang="en-US" sz="2000" dirty="0">
                <a:solidFill>
                  <a:schemeClr val="tx1"/>
                </a:solidFill>
              </a:rPr>
              <a:t>	marital, </a:t>
            </a:r>
          </a:p>
          <a:p>
            <a:pPr>
              <a:tabLst>
                <a:tab pos="457200" algn="l"/>
                <a:tab pos="914400" algn="l"/>
                <a:tab pos="1371600" algn="l"/>
                <a:tab pos="1828800" algn="l"/>
                <a:tab pos="2286000" algn="l"/>
              </a:tabLst>
            </a:pPr>
            <a:r>
              <a:rPr lang="en-US" sz="2000" dirty="0">
                <a:solidFill>
                  <a:schemeClr val="tx1"/>
                </a:solidFill>
              </a:rPr>
              <a:t>	family,</a:t>
            </a:r>
          </a:p>
          <a:p>
            <a:pPr>
              <a:tabLst>
                <a:tab pos="457200" algn="l"/>
                <a:tab pos="914400" algn="l"/>
                <a:tab pos="1371600" algn="l"/>
                <a:tab pos="1828800" algn="l"/>
                <a:tab pos="2286000" algn="l"/>
              </a:tabLst>
            </a:pPr>
            <a:r>
              <a:rPr lang="en-US" sz="2000" dirty="0">
                <a:solidFill>
                  <a:schemeClr val="tx1"/>
                </a:solidFill>
              </a:rPr>
              <a:t>	spiritual.</a:t>
            </a:r>
          </a:p>
        </p:txBody>
      </p:sp>
      <p:sp>
        <p:nvSpPr>
          <p:cNvPr id="10" name="Rectangle 9">
            <a:extLst>
              <a:ext uri="{FF2B5EF4-FFF2-40B4-BE49-F238E27FC236}">
                <a16:creationId xmlns:a16="http://schemas.microsoft.com/office/drawing/2014/main" id="{BDBDF3F1-9FDA-3B4C-A101-B362B8A26BD8}"/>
              </a:ext>
            </a:extLst>
          </p:cNvPr>
          <p:cNvSpPr/>
          <p:nvPr/>
        </p:nvSpPr>
        <p:spPr>
          <a:xfrm>
            <a:off x="166686" y="2364126"/>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Stories of running to the wrong </a:t>
            </a:r>
            <a:r>
              <a:rPr lang="en-US" sz="2000" dirty="0">
                <a:solidFill>
                  <a:srgbClr val="0432FF"/>
                </a:solidFill>
              </a:rPr>
              <a:t>goal</a:t>
            </a:r>
            <a:r>
              <a:rPr lang="en-US" sz="2000" dirty="0">
                <a:solidFill>
                  <a:schemeClr val="tx1"/>
                </a:solidFill>
              </a:rPr>
              <a:t> in football:</a:t>
            </a:r>
          </a:p>
          <a:p>
            <a:pPr>
              <a:tabLst>
                <a:tab pos="457200" algn="l"/>
                <a:tab pos="914400" algn="l"/>
                <a:tab pos="1371600" algn="l"/>
                <a:tab pos="1828800" algn="l"/>
                <a:tab pos="2286000" algn="l"/>
              </a:tabLst>
            </a:pPr>
            <a:r>
              <a:rPr lang="en-US" sz="2000" dirty="0">
                <a:solidFill>
                  <a:schemeClr val="tx1"/>
                </a:solidFill>
              </a:rPr>
              <a:t>	Roy </a:t>
            </a:r>
            <a:r>
              <a:rPr lang="en-US" sz="2000" dirty="0" err="1">
                <a:solidFill>
                  <a:schemeClr val="tx1"/>
                </a:solidFill>
              </a:rPr>
              <a:t>Riegels</a:t>
            </a:r>
            <a:r>
              <a:rPr lang="en-US" sz="2000" dirty="0">
                <a:solidFill>
                  <a:schemeClr val="tx1"/>
                </a:solidFill>
              </a:rPr>
              <a:t>, 65 yards in the 1929 Rose Bowl</a:t>
            </a:r>
          </a:p>
          <a:p>
            <a:pPr>
              <a:tabLst>
                <a:tab pos="457200" algn="l"/>
                <a:tab pos="914400" algn="l"/>
                <a:tab pos="1371600" algn="l"/>
                <a:tab pos="1828800" algn="l"/>
                <a:tab pos="2286000" algn="l"/>
              </a:tabLst>
            </a:pPr>
            <a:r>
              <a:rPr lang="en-US" sz="2000" dirty="0">
                <a:solidFill>
                  <a:schemeClr val="tx1"/>
                </a:solidFill>
              </a:rPr>
              <a:t>	Jim Marshall, 66 yards in an NFL game in 1964 </a:t>
            </a:r>
          </a:p>
          <a:p>
            <a:pPr>
              <a:tabLst>
                <a:tab pos="457200" algn="l"/>
                <a:tab pos="914400" algn="l"/>
                <a:tab pos="1371600" algn="l"/>
                <a:tab pos="1828800" algn="l"/>
                <a:tab pos="2286000" algn="l"/>
              </a:tabLst>
            </a:pPr>
            <a:r>
              <a:rPr lang="en-US" sz="2000" dirty="0">
                <a:solidFill>
                  <a:schemeClr val="tx1"/>
                </a:solidFill>
              </a:rPr>
              <a:t>		(record for most yardage lost on a fumble recovery)</a:t>
            </a:r>
          </a:p>
          <a:p>
            <a:pPr>
              <a:tabLst>
                <a:tab pos="457200" algn="l"/>
                <a:tab pos="914400" algn="l"/>
                <a:tab pos="1371600" algn="l"/>
                <a:tab pos="1828800" algn="l"/>
                <a:tab pos="2286000" algn="l"/>
              </a:tabLst>
            </a:pPr>
            <a:r>
              <a:rPr lang="en-US" sz="2000" dirty="0">
                <a:solidFill>
                  <a:schemeClr val="tx1"/>
                </a:solidFill>
              </a:rPr>
              <a:t>	link between </a:t>
            </a:r>
            <a:r>
              <a:rPr lang="en-US" sz="2000" dirty="0">
                <a:solidFill>
                  <a:srgbClr val="0432FF"/>
                </a:solidFill>
              </a:rPr>
              <a:t>goals</a:t>
            </a:r>
            <a:r>
              <a:rPr lang="en-US" sz="2000" dirty="0">
                <a:solidFill>
                  <a:schemeClr val="tx1"/>
                </a:solidFill>
              </a:rPr>
              <a:t> and direction</a:t>
            </a:r>
          </a:p>
        </p:txBody>
      </p:sp>
    </p:spTree>
    <p:extLst>
      <p:ext uri="{BB962C8B-B14F-4D97-AF65-F5344CB8AC3E}">
        <p14:creationId xmlns:p14="http://schemas.microsoft.com/office/powerpoint/2010/main" val="1063058645"/>
      </p:ext>
    </p:extLst>
  </p:cSld>
  <p:clrMapOvr>
    <a:masterClrMapping/>
  </p:clrMapOvr>
  <p:transition/>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Goals vs Purpose</a:t>
            </a:r>
            <a:endParaRPr lang="en-US" sz="2000" dirty="0">
              <a:solidFill>
                <a:srgbClr val="002060"/>
              </a:solidFill>
            </a:endParaRPr>
          </a:p>
        </p:txBody>
      </p:sp>
      <p:sp>
        <p:nvSpPr>
          <p:cNvPr id="7" name="Rectangle 6">
            <a:extLst>
              <a:ext uri="{FF2B5EF4-FFF2-40B4-BE49-F238E27FC236}">
                <a16:creationId xmlns:a16="http://schemas.microsoft.com/office/drawing/2014/main" id="{BDBF7829-B5D9-C54C-8D06-9D3805494CDE}"/>
              </a:ext>
            </a:extLst>
          </p:cNvPr>
          <p:cNvSpPr/>
          <p:nvPr/>
        </p:nvSpPr>
        <p:spPr>
          <a:xfrm>
            <a:off x="166689" y="1177182"/>
            <a:ext cx="8824911" cy="123110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You will have many more </a:t>
            </a:r>
            <a:r>
              <a:rPr lang="en-US" sz="2000" dirty="0">
                <a:solidFill>
                  <a:srgbClr val="0432FF"/>
                </a:solidFill>
              </a:rPr>
              <a:t>goals</a:t>
            </a:r>
            <a:r>
              <a:rPr lang="en-US" sz="2000" dirty="0">
                <a:solidFill>
                  <a:schemeClr val="tx1"/>
                </a:solidFill>
              </a:rPr>
              <a:t> in the years ahead.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But do not confuse a goal with a </a:t>
            </a:r>
            <a:r>
              <a:rPr lang="en-US" sz="2000" dirty="0">
                <a:solidFill>
                  <a:srgbClr val="FF26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a:t>
            </a:r>
            <a:r>
              <a:rPr lang="en-US" sz="2000" dirty="0" err="1">
                <a:solidFill>
                  <a:schemeClr val="tx1"/>
                </a:solidFill>
              </a:rPr>
              <a:t>Ginni</a:t>
            </a:r>
            <a:r>
              <a:rPr lang="en-US" sz="2000" dirty="0">
                <a:solidFill>
                  <a:schemeClr val="tx1"/>
                </a:solidFill>
              </a:rPr>
              <a:t> Rometty </a:t>
            </a:r>
          </a:p>
        </p:txBody>
      </p:sp>
      <p:sp>
        <p:nvSpPr>
          <p:cNvPr id="9" name="Rectangle 8">
            <a:extLst>
              <a:ext uri="{FF2B5EF4-FFF2-40B4-BE49-F238E27FC236}">
                <a16:creationId xmlns:a16="http://schemas.microsoft.com/office/drawing/2014/main" id="{C0873EFC-5941-E94B-9DFC-83275E3DEFF2}"/>
              </a:ext>
            </a:extLst>
          </p:cNvPr>
          <p:cNvSpPr/>
          <p:nvPr/>
        </p:nvSpPr>
        <p:spPr>
          <a:xfrm>
            <a:off x="166685" y="2544961"/>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432FF"/>
                </a:solidFill>
              </a:rPr>
              <a:t>Goals </a:t>
            </a:r>
            <a:r>
              <a:rPr lang="en-US" sz="2000" dirty="0">
                <a:solidFill>
                  <a:schemeClr val="tx1"/>
                </a:solidFill>
              </a:rPr>
              <a:t>give us </a:t>
            </a:r>
            <a:r>
              <a:rPr lang="en-US" sz="2000" dirty="0">
                <a:solidFill>
                  <a:srgbClr val="FF26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which, in turn, </a:t>
            </a:r>
          </a:p>
          <a:p>
            <a:pPr>
              <a:tabLst>
                <a:tab pos="457200" algn="l"/>
                <a:tab pos="914400" algn="l"/>
                <a:tab pos="1371600" algn="l"/>
                <a:tab pos="1828800" algn="l"/>
                <a:tab pos="2286000" algn="l"/>
              </a:tabLst>
            </a:pPr>
            <a:r>
              <a:rPr lang="en-US" sz="2000" dirty="0">
                <a:solidFill>
                  <a:schemeClr val="tx1"/>
                </a:solidFill>
              </a:rPr>
              <a:t>		motivates us to make ourselves </a:t>
            </a:r>
          </a:p>
          <a:p>
            <a:pPr>
              <a:tabLst>
                <a:tab pos="457200" algn="l"/>
                <a:tab pos="914400" algn="l"/>
                <a:tab pos="1371600" algn="l"/>
                <a:tab pos="1828800" algn="l"/>
                <a:tab pos="2286000" algn="l"/>
              </a:tabLst>
            </a:pPr>
            <a:r>
              <a:rPr lang="en-US" sz="2000" dirty="0">
                <a:solidFill>
                  <a:schemeClr val="tx1"/>
                </a:solidFill>
              </a:rPr>
              <a:t>			the best version in all aspects of your life. </a:t>
            </a:r>
          </a:p>
          <a:p>
            <a:pPr>
              <a:tabLst>
                <a:tab pos="457200" algn="l"/>
                <a:tab pos="914400" algn="l"/>
                <a:tab pos="1371600" algn="l"/>
                <a:tab pos="1828800" algn="l"/>
                <a:tab pos="2286000" algn="l"/>
              </a:tabLst>
            </a:pPr>
            <a:r>
              <a:rPr lang="en-US" sz="2000" dirty="0">
                <a:solidFill>
                  <a:schemeClr val="tx1"/>
                </a:solidFill>
              </a:rPr>
              <a:t>										Hannah Bronfman </a:t>
            </a:r>
          </a:p>
        </p:txBody>
      </p:sp>
      <p:sp>
        <p:nvSpPr>
          <p:cNvPr id="10" name="Rectangle 9">
            <a:extLst>
              <a:ext uri="{FF2B5EF4-FFF2-40B4-BE49-F238E27FC236}">
                <a16:creationId xmlns:a16="http://schemas.microsoft.com/office/drawing/2014/main" id="{A0C1FB12-9339-A54C-BD2D-AED1122F60E6}"/>
              </a:ext>
            </a:extLst>
          </p:cNvPr>
          <p:cNvSpPr/>
          <p:nvPr/>
        </p:nvSpPr>
        <p:spPr>
          <a:xfrm>
            <a:off x="166686" y="5896685"/>
            <a:ext cx="8824911" cy="800219"/>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 have </a:t>
            </a:r>
            <a:r>
              <a:rPr lang="en-US" sz="2000" dirty="0">
                <a:solidFill>
                  <a:srgbClr val="0432FF"/>
                </a:solidFill>
              </a:rPr>
              <a:t>goals </a:t>
            </a:r>
            <a:r>
              <a:rPr lang="en-US" sz="2000" dirty="0">
                <a:solidFill>
                  <a:schemeClr val="tx1"/>
                </a:solidFill>
              </a:rPr>
              <a:t>(and </a:t>
            </a:r>
            <a:r>
              <a:rPr lang="en-US" sz="2000" dirty="0">
                <a:solidFill>
                  <a:srgbClr val="FF0000"/>
                </a:solidFill>
              </a:rPr>
              <a:t>purpose</a:t>
            </a:r>
            <a:r>
              <a:rPr lang="en-US" sz="2000" dirty="0">
                <a:solidFill>
                  <a:schemeClr val="tx1"/>
                </a:solidFill>
              </a:rPr>
              <a:t>) that help keep me sane – </a:t>
            </a:r>
          </a:p>
          <a:p>
            <a:pPr>
              <a:tabLst>
                <a:tab pos="457200" algn="l"/>
                <a:tab pos="914400" algn="l"/>
                <a:tab pos="1371600" algn="l"/>
                <a:tab pos="1828800" algn="l"/>
                <a:tab pos="2286000" algn="l"/>
              </a:tabLst>
            </a:pPr>
            <a:r>
              <a:rPr lang="en-US" sz="2000" dirty="0">
                <a:solidFill>
                  <a:schemeClr val="tx1"/>
                </a:solidFill>
              </a:rPr>
              <a:t>	and become an integrated person / soul.</a:t>
            </a:r>
          </a:p>
        </p:txBody>
      </p:sp>
      <p:sp>
        <p:nvSpPr>
          <p:cNvPr id="8" name="Rectangle 7">
            <a:extLst>
              <a:ext uri="{FF2B5EF4-FFF2-40B4-BE49-F238E27FC236}">
                <a16:creationId xmlns:a16="http://schemas.microsoft.com/office/drawing/2014/main" id="{56D5E68E-47E7-414F-A13B-A6BA6706D384}"/>
              </a:ext>
            </a:extLst>
          </p:cNvPr>
          <p:cNvSpPr/>
          <p:nvPr/>
        </p:nvSpPr>
        <p:spPr>
          <a:xfrm>
            <a:off x="166685" y="4405183"/>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Great minds have </a:t>
            </a:r>
            <a:r>
              <a:rPr lang="en-US" sz="2000" dirty="0">
                <a:solidFill>
                  <a:srgbClr val="FF2600"/>
                </a:solidFill>
              </a:rPr>
              <a:t>purposes</a:t>
            </a:r>
            <a:r>
              <a:rPr lang="en-US" sz="2000" dirty="0">
                <a:solidFill>
                  <a:schemeClr val="tx1"/>
                </a:solidFill>
              </a:rPr>
              <a:t>;</a:t>
            </a:r>
          </a:p>
          <a:p>
            <a:pPr>
              <a:tabLst>
                <a:tab pos="457200" algn="l"/>
                <a:tab pos="914400" algn="l"/>
                <a:tab pos="1371600" algn="l"/>
                <a:tab pos="1828800" algn="l"/>
                <a:tab pos="2286000" algn="l"/>
              </a:tabLst>
            </a:pPr>
            <a:r>
              <a:rPr lang="en-US" sz="2000" dirty="0">
                <a:solidFill>
                  <a:schemeClr val="tx1"/>
                </a:solidFill>
              </a:rPr>
              <a:t>	others have wishes.</a:t>
            </a:r>
          </a:p>
          <a:p>
            <a:pPr>
              <a:tabLst>
                <a:tab pos="457200" algn="l"/>
                <a:tab pos="914400" algn="l"/>
                <a:tab pos="1371600" algn="l"/>
                <a:tab pos="1828800" algn="l"/>
                <a:tab pos="2286000" algn="l"/>
              </a:tabLst>
            </a:pPr>
            <a:r>
              <a:rPr lang="en-US" sz="2000" dirty="0">
                <a:solidFill>
                  <a:schemeClr val="tx1"/>
                </a:solidFill>
              </a:rPr>
              <a:t>										Washington Irving</a:t>
            </a:r>
          </a:p>
        </p:txBody>
      </p:sp>
    </p:spTree>
    <p:extLst>
      <p:ext uri="{BB962C8B-B14F-4D97-AF65-F5344CB8AC3E}">
        <p14:creationId xmlns:p14="http://schemas.microsoft.com/office/powerpoint/2010/main" val="1766256878"/>
      </p:ext>
    </p:extLst>
  </p:cSld>
  <p:clrMapOvr>
    <a:masterClrMapping/>
  </p:clrMapOvr>
  <p:transition/>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Goals</a:t>
            </a:r>
            <a:endParaRPr lang="en-US" sz="2000" dirty="0">
              <a:solidFill>
                <a:srgbClr val="002060"/>
              </a:solidFill>
            </a:endParaRPr>
          </a:p>
        </p:txBody>
      </p:sp>
      <p:sp>
        <p:nvSpPr>
          <p:cNvPr id="7" name="Rectangle 6">
            <a:extLst>
              <a:ext uri="{FF2B5EF4-FFF2-40B4-BE49-F238E27FC236}">
                <a16:creationId xmlns:a16="http://schemas.microsoft.com/office/drawing/2014/main" id="{BDBF7829-B5D9-C54C-8D06-9D3805494CDE}"/>
              </a:ext>
            </a:extLst>
          </p:cNvPr>
          <p:cNvSpPr/>
          <p:nvPr/>
        </p:nvSpPr>
        <p:spPr>
          <a:xfrm>
            <a:off x="166689" y="117718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We need short-range and long-range </a:t>
            </a:r>
            <a:r>
              <a:rPr lang="en-US" sz="2000" dirty="0">
                <a:solidFill>
                  <a:srgbClr val="0432FF"/>
                </a:solidFill>
              </a:rPr>
              <a:t>goals</a:t>
            </a:r>
            <a:r>
              <a:rPr lang="en-US" sz="2000" dirty="0">
                <a:solidFill>
                  <a:schemeClr val="tx1"/>
                </a:solidFill>
              </a:rPr>
              <a:t>.</a:t>
            </a:r>
          </a:p>
        </p:txBody>
      </p:sp>
      <p:sp>
        <p:nvSpPr>
          <p:cNvPr id="5" name="Rectangle 4">
            <a:extLst>
              <a:ext uri="{FF2B5EF4-FFF2-40B4-BE49-F238E27FC236}">
                <a16:creationId xmlns:a16="http://schemas.microsoft.com/office/drawing/2014/main" id="{FFFA71BC-F249-5A4E-BEA0-B45D251659F0}"/>
              </a:ext>
            </a:extLst>
          </p:cNvPr>
          <p:cNvSpPr/>
          <p:nvPr/>
        </p:nvSpPr>
        <p:spPr>
          <a:xfrm>
            <a:off x="166688" y="1964280"/>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We must be definite in our </a:t>
            </a:r>
            <a:r>
              <a:rPr lang="en-US" sz="2000" dirty="0">
                <a:solidFill>
                  <a:srgbClr val="0432FF"/>
                </a:solidFill>
              </a:rPr>
              <a:t>goals</a:t>
            </a:r>
            <a:r>
              <a:rPr lang="en-US" sz="2000" dirty="0">
                <a:solidFill>
                  <a:schemeClr val="tx1"/>
                </a:solidFill>
              </a:rPr>
              <a:t>.</a:t>
            </a:r>
          </a:p>
        </p:txBody>
      </p:sp>
      <p:sp>
        <p:nvSpPr>
          <p:cNvPr id="8" name="Rectangle 7">
            <a:extLst>
              <a:ext uri="{FF2B5EF4-FFF2-40B4-BE49-F238E27FC236}">
                <a16:creationId xmlns:a16="http://schemas.microsoft.com/office/drawing/2014/main" id="{8B9C5BAC-F561-3341-8DE0-6289F17F8593}"/>
              </a:ext>
            </a:extLst>
          </p:cNvPr>
          <p:cNvSpPr/>
          <p:nvPr/>
        </p:nvSpPr>
        <p:spPr>
          <a:xfrm>
            <a:off x="166688" y="2757359"/>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A good </a:t>
            </a:r>
            <a:r>
              <a:rPr lang="en-US" sz="2000" dirty="0">
                <a:solidFill>
                  <a:srgbClr val="0432FF"/>
                </a:solidFill>
              </a:rPr>
              <a:t>goal</a:t>
            </a:r>
            <a:r>
              <a:rPr lang="en-US" sz="2000" dirty="0">
                <a:solidFill>
                  <a:schemeClr val="tx1"/>
                </a:solidFill>
              </a:rPr>
              <a:t> should be</a:t>
            </a:r>
          </a:p>
          <a:p>
            <a:pPr>
              <a:tabLst>
                <a:tab pos="457200" algn="l"/>
                <a:tab pos="914400" algn="l"/>
                <a:tab pos="1371600" algn="l"/>
                <a:tab pos="1828800" algn="l"/>
                <a:tab pos="2286000" algn="l"/>
              </a:tabLst>
            </a:pPr>
            <a:r>
              <a:rPr lang="en-US" sz="2000" dirty="0">
                <a:solidFill>
                  <a:schemeClr val="tx1"/>
                </a:solidFill>
              </a:rPr>
              <a:t>	something within your reach </a:t>
            </a:r>
          </a:p>
          <a:p>
            <a:pPr>
              <a:tabLst>
                <a:tab pos="457200" algn="l"/>
                <a:tab pos="914400" algn="l"/>
                <a:tab pos="1371600" algn="l"/>
                <a:tab pos="1828800" algn="l"/>
                <a:tab pos="2286000" algn="l"/>
              </a:tabLst>
            </a:pPr>
            <a:r>
              <a:rPr lang="en-US" sz="2000" dirty="0">
                <a:solidFill>
                  <a:schemeClr val="tx1"/>
                </a:solidFill>
              </a:rPr>
              <a:t>		but that makes you stretch.</a:t>
            </a:r>
          </a:p>
        </p:txBody>
      </p:sp>
      <p:sp>
        <p:nvSpPr>
          <p:cNvPr id="9" name="Rectangle 8">
            <a:extLst>
              <a:ext uri="{FF2B5EF4-FFF2-40B4-BE49-F238E27FC236}">
                <a16:creationId xmlns:a16="http://schemas.microsoft.com/office/drawing/2014/main" id="{E96F8A95-C52B-C142-8E77-CBFC9CC2D0E4}"/>
              </a:ext>
            </a:extLst>
          </p:cNvPr>
          <p:cNvSpPr/>
          <p:nvPr/>
        </p:nvSpPr>
        <p:spPr>
          <a:xfrm>
            <a:off x="166689" y="5881703"/>
            <a:ext cx="8824911" cy="800219"/>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We must not make deals with God </a:t>
            </a:r>
          </a:p>
          <a:p>
            <a:pPr>
              <a:tabLst>
                <a:tab pos="457200" algn="l"/>
                <a:tab pos="914400" algn="l"/>
                <a:tab pos="1371600" algn="l"/>
                <a:tab pos="1828800" algn="l"/>
                <a:tab pos="2286000" algn="l"/>
              </a:tabLst>
            </a:pPr>
            <a:r>
              <a:rPr lang="en-US" sz="2000" dirty="0">
                <a:solidFill>
                  <a:schemeClr val="tx1"/>
                </a:solidFill>
              </a:rPr>
              <a:t>	in order to get what we want.</a:t>
            </a:r>
          </a:p>
        </p:txBody>
      </p:sp>
      <p:sp>
        <p:nvSpPr>
          <p:cNvPr id="10" name="Rectangle 9">
            <a:extLst>
              <a:ext uri="{FF2B5EF4-FFF2-40B4-BE49-F238E27FC236}">
                <a16:creationId xmlns:a16="http://schemas.microsoft.com/office/drawing/2014/main" id="{506DA6B1-9C3D-D148-995B-A907AC6F4297}"/>
              </a:ext>
            </a:extLst>
          </p:cNvPr>
          <p:cNvSpPr/>
          <p:nvPr/>
        </p:nvSpPr>
        <p:spPr>
          <a:xfrm>
            <a:off x="188119" y="4143857"/>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A </a:t>
            </a:r>
            <a:r>
              <a:rPr lang="en-US" sz="2000" dirty="0">
                <a:solidFill>
                  <a:srgbClr val="0432FF"/>
                </a:solidFill>
              </a:rPr>
              <a:t>goal</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is a dream </a:t>
            </a:r>
          </a:p>
          <a:p>
            <a:pPr>
              <a:tabLst>
                <a:tab pos="457200" algn="l"/>
                <a:tab pos="914400" algn="l"/>
                <a:tab pos="1371600" algn="l"/>
                <a:tab pos="1828800" algn="l"/>
                <a:tab pos="2286000" algn="l"/>
              </a:tabLst>
            </a:pPr>
            <a:r>
              <a:rPr lang="en-US" sz="2000" dirty="0">
                <a:solidFill>
                  <a:schemeClr val="tx1"/>
                </a:solidFill>
              </a:rPr>
              <a:t>		with a deadline.</a:t>
            </a:r>
          </a:p>
          <a:p>
            <a:pPr>
              <a:tabLst>
                <a:tab pos="457200" algn="l"/>
                <a:tab pos="914400" algn="l"/>
                <a:tab pos="1371600" algn="l"/>
                <a:tab pos="1828800" algn="l"/>
                <a:tab pos="2286000" algn="l"/>
              </a:tabLst>
            </a:pPr>
            <a:r>
              <a:rPr lang="en-US" sz="2000" dirty="0">
                <a:solidFill>
                  <a:schemeClr val="tx1"/>
                </a:solidFill>
              </a:rPr>
              <a:t>										     Fortune cookie</a:t>
            </a:r>
          </a:p>
        </p:txBody>
      </p:sp>
    </p:spTree>
    <p:extLst>
      <p:ext uri="{BB962C8B-B14F-4D97-AF65-F5344CB8AC3E}">
        <p14:creationId xmlns:p14="http://schemas.microsoft.com/office/powerpoint/2010/main" val="1865426737"/>
      </p:ext>
    </p:extLst>
  </p:cSld>
  <p:clrMapOvr>
    <a:masterClrMapping/>
  </p:clrMapOvr>
  <p:transition/>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Goals</a:t>
            </a:r>
            <a:endParaRPr lang="en-US" sz="2000" dirty="0">
              <a:solidFill>
                <a:srgbClr val="002060"/>
              </a:solidFill>
            </a:endParaRPr>
          </a:p>
        </p:txBody>
      </p:sp>
      <p:sp>
        <p:nvSpPr>
          <p:cNvPr id="7" name="Rectangle 6">
            <a:extLst>
              <a:ext uri="{FF2B5EF4-FFF2-40B4-BE49-F238E27FC236}">
                <a16:creationId xmlns:a16="http://schemas.microsoft.com/office/drawing/2014/main" id="{BDBF7829-B5D9-C54C-8D06-9D3805494CDE}"/>
              </a:ext>
            </a:extLst>
          </p:cNvPr>
          <p:cNvSpPr/>
          <p:nvPr/>
        </p:nvSpPr>
        <p:spPr>
          <a:xfrm>
            <a:off x="166689" y="1177182"/>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When you have achieved your </a:t>
            </a:r>
            <a:r>
              <a:rPr lang="en-US" sz="2000" dirty="0">
                <a:solidFill>
                  <a:srgbClr val="0432FF"/>
                </a:solidFill>
              </a:rPr>
              <a:t>goals</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make sure you turn back </a:t>
            </a:r>
          </a:p>
          <a:p>
            <a:pPr>
              <a:tabLst>
                <a:tab pos="457200" algn="l"/>
                <a:tab pos="914400" algn="l"/>
                <a:tab pos="1371600" algn="l"/>
                <a:tab pos="1828800" algn="l"/>
                <a:tab pos="2286000" algn="l"/>
              </a:tabLst>
            </a:pPr>
            <a:r>
              <a:rPr lang="en-US" sz="2000" dirty="0">
                <a:solidFill>
                  <a:schemeClr val="tx1"/>
                </a:solidFill>
              </a:rPr>
              <a:t>		and help our others </a:t>
            </a:r>
          </a:p>
          <a:p>
            <a:pPr>
              <a:tabLst>
                <a:tab pos="457200" algn="l"/>
                <a:tab pos="914400" algn="l"/>
                <a:tab pos="1371600" algn="l"/>
                <a:tab pos="1828800" algn="l"/>
                <a:tab pos="2286000" algn="l"/>
              </a:tabLst>
            </a:pPr>
            <a:r>
              <a:rPr lang="en-US" sz="2000" dirty="0">
                <a:solidFill>
                  <a:schemeClr val="tx1"/>
                </a:solidFill>
              </a:rPr>
              <a:t>			striving to achieve theirs.</a:t>
            </a:r>
          </a:p>
        </p:txBody>
      </p:sp>
      <p:sp>
        <p:nvSpPr>
          <p:cNvPr id="5" name="Rectangle 4">
            <a:extLst>
              <a:ext uri="{FF2B5EF4-FFF2-40B4-BE49-F238E27FC236}">
                <a16:creationId xmlns:a16="http://schemas.microsoft.com/office/drawing/2014/main" id="{0BC31BA4-3E7E-3E4D-82E5-AF8B48D3477F}"/>
              </a:ext>
            </a:extLst>
          </p:cNvPr>
          <p:cNvSpPr/>
          <p:nvPr/>
        </p:nvSpPr>
        <p:spPr>
          <a:xfrm>
            <a:off x="128588" y="6193130"/>
            <a:ext cx="8824911" cy="492443"/>
          </a:xfrm>
          <a:prstGeom prst="rect">
            <a:avLst/>
          </a:prstGeom>
          <a:solidFill>
            <a:srgbClr val="FFE8AA">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Help on the trail – stories… </a:t>
            </a:r>
          </a:p>
        </p:txBody>
      </p:sp>
    </p:spTree>
    <p:extLst>
      <p:ext uri="{BB962C8B-B14F-4D97-AF65-F5344CB8AC3E}">
        <p14:creationId xmlns:p14="http://schemas.microsoft.com/office/powerpoint/2010/main" val="1188063089"/>
      </p:ext>
    </p:extLst>
  </p:cSld>
  <p:clrMapOvr>
    <a:masterClrMapping/>
  </p:clrMapOvr>
  <p:transition/>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Goals Final/End</a:t>
            </a:r>
            <a:endParaRPr lang="en-US" sz="2000" dirty="0">
              <a:solidFill>
                <a:srgbClr val="002060"/>
              </a:solidFill>
            </a:endParaRPr>
          </a:p>
        </p:txBody>
      </p:sp>
      <p:sp>
        <p:nvSpPr>
          <p:cNvPr id="7" name="Rectangle 6">
            <a:extLst>
              <a:ext uri="{FF2B5EF4-FFF2-40B4-BE49-F238E27FC236}">
                <a16:creationId xmlns:a16="http://schemas.microsoft.com/office/drawing/2014/main" id="{BDBF7829-B5D9-C54C-8D06-9D3805494CDE}"/>
              </a:ext>
            </a:extLst>
          </p:cNvPr>
          <p:cNvSpPr/>
          <p:nvPr/>
        </p:nvSpPr>
        <p:spPr>
          <a:xfrm>
            <a:off x="166689" y="1177182"/>
            <a:ext cx="8824911" cy="510909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A parameter called “End of life (EOL)” is now given for a product to show when no further support is available.</a:t>
            </a:r>
          </a:p>
          <a:p>
            <a:pPr>
              <a:tabLst>
                <a:tab pos="457200" algn="l"/>
                <a:tab pos="914400" algn="l"/>
                <a:tab pos="1371600" algn="l"/>
                <a:tab pos="1828800" algn="l"/>
                <a:tab pos="2286000" algn="l"/>
              </a:tabLst>
            </a:pPr>
            <a:endParaRPr lang="en-US" sz="20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What is our EOL?</a:t>
            </a:r>
          </a:p>
          <a:p>
            <a:pPr>
              <a:tabLst>
                <a:tab pos="457200" algn="l"/>
                <a:tab pos="914400" algn="l"/>
                <a:tab pos="1371600" algn="l"/>
                <a:tab pos="1828800" algn="l"/>
                <a:tab pos="2286000" algn="l"/>
              </a:tabLst>
            </a:pPr>
            <a:endParaRPr lang="en-US" sz="20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Are we prepared for retirement (even if we are much too young)?</a:t>
            </a:r>
          </a:p>
          <a:p>
            <a:pPr>
              <a:tabLst>
                <a:tab pos="457200" algn="l"/>
                <a:tab pos="914400" algn="l"/>
                <a:tab pos="1371600" algn="l"/>
                <a:tab pos="1828800" algn="l"/>
                <a:tab pos="2286000" algn="l"/>
              </a:tabLst>
            </a:pPr>
            <a:r>
              <a:rPr lang="en-US" sz="2000" dirty="0">
                <a:solidFill>
                  <a:schemeClr val="tx1"/>
                </a:solidFill>
              </a:rPr>
              <a:t>	Are we after retirement, or a life of “ease”</a:t>
            </a:r>
          </a:p>
          <a:p>
            <a:pPr>
              <a:tabLst>
                <a:tab pos="457200" algn="l"/>
                <a:tab pos="914400" algn="l"/>
                <a:tab pos="1371600" algn="l"/>
                <a:tab pos="1828800" algn="l"/>
                <a:tab pos="2286000" algn="l"/>
              </a:tabLst>
            </a:pPr>
            <a:r>
              <a:rPr lang="en-US" sz="2000" dirty="0">
                <a:solidFill>
                  <a:schemeClr val="tx1"/>
                </a:solidFill>
              </a:rPr>
              <a:t>		The </a:t>
            </a:r>
            <a:r>
              <a:rPr lang="en-US" sz="2000" dirty="0">
                <a:solidFill>
                  <a:srgbClr val="0432FF"/>
                </a:solidFill>
              </a:rPr>
              <a:t>goal</a:t>
            </a:r>
            <a:r>
              <a:rPr lang="en-US" sz="2000" dirty="0">
                <a:solidFill>
                  <a:schemeClr val="tx1"/>
                </a:solidFill>
              </a:rPr>
              <a:t> should not be ease, but a different life…</a:t>
            </a:r>
          </a:p>
          <a:p>
            <a:pPr>
              <a:tabLst>
                <a:tab pos="457200" algn="l"/>
                <a:tab pos="914400" algn="l"/>
                <a:tab pos="1371600" algn="l"/>
                <a:tab pos="1828800" algn="l"/>
                <a:tab pos="2286000" algn="l"/>
              </a:tabLst>
            </a:pPr>
            <a:endParaRPr lang="en-US" sz="20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	Is that like building bigger barns?</a:t>
            </a:r>
          </a:p>
          <a:p>
            <a:pPr>
              <a:tabLst>
                <a:tab pos="457200" algn="l"/>
                <a:tab pos="914400" algn="l"/>
                <a:tab pos="1371600" algn="l"/>
                <a:tab pos="1828800" algn="l"/>
                <a:tab pos="2286000" algn="l"/>
              </a:tabLst>
            </a:pPr>
            <a:r>
              <a:rPr lang="en-US" sz="2000" dirty="0">
                <a:solidFill>
                  <a:schemeClr val="tx1"/>
                </a:solidFill>
              </a:rPr>
              <a:t>		Or are we taking care of family,</a:t>
            </a:r>
          </a:p>
          <a:p>
            <a:pPr>
              <a:tabLst>
                <a:tab pos="457200" algn="l"/>
                <a:tab pos="914400" algn="l"/>
                <a:tab pos="1371600" algn="l"/>
                <a:tab pos="1828800" algn="l"/>
                <a:tab pos="2286000" algn="l"/>
              </a:tabLst>
            </a:pPr>
            <a:r>
              <a:rPr lang="en-US" sz="2000" dirty="0">
                <a:solidFill>
                  <a:schemeClr val="tx1"/>
                </a:solidFill>
              </a:rPr>
              <a:t>			and trying to keep from being a burden to them?</a:t>
            </a:r>
          </a:p>
          <a:p>
            <a:pPr>
              <a:tabLst>
                <a:tab pos="457200" algn="l"/>
                <a:tab pos="914400" algn="l"/>
                <a:tab pos="1371600" algn="l"/>
                <a:tab pos="1828800" algn="l"/>
                <a:tab pos="2286000" algn="l"/>
              </a:tabLst>
            </a:pP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Should we just have faith that God will take care of us?</a:t>
            </a:r>
          </a:p>
          <a:p>
            <a:pPr>
              <a:tabLst>
                <a:tab pos="457200" algn="l"/>
                <a:tab pos="914400" algn="l"/>
                <a:tab pos="1371600" algn="l"/>
                <a:tab pos="1828800" algn="l"/>
                <a:tab pos="2286000" algn="l"/>
              </a:tabLst>
            </a:pPr>
            <a:r>
              <a:rPr lang="en-US" sz="2000" dirty="0">
                <a:solidFill>
                  <a:schemeClr val="tx1"/>
                </a:solidFill>
              </a:rPr>
              <a:t>	Or is that what our retirement is doing -</a:t>
            </a:r>
          </a:p>
          <a:p>
            <a:pPr>
              <a:tabLst>
                <a:tab pos="457200" algn="l"/>
                <a:tab pos="914400" algn="l"/>
                <a:tab pos="1371600" algn="l"/>
                <a:tab pos="1828800" algn="l"/>
                <a:tab pos="2286000" algn="l"/>
              </a:tabLst>
            </a:pPr>
            <a:r>
              <a:rPr lang="en-US" sz="2000" dirty="0">
                <a:solidFill>
                  <a:schemeClr val="tx1"/>
                </a:solidFill>
              </a:rPr>
              <a:t>		food, clothing, housing, nursing, etc.?</a:t>
            </a:r>
          </a:p>
        </p:txBody>
      </p:sp>
    </p:spTree>
    <p:extLst>
      <p:ext uri="{BB962C8B-B14F-4D97-AF65-F5344CB8AC3E}">
        <p14:creationId xmlns:p14="http://schemas.microsoft.com/office/powerpoint/2010/main" val="1889415896"/>
      </p:ext>
    </p:extLst>
  </p:cSld>
  <p:clrMapOvr>
    <a:masterClrMapping/>
  </p:clrMapOvr>
  <p:transition/>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Process</a:t>
            </a:r>
          </a:p>
        </p:txBody>
      </p:sp>
      <p:sp>
        <p:nvSpPr>
          <p:cNvPr id="7" name="Rectangle 6"/>
          <p:cNvSpPr/>
          <p:nvPr/>
        </p:nvSpPr>
        <p:spPr>
          <a:xfrm>
            <a:off x="166683" y="1706095"/>
            <a:ext cx="4379917" cy="387798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solidFill>
                  <a:srgbClr val="3327C6"/>
                </a:solidFill>
              </a:rPr>
              <a:t>Process</a:t>
            </a:r>
          </a:p>
          <a:p>
            <a:pPr marL="342900" lvl="0" indent="-342900">
              <a:buFont typeface="Arial" charset="0"/>
              <a:buChar char="•"/>
            </a:pPr>
            <a:r>
              <a:rPr lang="en-US" sz="2000" dirty="0">
                <a:solidFill>
                  <a:srgbClr val="3327C6"/>
                </a:solidFill>
              </a:rPr>
              <a:t>Prayer</a:t>
            </a:r>
          </a:p>
          <a:p>
            <a:pPr marL="342900" lvl="0" indent="-342900">
              <a:buFont typeface="Arial" charset="0"/>
              <a:buChar char="•"/>
            </a:pPr>
            <a:r>
              <a:rPr lang="en-US" sz="2000" dirty="0">
                <a:solidFill>
                  <a:srgbClr val="3327C6"/>
                </a:solidFill>
              </a:rPr>
              <a:t>Decisions</a:t>
            </a:r>
          </a:p>
          <a:p>
            <a:pPr marL="342900" lvl="0" indent="-342900">
              <a:buFont typeface="Arial" charset="0"/>
              <a:buChar char="•"/>
            </a:pPr>
            <a:r>
              <a:rPr lang="en-US" sz="2000" dirty="0">
                <a:solidFill>
                  <a:srgbClr val="3327C6"/>
                </a:solidFill>
              </a:rPr>
              <a:t>Purpose and Plan</a:t>
            </a:r>
          </a:p>
          <a:p>
            <a:pPr marL="800100" lvl="1" indent="-342900">
              <a:buFont typeface="Arial" charset="0"/>
              <a:buChar char="•"/>
            </a:pPr>
            <a:r>
              <a:rPr lang="en-US" sz="2000" dirty="0">
                <a:solidFill>
                  <a:srgbClr val="3327C6"/>
                </a:solidFill>
              </a:rPr>
              <a:t>Life</a:t>
            </a:r>
          </a:p>
          <a:p>
            <a:pPr marL="800100" lvl="1" indent="-342900">
              <a:buFont typeface="Arial" charset="0"/>
              <a:buChar char="•"/>
            </a:pPr>
            <a:r>
              <a:rPr lang="en-US" sz="2000" dirty="0">
                <a:solidFill>
                  <a:srgbClr val="3327C6"/>
                </a:solidFill>
              </a:rPr>
              <a:t>Death</a:t>
            </a:r>
          </a:p>
          <a:p>
            <a:pPr marL="342900" indent="-342900">
              <a:buFont typeface="Arial" charset="0"/>
              <a:buChar char="•"/>
            </a:pPr>
            <a:r>
              <a:rPr lang="en-US" sz="2000" dirty="0">
                <a:solidFill>
                  <a:srgbClr val="3327C6"/>
                </a:solidFill>
              </a:rPr>
              <a:t>Wisdom</a:t>
            </a:r>
          </a:p>
          <a:p>
            <a:pPr marL="342900" indent="-342900">
              <a:buFont typeface="Arial" charset="0"/>
              <a:buChar char="•"/>
            </a:pPr>
            <a:r>
              <a:rPr lang="en-US" sz="2000" dirty="0">
                <a:solidFill>
                  <a:srgbClr val="3327C6"/>
                </a:solidFill>
              </a:rPr>
              <a:t>Goals</a:t>
            </a:r>
          </a:p>
          <a:p>
            <a:pPr marL="800100" lvl="1" indent="-342900">
              <a:buFont typeface="Arial" charset="0"/>
              <a:buChar char="•"/>
            </a:pPr>
            <a:r>
              <a:rPr lang="en-US" sz="2000" dirty="0">
                <a:solidFill>
                  <a:srgbClr val="3327C6"/>
                </a:solidFill>
              </a:rPr>
              <a:t>vs. Purpose</a:t>
            </a:r>
          </a:p>
          <a:p>
            <a:pPr marL="800100" lvl="1" indent="-342900">
              <a:buFont typeface="Arial" charset="0"/>
              <a:buChar char="•"/>
            </a:pPr>
            <a:r>
              <a:rPr lang="en-US" sz="2000" dirty="0">
                <a:solidFill>
                  <a:srgbClr val="3327C6"/>
                </a:solidFill>
              </a:rPr>
              <a:t>Final / End</a:t>
            </a:r>
          </a:p>
          <a:p>
            <a:pPr marL="342900" indent="-342900">
              <a:buFont typeface="Arial" charset="0"/>
              <a:buChar char="•"/>
            </a:pPr>
            <a:r>
              <a:rPr lang="en-US" sz="2000" dirty="0">
                <a:solidFill>
                  <a:srgbClr val="3327C6"/>
                </a:solidFill>
              </a:rPr>
              <a:t>Implementation</a:t>
            </a:r>
          </a:p>
          <a:p>
            <a:pPr marL="342900" indent="-342900">
              <a:buFont typeface="Arial" charset="0"/>
              <a:buChar char="•"/>
            </a:pPr>
            <a:r>
              <a:rPr lang="en-US" sz="2000" dirty="0">
                <a:solidFill>
                  <a:schemeClr val="bg1">
                    <a:lumMod val="50000"/>
                  </a:schemeClr>
                </a:solidFill>
              </a:rPr>
              <a:t>Time</a:t>
            </a:r>
          </a:p>
        </p:txBody>
      </p:sp>
    </p:spTree>
    <p:extLst>
      <p:ext uri="{BB962C8B-B14F-4D97-AF65-F5344CB8AC3E}">
        <p14:creationId xmlns:p14="http://schemas.microsoft.com/office/powerpoint/2010/main" val="941444315"/>
      </p:ext>
    </p:extLst>
  </p:cSld>
  <p:clrMapOvr>
    <a:masterClrMapping/>
  </p:clrMapOvr>
  <p:transition/>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Implementation</a:t>
            </a:r>
            <a:endParaRPr lang="en-US" sz="2000" dirty="0">
              <a:solidFill>
                <a:srgbClr val="002060"/>
              </a:solidFill>
            </a:endParaRPr>
          </a:p>
        </p:txBody>
      </p:sp>
      <p:sp>
        <p:nvSpPr>
          <p:cNvPr id="7" name="Rectangle 6">
            <a:extLst>
              <a:ext uri="{FF2B5EF4-FFF2-40B4-BE49-F238E27FC236}">
                <a16:creationId xmlns:a16="http://schemas.microsoft.com/office/drawing/2014/main" id="{BDBF7829-B5D9-C54C-8D06-9D3805494CDE}"/>
              </a:ext>
            </a:extLst>
          </p:cNvPr>
          <p:cNvSpPr/>
          <p:nvPr/>
        </p:nvSpPr>
        <p:spPr>
          <a:xfrm>
            <a:off x="166689" y="1177182"/>
            <a:ext cx="8824911" cy="418576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How do we </a:t>
            </a:r>
            <a:r>
              <a:rPr lang="en-US" sz="2000" dirty="0">
                <a:solidFill>
                  <a:srgbClr val="0432FF"/>
                </a:solidFill>
              </a:rPr>
              <a:t>implement</a:t>
            </a:r>
            <a:r>
              <a:rPr lang="en-US" sz="2000" dirty="0">
                <a:solidFill>
                  <a:schemeClr val="tx1"/>
                </a:solidFill>
              </a:rPr>
              <a:t> the process?</a:t>
            </a:r>
            <a:br>
              <a:rPr lang="en-US" sz="2000" dirty="0">
                <a:solidFill>
                  <a:schemeClr val="tx1"/>
                </a:solidFill>
              </a:rPr>
            </a:br>
            <a:br>
              <a:rPr lang="en-US" sz="2000" dirty="0">
                <a:solidFill>
                  <a:schemeClr val="tx1"/>
                </a:solidFill>
              </a:rPr>
            </a:br>
            <a:r>
              <a:rPr lang="en-US" sz="2000" dirty="0">
                <a:solidFill>
                  <a:schemeClr val="tx1"/>
                </a:solidFill>
              </a:rPr>
              <a:t>We must define our </a:t>
            </a:r>
            <a:r>
              <a:rPr lang="en-US" sz="2000" dirty="0">
                <a:solidFill>
                  <a:srgbClr val="FF26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then work towards it, </a:t>
            </a:r>
          </a:p>
          <a:p>
            <a:pPr>
              <a:tabLst>
                <a:tab pos="457200" algn="l"/>
                <a:tab pos="914400" algn="l"/>
                <a:tab pos="1371600" algn="l"/>
                <a:tab pos="1828800" algn="l"/>
                <a:tab pos="2286000" algn="l"/>
              </a:tabLst>
            </a:pPr>
            <a:r>
              <a:rPr lang="en-US" sz="2000" dirty="0">
                <a:solidFill>
                  <a:schemeClr val="tx1"/>
                </a:solidFill>
              </a:rPr>
              <a:t>		to put meaning into life.</a:t>
            </a:r>
          </a:p>
          <a:p>
            <a:pPr>
              <a:tabLst>
                <a:tab pos="457200" algn="l"/>
                <a:tab pos="914400" algn="l"/>
                <a:tab pos="1371600" algn="l"/>
                <a:tab pos="1828800" algn="l"/>
                <a:tab pos="2286000" algn="l"/>
              </a:tabLst>
            </a:pPr>
            <a:endParaRPr lang="en-US" sz="20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Don’t confuse motion with action.  </a:t>
            </a:r>
          </a:p>
          <a:p>
            <a:pPr>
              <a:tabLst>
                <a:tab pos="457200" algn="l"/>
                <a:tab pos="914400" algn="l"/>
                <a:tab pos="1371600" algn="l"/>
                <a:tab pos="1828800" algn="l"/>
                <a:tab pos="2286000" algn="l"/>
              </a:tabLst>
            </a:pPr>
            <a:r>
              <a:rPr lang="en-US" sz="2000" dirty="0">
                <a:solidFill>
                  <a:schemeClr val="tx1"/>
                </a:solidFill>
              </a:rPr>
              <a:t>	Think about wind-up toys, etc.</a:t>
            </a:r>
          </a:p>
          <a:p>
            <a:pPr>
              <a:tabLst>
                <a:tab pos="457200" algn="l"/>
                <a:tab pos="914400" algn="l"/>
                <a:tab pos="1371600" algn="l"/>
                <a:tab pos="1828800" algn="l"/>
                <a:tab pos="2286000" algn="l"/>
              </a:tabLst>
            </a:pPr>
            <a:endParaRPr lang="en-US" sz="20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Sometimes there is action</a:t>
            </a:r>
          </a:p>
          <a:p>
            <a:pPr>
              <a:tabLst>
                <a:tab pos="457200" algn="l"/>
                <a:tab pos="914400" algn="l"/>
                <a:tab pos="1371600" algn="l"/>
                <a:tab pos="1828800" algn="l"/>
                <a:tab pos="2286000" algn="l"/>
              </a:tabLst>
            </a:pPr>
            <a:r>
              <a:rPr lang="en-US" sz="2000" dirty="0">
                <a:solidFill>
                  <a:schemeClr val="tx1"/>
                </a:solidFill>
              </a:rPr>
              <a:t>	without any real movement; </a:t>
            </a:r>
          </a:p>
          <a:p>
            <a:pPr>
              <a:tabLst>
                <a:tab pos="457200" algn="l"/>
                <a:tab pos="914400" algn="l"/>
                <a:tab pos="1371600" algn="l"/>
                <a:tab pos="1828800" algn="l"/>
                <a:tab pos="2286000" algn="l"/>
              </a:tabLst>
            </a:pPr>
            <a:r>
              <a:rPr lang="en-US" sz="2000" dirty="0">
                <a:solidFill>
                  <a:schemeClr val="tx1"/>
                </a:solidFill>
              </a:rPr>
              <a:t>		like when the chain slips off of </a:t>
            </a:r>
          </a:p>
          <a:p>
            <a:pPr>
              <a:tabLst>
                <a:tab pos="457200" algn="l"/>
                <a:tab pos="914400" algn="l"/>
                <a:tab pos="1371600" algn="l"/>
                <a:tab pos="1828800" algn="l"/>
                <a:tab pos="2286000" algn="l"/>
              </a:tabLst>
            </a:pPr>
            <a:r>
              <a:rPr lang="en-US" sz="2000" dirty="0">
                <a:solidFill>
                  <a:schemeClr val="tx1"/>
                </a:solidFill>
              </a:rPr>
              <a:t>			the gear system on a bicycle.</a:t>
            </a:r>
          </a:p>
        </p:txBody>
      </p:sp>
    </p:spTree>
    <p:extLst>
      <p:ext uri="{BB962C8B-B14F-4D97-AF65-F5344CB8AC3E}">
        <p14:creationId xmlns:p14="http://schemas.microsoft.com/office/powerpoint/2010/main" val="188703429"/>
      </p:ext>
    </p:extLst>
  </p:cSld>
  <p:clrMapOvr>
    <a:masterClrMapping/>
  </p:clrMapOvr>
  <p:transition/>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Process</a:t>
            </a:r>
          </a:p>
        </p:txBody>
      </p:sp>
      <p:sp>
        <p:nvSpPr>
          <p:cNvPr id="7" name="Rectangle 6"/>
          <p:cNvSpPr/>
          <p:nvPr/>
        </p:nvSpPr>
        <p:spPr>
          <a:xfrm>
            <a:off x="166683" y="1706095"/>
            <a:ext cx="4379917" cy="387798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solidFill>
                  <a:srgbClr val="3327C6"/>
                </a:solidFill>
              </a:rPr>
              <a:t>Process</a:t>
            </a:r>
          </a:p>
          <a:p>
            <a:pPr marL="342900" lvl="0" indent="-342900">
              <a:buFont typeface="Arial" charset="0"/>
              <a:buChar char="•"/>
            </a:pPr>
            <a:r>
              <a:rPr lang="en-US" sz="2000" dirty="0">
                <a:solidFill>
                  <a:srgbClr val="3327C6"/>
                </a:solidFill>
              </a:rPr>
              <a:t>Prayer</a:t>
            </a:r>
          </a:p>
          <a:p>
            <a:pPr marL="342900" lvl="0" indent="-342900">
              <a:buFont typeface="Arial" charset="0"/>
              <a:buChar char="•"/>
            </a:pPr>
            <a:r>
              <a:rPr lang="en-US" sz="2000" dirty="0">
                <a:solidFill>
                  <a:srgbClr val="3327C6"/>
                </a:solidFill>
              </a:rPr>
              <a:t>Decisions</a:t>
            </a:r>
          </a:p>
          <a:p>
            <a:pPr marL="342900" lvl="0" indent="-342900">
              <a:buFont typeface="Arial" charset="0"/>
              <a:buChar char="•"/>
            </a:pPr>
            <a:r>
              <a:rPr lang="en-US" sz="2000" dirty="0">
                <a:solidFill>
                  <a:srgbClr val="3327C6"/>
                </a:solidFill>
              </a:rPr>
              <a:t>Purpose and Plan</a:t>
            </a:r>
          </a:p>
          <a:p>
            <a:pPr marL="800100" lvl="1" indent="-342900">
              <a:buFont typeface="Arial" charset="0"/>
              <a:buChar char="•"/>
            </a:pPr>
            <a:r>
              <a:rPr lang="en-US" sz="2000" dirty="0">
                <a:solidFill>
                  <a:srgbClr val="3327C6"/>
                </a:solidFill>
              </a:rPr>
              <a:t>Life</a:t>
            </a:r>
          </a:p>
          <a:p>
            <a:pPr marL="800100" lvl="1" indent="-342900">
              <a:buFont typeface="Arial" charset="0"/>
              <a:buChar char="•"/>
            </a:pPr>
            <a:r>
              <a:rPr lang="en-US" sz="2000" dirty="0">
                <a:solidFill>
                  <a:srgbClr val="3327C6"/>
                </a:solidFill>
              </a:rPr>
              <a:t>Death</a:t>
            </a:r>
          </a:p>
          <a:p>
            <a:pPr marL="342900" indent="-342900">
              <a:buFont typeface="Arial" charset="0"/>
              <a:buChar char="•"/>
            </a:pPr>
            <a:r>
              <a:rPr lang="en-US" sz="2000" dirty="0">
                <a:solidFill>
                  <a:srgbClr val="3327C6"/>
                </a:solidFill>
              </a:rPr>
              <a:t>Wisdom</a:t>
            </a:r>
          </a:p>
          <a:p>
            <a:pPr marL="342900" indent="-342900">
              <a:buFont typeface="Arial" charset="0"/>
              <a:buChar char="•"/>
            </a:pPr>
            <a:r>
              <a:rPr lang="en-US" sz="2000" dirty="0">
                <a:solidFill>
                  <a:srgbClr val="3327C6"/>
                </a:solidFill>
              </a:rPr>
              <a:t>Goals</a:t>
            </a:r>
          </a:p>
          <a:p>
            <a:pPr marL="800100" lvl="1" indent="-342900">
              <a:buFont typeface="Arial" charset="0"/>
              <a:buChar char="•"/>
            </a:pPr>
            <a:r>
              <a:rPr lang="en-US" sz="2000" dirty="0">
                <a:solidFill>
                  <a:srgbClr val="3327C6"/>
                </a:solidFill>
              </a:rPr>
              <a:t>vs. Purpose</a:t>
            </a:r>
          </a:p>
          <a:p>
            <a:pPr marL="800100" lvl="1" indent="-342900">
              <a:buFont typeface="Arial" charset="0"/>
              <a:buChar char="•"/>
            </a:pPr>
            <a:r>
              <a:rPr lang="en-US" sz="2000" dirty="0">
                <a:solidFill>
                  <a:srgbClr val="3327C6"/>
                </a:solidFill>
              </a:rPr>
              <a:t>Final / End</a:t>
            </a:r>
          </a:p>
          <a:p>
            <a:pPr marL="342900" indent="-342900">
              <a:buFont typeface="Arial" charset="0"/>
              <a:buChar char="•"/>
            </a:pPr>
            <a:r>
              <a:rPr lang="en-US" sz="2000" dirty="0">
                <a:solidFill>
                  <a:srgbClr val="3327C6"/>
                </a:solidFill>
              </a:rPr>
              <a:t>Implementation</a:t>
            </a:r>
          </a:p>
          <a:p>
            <a:pPr marL="342900" indent="-342900">
              <a:buFont typeface="Arial" charset="0"/>
              <a:buChar char="•"/>
            </a:pPr>
            <a:r>
              <a:rPr lang="en-US" sz="2000" dirty="0">
                <a:solidFill>
                  <a:srgbClr val="3327C6"/>
                </a:solidFill>
              </a:rPr>
              <a:t>Time</a:t>
            </a:r>
          </a:p>
        </p:txBody>
      </p:sp>
    </p:spTree>
    <p:extLst>
      <p:ext uri="{BB962C8B-B14F-4D97-AF65-F5344CB8AC3E}">
        <p14:creationId xmlns:p14="http://schemas.microsoft.com/office/powerpoint/2010/main" val="90705951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Peanuts on Purpose</a:t>
            </a:r>
            <a:endParaRPr lang="en-US" sz="2800" b="1" dirty="0">
              <a:solidFill>
                <a:srgbClr val="002060"/>
              </a:solidFill>
              <a:ea typeface="ヒラギノ角ゴ ProN W6" charset="0"/>
              <a:cs typeface="ヒラギノ角ゴ ProN W6" charset="0"/>
              <a:sym typeface="Arial" charset="0"/>
            </a:endParaRPr>
          </a:p>
        </p:txBody>
      </p:sp>
      <p:pic>
        <p:nvPicPr>
          <p:cNvPr id="2" name="Picture 1">
            <a:extLst>
              <a:ext uri="{FF2B5EF4-FFF2-40B4-BE49-F238E27FC236}">
                <a16:creationId xmlns:a16="http://schemas.microsoft.com/office/drawing/2014/main" id="{C1E3AD09-A048-6443-8760-369C102EA81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rot="5400000">
            <a:off x="1465090" y="1234348"/>
            <a:ext cx="6186146" cy="5061160"/>
          </a:xfrm>
          <a:prstGeom prst="rect">
            <a:avLst/>
          </a:prstGeom>
        </p:spPr>
      </p:pic>
    </p:spTree>
    <p:extLst>
      <p:ext uri="{BB962C8B-B14F-4D97-AF65-F5344CB8AC3E}">
        <p14:creationId xmlns:p14="http://schemas.microsoft.com/office/powerpoint/2010/main" val="1595884609"/>
      </p:ext>
    </p:extLst>
  </p:cSld>
  <p:clrMapOvr>
    <a:masterClrMapping/>
  </p:clrMapOvr>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Time</a:t>
            </a:r>
            <a:endParaRPr lang="en-US" sz="2000" dirty="0">
              <a:solidFill>
                <a:srgbClr val="002060"/>
              </a:solidFill>
            </a:endParaRPr>
          </a:p>
        </p:txBody>
      </p:sp>
      <p:sp>
        <p:nvSpPr>
          <p:cNvPr id="7" name="Rectangle 6">
            <a:extLst>
              <a:ext uri="{FF2B5EF4-FFF2-40B4-BE49-F238E27FC236}">
                <a16:creationId xmlns:a16="http://schemas.microsoft.com/office/drawing/2014/main" id="{BDBF7829-B5D9-C54C-8D06-9D3805494CDE}"/>
              </a:ext>
            </a:extLst>
          </p:cNvPr>
          <p:cNvSpPr/>
          <p:nvPr/>
        </p:nvSpPr>
        <p:spPr>
          <a:xfrm>
            <a:off x="166689" y="1177182"/>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People who use time wisely </a:t>
            </a:r>
          </a:p>
          <a:p>
            <a:pPr>
              <a:tabLst>
                <a:tab pos="457200" algn="l"/>
                <a:tab pos="914400" algn="l"/>
                <a:tab pos="1371600" algn="l"/>
                <a:tab pos="1828800" algn="l"/>
                <a:tab pos="2286000" algn="l"/>
              </a:tabLst>
            </a:pPr>
            <a:r>
              <a:rPr lang="en-US" sz="2000" dirty="0">
                <a:solidFill>
                  <a:schemeClr val="tx1"/>
                </a:solidFill>
              </a:rPr>
              <a:t>	spend it on activities </a:t>
            </a:r>
          </a:p>
          <a:p>
            <a:pPr>
              <a:tabLst>
                <a:tab pos="457200" algn="l"/>
                <a:tab pos="914400" algn="l"/>
                <a:tab pos="1371600" algn="l"/>
                <a:tab pos="1828800" algn="l"/>
                <a:tab pos="2286000" algn="l"/>
              </a:tabLst>
            </a:pPr>
            <a:r>
              <a:rPr lang="en-US" sz="2000" dirty="0">
                <a:solidFill>
                  <a:schemeClr val="tx1"/>
                </a:solidFill>
              </a:rPr>
              <a:t>		that advance their overall </a:t>
            </a:r>
            <a:r>
              <a:rPr lang="en-US" sz="2000" dirty="0">
                <a:solidFill>
                  <a:srgbClr val="FF0000"/>
                </a:solidFill>
              </a:rPr>
              <a:t>purpose</a:t>
            </a:r>
            <a:r>
              <a:rPr lang="en-US" sz="2000" dirty="0">
                <a:solidFill>
                  <a:schemeClr val="tx1"/>
                </a:solidFill>
              </a:rPr>
              <a:t> in life. </a:t>
            </a:r>
          </a:p>
          <a:p>
            <a:pPr>
              <a:tabLst>
                <a:tab pos="457200" algn="l"/>
                <a:tab pos="914400" algn="l"/>
                <a:tab pos="1371600" algn="l"/>
                <a:tab pos="1828800" algn="l"/>
                <a:tab pos="2286000" algn="l"/>
              </a:tabLst>
            </a:pPr>
            <a:r>
              <a:rPr lang="en-US" sz="2000" dirty="0">
                <a:solidFill>
                  <a:schemeClr val="tx1"/>
                </a:solidFill>
              </a:rPr>
              <a:t>										   John C. Maxwell </a:t>
            </a:r>
          </a:p>
        </p:txBody>
      </p:sp>
      <p:sp>
        <p:nvSpPr>
          <p:cNvPr id="5" name="Rectangle 4">
            <a:extLst>
              <a:ext uri="{FF2B5EF4-FFF2-40B4-BE49-F238E27FC236}">
                <a16:creationId xmlns:a16="http://schemas.microsoft.com/office/drawing/2014/main" id="{C83706F9-1EAA-DE4B-96FB-6338EEA0421F}"/>
              </a:ext>
            </a:extLst>
          </p:cNvPr>
          <p:cNvSpPr/>
          <p:nvPr/>
        </p:nvSpPr>
        <p:spPr>
          <a:xfrm>
            <a:off x="166688" y="3224642"/>
            <a:ext cx="8824911" cy="332398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Life is about growth and exploration, </a:t>
            </a:r>
          </a:p>
          <a:p>
            <a:pPr>
              <a:tabLst>
                <a:tab pos="457200" algn="l"/>
                <a:tab pos="914400" algn="l"/>
                <a:tab pos="1371600" algn="l"/>
                <a:tab pos="1828800" algn="l"/>
                <a:tab pos="2286000" algn="l"/>
              </a:tabLst>
            </a:pPr>
            <a:r>
              <a:rPr lang="en-US" sz="2000" dirty="0">
                <a:solidFill>
                  <a:schemeClr val="tx1"/>
                </a:solidFill>
              </a:rPr>
              <a:t>	not achieving a fixed state of balance.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You have a very limited time on earth </a:t>
            </a:r>
          </a:p>
          <a:p>
            <a:pPr>
              <a:tabLst>
                <a:tab pos="457200" algn="l"/>
                <a:tab pos="914400" algn="l"/>
                <a:tab pos="1371600" algn="l"/>
                <a:tab pos="1828800" algn="l"/>
                <a:tab pos="2286000" algn="l"/>
              </a:tabLst>
            </a:pPr>
            <a:r>
              <a:rPr lang="en-US" sz="2000" dirty="0">
                <a:solidFill>
                  <a:schemeClr val="tx1"/>
                </a:solidFill>
              </a:rPr>
              <a:t>	to experience all that you can.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Figuring out how to squeeze the most </a:t>
            </a:r>
          </a:p>
          <a:p>
            <a:pPr>
              <a:tabLst>
                <a:tab pos="457200" algn="l"/>
                <a:tab pos="914400" algn="l"/>
                <a:tab pos="1371600" algn="l"/>
                <a:tab pos="1828800" algn="l"/>
                <a:tab pos="2286000" algn="l"/>
              </a:tabLst>
            </a:pPr>
            <a:r>
              <a:rPr lang="en-US" sz="2000" dirty="0">
                <a:solidFill>
                  <a:schemeClr val="tx1"/>
                </a:solidFill>
              </a:rPr>
              <a:t>	out of your family, work, and spirituality </a:t>
            </a:r>
          </a:p>
          <a:p>
            <a:pPr>
              <a:tabLst>
                <a:tab pos="457200" algn="l"/>
                <a:tab pos="914400" algn="l"/>
                <a:tab pos="1371600" algn="l"/>
                <a:tab pos="1828800" algn="l"/>
                <a:tab pos="2286000" algn="l"/>
              </a:tabLst>
            </a:pPr>
            <a:r>
              <a:rPr lang="en-US" sz="2000" dirty="0">
                <a:solidFill>
                  <a:schemeClr val="tx1"/>
                </a:solidFill>
              </a:rPr>
              <a:t>		is your life's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Go do it. </a:t>
            </a:r>
          </a:p>
          <a:p>
            <a:pPr>
              <a:tabLst>
                <a:tab pos="457200" algn="l"/>
                <a:tab pos="914400" algn="l"/>
                <a:tab pos="1371600" algn="l"/>
                <a:tab pos="1828800" algn="l"/>
                <a:tab pos="2286000" algn="l"/>
              </a:tabLst>
            </a:pPr>
            <a:r>
              <a:rPr lang="en-US" sz="2000" dirty="0">
                <a:solidFill>
                  <a:schemeClr val="tx1"/>
                </a:solidFill>
              </a:rPr>
              <a:t>										          Mel Robbins </a:t>
            </a:r>
          </a:p>
        </p:txBody>
      </p:sp>
    </p:spTree>
    <p:extLst>
      <p:ext uri="{BB962C8B-B14F-4D97-AF65-F5344CB8AC3E}">
        <p14:creationId xmlns:p14="http://schemas.microsoft.com/office/powerpoint/2010/main" val="896248532"/>
      </p:ext>
    </p:extLst>
  </p:cSld>
  <p:clrMapOvr>
    <a:masterClrMapping/>
  </p:clrMapOvr>
  <p:transition/>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Time</a:t>
            </a:r>
            <a:endParaRPr lang="en-US" sz="2000" dirty="0">
              <a:solidFill>
                <a:srgbClr val="002060"/>
              </a:solidFill>
            </a:endParaRPr>
          </a:p>
        </p:txBody>
      </p:sp>
      <p:sp>
        <p:nvSpPr>
          <p:cNvPr id="5" name="Rectangle 4">
            <a:extLst>
              <a:ext uri="{FF2B5EF4-FFF2-40B4-BE49-F238E27FC236}">
                <a16:creationId xmlns:a16="http://schemas.microsoft.com/office/drawing/2014/main" id="{C83706F9-1EAA-DE4B-96FB-6338EEA0421F}"/>
              </a:ext>
            </a:extLst>
          </p:cNvPr>
          <p:cNvSpPr/>
          <p:nvPr/>
        </p:nvSpPr>
        <p:spPr>
          <a:xfrm>
            <a:off x="166688" y="4250065"/>
            <a:ext cx="8824911" cy="246221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When you waste a moment, </a:t>
            </a:r>
          </a:p>
          <a:p>
            <a:pPr>
              <a:tabLst>
                <a:tab pos="457200" algn="l"/>
                <a:tab pos="914400" algn="l"/>
                <a:tab pos="1371600" algn="l"/>
                <a:tab pos="1828800" algn="l"/>
                <a:tab pos="2286000" algn="l"/>
              </a:tabLst>
            </a:pPr>
            <a:r>
              <a:rPr lang="en-US" sz="2000" dirty="0">
                <a:solidFill>
                  <a:schemeClr val="tx1"/>
                </a:solidFill>
              </a:rPr>
              <a:t>	you have killed it in a sense, </a:t>
            </a:r>
          </a:p>
          <a:p>
            <a:pPr>
              <a:tabLst>
                <a:tab pos="457200" algn="l"/>
                <a:tab pos="914400" algn="l"/>
                <a:tab pos="1371600" algn="l"/>
                <a:tab pos="1828800" algn="l"/>
                <a:tab pos="2286000" algn="l"/>
              </a:tabLst>
            </a:pPr>
            <a:r>
              <a:rPr lang="en-US" sz="2000" dirty="0">
                <a:solidFill>
                  <a:schemeClr val="tx1"/>
                </a:solidFill>
              </a:rPr>
              <a:t>		squandering an irreplaceable opportunity.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But when you use the moment properly, </a:t>
            </a:r>
          </a:p>
          <a:p>
            <a:pPr>
              <a:tabLst>
                <a:tab pos="457200" algn="l"/>
                <a:tab pos="914400" algn="l"/>
                <a:tab pos="1371600" algn="l"/>
                <a:tab pos="1828800" algn="l"/>
                <a:tab pos="2286000" algn="l"/>
              </a:tabLst>
            </a:pPr>
            <a:r>
              <a:rPr lang="en-US" sz="2000" dirty="0">
                <a:solidFill>
                  <a:schemeClr val="tx1"/>
                </a:solidFill>
              </a:rPr>
              <a:t>	filling it with </a:t>
            </a:r>
            <a:r>
              <a:rPr lang="en-US" sz="2000" dirty="0">
                <a:solidFill>
                  <a:srgbClr val="FF0000"/>
                </a:solidFill>
              </a:rPr>
              <a:t>purpose</a:t>
            </a:r>
            <a:r>
              <a:rPr lang="en-US" sz="2000" dirty="0">
                <a:solidFill>
                  <a:schemeClr val="tx1"/>
                </a:solidFill>
              </a:rPr>
              <a:t> and productivity, </a:t>
            </a:r>
          </a:p>
          <a:p>
            <a:pPr>
              <a:tabLst>
                <a:tab pos="457200" algn="l"/>
                <a:tab pos="914400" algn="l"/>
                <a:tab pos="1371600" algn="l"/>
                <a:tab pos="1828800" algn="l"/>
                <a:tab pos="2286000" algn="l"/>
              </a:tabLst>
            </a:pPr>
            <a:r>
              <a:rPr lang="en-US" sz="2000" dirty="0">
                <a:solidFill>
                  <a:schemeClr val="tx1"/>
                </a:solidFill>
              </a:rPr>
              <a:t>		it lives on forever. </a:t>
            </a:r>
          </a:p>
          <a:p>
            <a:pPr>
              <a:tabLst>
                <a:tab pos="457200" algn="l"/>
                <a:tab pos="914400" algn="l"/>
                <a:tab pos="1371600" algn="l"/>
                <a:tab pos="1828800" algn="l"/>
                <a:tab pos="2286000" algn="l"/>
              </a:tabLst>
            </a:pPr>
            <a:r>
              <a:rPr lang="en-US" sz="2000" dirty="0">
                <a:solidFill>
                  <a:schemeClr val="tx1"/>
                </a:solidFill>
              </a:rPr>
              <a:t>								    Menachem Mendel </a:t>
            </a:r>
            <a:r>
              <a:rPr lang="en-US" sz="2000" dirty="0" err="1">
                <a:solidFill>
                  <a:schemeClr val="tx1"/>
                </a:solidFill>
              </a:rPr>
              <a:t>Schneerson</a:t>
            </a:r>
            <a:r>
              <a:rPr lang="en-US" sz="2000" dirty="0">
                <a:solidFill>
                  <a:schemeClr val="tx1"/>
                </a:solidFill>
              </a:rPr>
              <a:t> </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307776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 believe that if you don't derive a deep sense of </a:t>
            </a:r>
            <a:r>
              <a:rPr lang="en-US" sz="2000" dirty="0">
                <a:solidFill>
                  <a:srgbClr val="FF0000"/>
                </a:solidFill>
              </a:rPr>
              <a:t>purpose </a:t>
            </a:r>
          </a:p>
          <a:p>
            <a:pPr>
              <a:tabLst>
                <a:tab pos="457200" algn="l"/>
                <a:tab pos="914400" algn="l"/>
                <a:tab pos="1371600" algn="l"/>
                <a:tab pos="1828800" algn="l"/>
                <a:tab pos="2286000" algn="l"/>
              </a:tabLst>
            </a:pPr>
            <a:r>
              <a:rPr lang="en-US" sz="2000" dirty="0">
                <a:solidFill>
                  <a:srgbClr val="FF0000"/>
                </a:solidFill>
              </a:rPr>
              <a:t>	</a:t>
            </a:r>
            <a:r>
              <a:rPr lang="en-US" sz="2000" dirty="0">
                <a:solidFill>
                  <a:schemeClr val="tx1"/>
                </a:solidFill>
              </a:rPr>
              <a:t>from what you do, </a:t>
            </a:r>
          </a:p>
          <a:p>
            <a:pPr>
              <a:tabLst>
                <a:tab pos="457200" algn="l"/>
                <a:tab pos="914400" algn="l"/>
                <a:tab pos="1371600" algn="l"/>
                <a:tab pos="1828800" algn="l"/>
                <a:tab pos="2286000" algn="l"/>
              </a:tabLst>
            </a:pPr>
            <a:r>
              <a:rPr lang="en-US" sz="2000" dirty="0">
                <a:solidFill>
                  <a:schemeClr val="tx1"/>
                </a:solidFill>
              </a:rPr>
              <a:t>		if you don't come radiantly alive several times a day, </a:t>
            </a:r>
          </a:p>
          <a:p>
            <a:pPr>
              <a:tabLst>
                <a:tab pos="457200" algn="l"/>
                <a:tab pos="914400" algn="l"/>
                <a:tab pos="1371600" algn="l"/>
                <a:tab pos="1828800" algn="l"/>
                <a:tab pos="2286000" algn="l"/>
              </a:tabLst>
            </a:pPr>
            <a:r>
              <a:rPr lang="en-US" sz="2000" dirty="0">
                <a:solidFill>
                  <a:schemeClr val="tx1"/>
                </a:solidFill>
              </a:rPr>
              <a:t>			if you don't feel deeply grateful </a:t>
            </a:r>
          </a:p>
          <a:p>
            <a:pPr>
              <a:tabLst>
                <a:tab pos="457200" algn="l"/>
                <a:tab pos="914400" algn="l"/>
                <a:tab pos="1371600" algn="l"/>
                <a:tab pos="1828800" algn="l"/>
                <a:tab pos="2286000" algn="l"/>
              </a:tabLst>
            </a:pPr>
            <a:r>
              <a:rPr lang="en-US" sz="2000" dirty="0">
                <a:solidFill>
                  <a:schemeClr val="tx1"/>
                </a:solidFill>
              </a:rPr>
              <a:t>				at the tremendous good fortune </a:t>
            </a:r>
          </a:p>
          <a:p>
            <a:pPr>
              <a:tabLst>
                <a:tab pos="457200" algn="l"/>
                <a:tab pos="914400" algn="l"/>
                <a:tab pos="1371600" algn="l"/>
                <a:tab pos="1828800" algn="l"/>
                <a:tab pos="2286000" algn="l"/>
              </a:tabLst>
            </a:pPr>
            <a:r>
              <a:rPr lang="en-US" sz="2000" dirty="0">
                <a:solidFill>
                  <a:schemeClr val="tx1"/>
                </a:solidFill>
              </a:rPr>
              <a:t>					that has been bestowed on you, </a:t>
            </a:r>
          </a:p>
          <a:p>
            <a:pPr>
              <a:tabLst>
                <a:tab pos="457200" algn="l"/>
                <a:tab pos="914400" algn="l"/>
                <a:tab pos="1371600" algn="l"/>
                <a:tab pos="1828800" algn="l"/>
                <a:tab pos="2286000" algn="l"/>
              </a:tabLst>
            </a:pPr>
            <a:r>
              <a:rPr lang="en-US" sz="2000" dirty="0">
                <a:solidFill>
                  <a:schemeClr val="tx1"/>
                </a:solidFill>
              </a:rPr>
              <a:t>						then you are wasting your life.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And life is too short to waste. </a:t>
            </a:r>
          </a:p>
          <a:p>
            <a:pPr>
              <a:tabLst>
                <a:tab pos="457200" algn="l"/>
                <a:tab pos="914400" algn="l"/>
                <a:tab pos="1371600" algn="l"/>
                <a:tab pos="1828800" algn="l"/>
                <a:tab pos="2286000" algn="l"/>
              </a:tabLst>
            </a:pPr>
            <a:r>
              <a:rPr lang="en-US" sz="2000" dirty="0">
                <a:solidFill>
                  <a:schemeClr val="tx1"/>
                </a:solidFill>
              </a:rPr>
              <a:t>										        </a:t>
            </a:r>
            <a:r>
              <a:rPr lang="en-US" sz="2000" dirty="0" err="1">
                <a:solidFill>
                  <a:schemeClr val="tx1"/>
                </a:solidFill>
              </a:rPr>
              <a:t>Srikumar</a:t>
            </a:r>
            <a:r>
              <a:rPr lang="en-US" sz="2000" dirty="0">
                <a:solidFill>
                  <a:schemeClr val="tx1"/>
                </a:solidFill>
              </a:rPr>
              <a:t> Rao </a:t>
            </a:r>
          </a:p>
        </p:txBody>
      </p:sp>
    </p:spTree>
    <p:extLst>
      <p:ext uri="{BB962C8B-B14F-4D97-AF65-F5344CB8AC3E}">
        <p14:creationId xmlns:p14="http://schemas.microsoft.com/office/powerpoint/2010/main" val="2150020928"/>
      </p:ext>
    </p:extLst>
  </p:cSld>
  <p:clrMapOvr>
    <a:masterClrMapping/>
  </p:clrMapOvr>
  <p:transition/>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Main Purpose Themes</a:t>
            </a:r>
          </a:p>
        </p:txBody>
      </p:sp>
      <p:sp>
        <p:nvSpPr>
          <p:cNvPr id="7" name="Rectangle 6"/>
          <p:cNvSpPr/>
          <p:nvPr/>
        </p:nvSpPr>
        <p:spPr>
          <a:xfrm>
            <a:off x="166683" y="1706095"/>
            <a:ext cx="4341817"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Relating to God</a:t>
            </a:r>
          </a:p>
          <a:p>
            <a:pPr marL="342900" lvl="0" indent="-342900">
              <a:buFont typeface="Arial" charset="0"/>
              <a:buChar char="•"/>
            </a:pPr>
            <a:endParaRPr lang="en-US" sz="1200" dirty="0"/>
          </a:p>
          <a:p>
            <a:pPr marL="342900" lvl="0" indent="-342900">
              <a:buFont typeface="Arial" charset="0"/>
              <a:buChar char="•"/>
            </a:pPr>
            <a:r>
              <a:rPr lang="en-US" sz="2000" dirty="0">
                <a:solidFill>
                  <a:schemeClr val="tx1"/>
                </a:solidFill>
              </a:rPr>
              <a:t>Worthy Cause</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Motivation</a:t>
            </a:r>
          </a:p>
          <a:p>
            <a:pPr marL="342900" indent="-342900">
              <a:buFont typeface="Arial" charset="0"/>
              <a:buChar char="•"/>
            </a:pPr>
            <a:endParaRPr lang="en-US" sz="1200" dirty="0">
              <a:solidFill>
                <a:schemeClr val="tx1"/>
              </a:solidFill>
            </a:endParaRPr>
          </a:p>
          <a:p>
            <a:pPr marL="342900" indent="-342900">
              <a:buFont typeface="Arial" charset="0"/>
              <a:buChar char="•"/>
            </a:pPr>
            <a:r>
              <a:rPr lang="en-US" sz="2000" dirty="0">
                <a:solidFill>
                  <a:schemeClr val="tx1"/>
                </a:solidFill>
              </a:rPr>
              <a:t>Vision</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Direction</a:t>
            </a:r>
          </a:p>
          <a:p>
            <a:pPr marL="342900" lvl="0" indent="-342900">
              <a:buFont typeface="Arial" charset="0"/>
              <a:buChar char="•"/>
            </a:pPr>
            <a:endParaRPr lang="en-US" sz="1200" dirty="0">
              <a:solidFill>
                <a:schemeClr val="tx1"/>
              </a:solidFill>
            </a:endParaRPr>
          </a:p>
          <a:p>
            <a:pPr marL="342900" indent="-342900">
              <a:buFont typeface="Arial" charset="0"/>
              <a:buChar char="•"/>
            </a:pPr>
            <a:r>
              <a:rPr lang="en-US" sz="2000" dirty="0">
                <a:solidFill>
                  <a:schemeClr val="tx1"/>
                </a:solidFill>
              </a:rPr>
              <a:t>Process</a:t>
            </a:r>
          </a:p>
          <a:p>
            <a:pPr marL="34290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rgbClr val="3327C6"/>
                </a:solidFill>
              </a:rPr>
              <a:t>Growth</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Victory</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Relationships</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Personal</a:t>
            </a:r>
          </a:p>
        </p:txBody>
      </p:sp>
    </p:spTree>
    <p:extLst>
      <p:ext uri="{BB962C8B-B14F-4D97-AF65-F5344CB8AC3E}">
        <p14:creationId xmlns:p14="http://schemas.microsoft.com/office/powerpoint/2010/main" val="507448823"/>
      </p:ext>
    </p:extLst>
  </p:cSld>
  <p:clrMapOvr>
    <a:masterClrMapping/>
  </p:clrMapOvr>
  <p:transition/>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Growth</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246221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 am here for a </a:t>
            </a:r>
            <a:r>
              <a:rPr lang="en-US" sz="2000" dirty="0">
                <a:solidFill>
                  <a:srgbClr val="FF2600"/>
                </a:solidFill>
              </a:rPr>
              <a:t>purpose </a:t>
            </a:r>
          </a:p>
          <a:p>
            <a:pPr>
              <a:tabLst>
                <a:tab pos="457200" algn="l"/>
                <a:tab pos="914400" algn="l"/>
                <a:tab pos="1371600" algn="l"/>
                <a:tab pos="1828800" algn="l"/>
                <a:tab pos="2286000" algn="l"/>
              </a:tabLst>
            </a:pPr>
            <a:r>
              <a:rPr lang="en-US" sz="2000" dirty="0">
                <a:solidFill>
                  <a:schemeClr val="tx1"/>
                </a:solidFill>
              </a:rPr>
              <a:t>	and that </a:t>
            </a:r>
            <a:r>
              <a:rPr lang="en-US" sz="2000" dirty="0">
                <a:solidFill>
                  <a:srgbClr val="FF2600"/>
                </a:solidFill>
              </a:rPr>
              <a:t>purpose</a:t>
            </a:r>
            <a:r>
              <a:rPr lang="en-US" sz="2000" dirty="0">
                <a:solidFill>
                  <a:schemeClr val="tx1"/>
                </a:solidFill>
              </a:rPr>
              <a:t> is to </a:t>
            </a:r>
            <a:r>
              <a:rPr lang="en-US" sz="2000" dirty="0">
                <a:solidFill>
                  <a:srgbClr val="0432FF"/>
                </a:solidFill>
              </a:rPr>
              <a:t>grow</a:t>
            </a:r>
            <a:r>
              <a:rPr lang="en-US" sz="2000" dirty="0">
                <a:solidFill>
                  <a:srgbClr val="FF2600"/>
                </a:solidFill>
              </a:rPr>
              <a:t> </a:t>
            </a:r>
            <a:r>
              <a:rPr lang="en-US" sz="2000" dirty="0">
                <a:solidFill>
                  <a:schemeClr val="tx1"/>
                </a:solidFill>
              </a:rPr>
              <a:t>into a mountain, </a:t>
            </a:r>
          </a:p>
          <a:p>
            <a:pPr>
              <a:tabLst>
                <a:tab pos="457200" algn="l"/>
                <a:tab pos="914400" algn="l"/>
                <a:tab pos="1371600" algn="l"/>
                <a:tab pos="1828800" algn="l"/>
                <a:tab pos="2286000" algn="l"/>
              </a:tabLst>
            </a:pPr>
            <a:r>
              <a:rPr lang="en-US" sz="2000" dirty="0">
                <a:solidFill>
                  <a:schemeClr val="tx1"/>
                </a:solidFill>
              </a:rPr>
              <a:t>		not to shrink to a grain of sand.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Henceforth will I apply ALL my efforts </a:t>
            </a:r>
          </a:p>
          <a:p>
            <a:pPr>
              <a:tabLst>
                <a:tab pos="457200" algn="l"/>
                <a:tab pos="914400" algn="l"/>
                <a:tab pos="1371600" algn="l"/>
                <a:tab pos="1828800" algn="l"/>
                <a:tab pos="2286000" algn="l"/>
              </a:tabLst>
            </a:pPr>
            <a:r>
              <a:rPr lang="en-US" sz="2000" dirty="0">
                <a:solidFill>
                  <a:schemeClr val="tx1"/>
                </a:solidFill>
              </a:rPr>
              <a:t>	to become the highest mountain of all </a:t>
            </a:r>
          </a:p>
          <a:p>
            <a:pPr>
              <a:tabLst>
                <a:tab pos="457200" algn="l"/>
                <a:tab pos="914400" algn="l"/>
                <a:tab pos="1371600" algn="l"/>
                <a:tab pos="1828800" algn="l"/>
                <a:tab pos="2286000" algn="l"/>
              </a:tabLst>
            </a:pPr>
            <a:r>
              <a:rPr lang="en-US" sz="2000" dirty="0">
                <a:solidFill>
                  <a:schemeClr val="tx1"/>
                </a:solidFill>
              </a:rPr>
              <a:t>		and I will strain my potential until it cries for mercy. </a:t>
            </a:r>
          </a:p>
          <a:p>
            <a:pPr>
              <a:tabLst>
                <a:tab pos="457200" algn="l"/>
                <a:tab pos="914400" algn="l"/>
                <a:tab pos="1371600" algn="l"/>
                <a:tab pos="1828800" algn="l"/>
                <a:tab pos="2286000" algn="l"/>
              </a:tabLst>
            </a:pPr>
            <a:r>
              <a:rPr lang="en-US" sz="2000" dirty="0">
                <a:solidFill>
                  <a:schemeClr val="tx1"/>
                </a:solidFill>
              </a:rPr>
              <a:t>										        </a:t>
            </a:r>
            <a:r>
              <a:rPr lang="en-US" sz="2000" dirty="0" err="1">
                <a:solidFill>
                  <a:schemeClr val="tx1"/>
                </a:solidFill>
              </a:rPr>
              <a:t>Og</a:t>
            </a:r>
            <a:r>
              <a:rPr lang="en-US" sz="2000" dirty="0">
                <a:solidFill>
                  <a:schemeClr val="tx1"/>
                </a:solidFill>
              </a:rPr>
              <a:t> Mandingo</a:t>
            </a:r>
          </a:p>
        </p:txBody>
      </p:sp>
      <p:sp>
        <p:nvSpPr>
          <p:cNvPr id="7" name="Rectangle 6">
            <a:extLst>
              <a:ext uri="{FF2B5EF4-FFF2-40B4-BE49-F238E27FC236}">
                <a16:creationId xmlns:a16="http://schemas.microsoft.com/office/drawing/2014/main" id="{9B2C1198-0869-2C46-B7E5-F22B8EC0DAD8}"/>
              </a:ext>
            </a:extLst>
          </p:cNvPr>
          <p:cNvSpPr/>
          <p:nvPr/>
        </p:nvSpPr>
        <p:spPr>
          <a:xfrm>
            <a:off x="166689" y="3771619"/>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purpose of life </a:t>
            </a:r>
          </a:p>
          <a:p>
            <a:pPr>
              <a:tabLst>
                <a:tab pos="457200" algn="l"/>
                <a:tab pos="914400" algn="l"/>
                <a:tab pos="1371600" algn="l"/>
                <a:tab pos="1828800" algn="l"/>
                <a:tab pos="2286000" algn="l"/>
              </a:tabLst>
            </a:pPr>
            <a:r>
              <a:rPr lang="en-US" sz="2000" dirty="0">
                <a:solidFill>
                  <a:schemeClr val="tx1"/>
                </a:solidFill>
              </a:rPr>
              <a:t>	is to obey the hidden command </a:t>
            </a:r>
          </a:p>
          <a:p>
            <a:pPr>
              <a:tabLst>
                <a:tab pos="457200" algn="l"/>
                <a:tab pos="914400" algn="l"/>
                <a:tab pos="1371600" algn="l"/>
                <a:tab pos="1828800" algn="l"/>
                <a:tab pos="2286000" algn="l"/>
              </a:tabLst>
            </a:pPr>
            <a:r>
              <a:rPr lang="en-US" sz="2000" dirty="0">
                <a:solidFill>
                  <a:schemeClr val="tx1"/>
                </a:solidFill>
              </a:rPr>
              <a:t>		which ensures harmony among all </a:t>
            </a:r>
          </a:p>
          <a:p>
            <a:pPr>
              <a:tabLst>
                <a:tab pos="457200" algn="l"/>
                <a:tab pos="914400" algn="l"/>
                <a:tab pos="1371600" algn="l"/>
                <a:tab pos="1828800" algn="l"/>
                <a:tab pos="2286000" algn="l"/>
              </a:tabLst>
            </a:pPr>
            <a:r>
              <a:rPr lang="en-US" sz="2000" dirty="0">
                <a:solidFill>
                  <a:schemeClr val="tx1"/>
                </a:solidFill>
              </a:rPr>
              <a:t>			and creates an </a:t>
            </a:r>
            <a:r>
              <a:rPr lang="en-US" sz="2000" dirty="0">
                <a:solidFill>
                  <a:srgbClr val="0432FF"/>
                </a:solidFill>
              </a:rPr>
              <a:t>ever-better</a:t>
            </a:r>
            <a:r>
              <a:rPr lang="en-US" sz="2000" dirty="0">
                <a:solidFill>
                  <a:schemeClr val="tx1"/>
                </a:solidFill>
              </a:rPr>
              <a:t> world. </a:t>
            </a:r>
          </a:p>
          <a:p>
            <a:pPr>
              <a:tabLst>
                <a:tab pos="457200" algn="l"/>
                <a:tab pos="914400" algn="l"/>
                <a:tab pos="1371600" algn="l"/>
                <a:tab pos="1828800" algn="l"/>
                <a:tab pos="2286000" algn="l"/>
              </a:tabLst>
            </a:pPr>
            <a:r>
              <a:rPr lang="en-US" sz="2000" dirty="0">
                <a:solidFill>
                  <a:schemeClr val="tx1"/>
                </a:solidFill>
              </a:rPr>
              <a:t>										  Maria Montessori </a:t>
            </a:r>
          </a:p>
        </p:txBody>
      </p:sp>
    </p:spTree>
    <p:extLst>
      <p:ext uri="{BB962C8B-B14F-4D97-AF65-F5344CB8AC3E}">
        <p14:creationId xmlns:p14="http://schemas.microsoft.com/office/powerpoint/2010/main" val="1846424026"/>
      </p:ext>
    </p:extLst>
  </p:cSld>
  <p:clrMapOvr>
    <a:masterClrMapping/>
  </p:clrMapOvr>
  <p:transition/>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Growth</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153888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I'm reflective only in the sense </a:t>
            </a:r>
          </a:p>
          <a:p>
            <a:pPr>
              <a:tabLst>
                <a:tab pos="457200" algn="l"/>
                <a:tab pos="914400" algn="l"/>
                <a:tab pos="1371600" algn="l"/>
                <a:tab pos="1828800" algn="l"/>
                <a:tab pos="2286000" algn="l"/>
              </a:tabLst>
            </a:pPr>
            <a:r>
              <a:rPr lang="en-US" sz="2000" dirty="0">
                <a:solidFill>
                  <a:schemeClr val="tx1"/>
                </a:solidFill>
              </a:rPr>
              <a:t>	that I learn to move forward.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 reflect with a </a:t>
            </a:r>
            <a:r>
              <a:rPr lang="en-US" sz="2000" dirty="0">
                <a:solidFill>
                  <a:srgbClr val="FF26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Kobe Bryant </a:t>
            </a:r>
          </a:p>
        </p:txBody>
      </p:sp>
      <p:sp>
        <p:nvSpPr>
          <p:cNvPr id="7" name="Rectangle 6">
            <a:extLst>
              <a:ext uri="{FF2B5EF4-FFF2-40B4-BE49-F238E27FC236}">
                <a16:creationId xmlns:a16="http://schemas.microsoft.com/office/drawing/2014/main" id="{9B2C1198-0869-2C46-B7E5-F22B8EC0DAD8}"/>
              </a:ext>
            </a:extLst>
          </p:cNvPr>
          <p:cNvSpPr/>
          <p:nvPr/>
        </p:nvSpPr>
        <p:spPr>
          <a:xfrm>
            <a:off x="128588" y="6220529"/>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Having a higher </a:t>
            </a:r>
            <a:r>
              <a:rPr lang="en-US" sz="2000" dirty="0">
                <a:solidFill>
                  <a:srgbClr val="FF2600"/>
                </a:solidFill>
              </a:rPr>
              <a:t>purpose</a:t>
            </a:r>
            <a:r>
              <a:rPr lang="en-US" sz="2000" dirty="0">
                <a:solidFill>
                  <a:schemeClr val="tx1"/>
                </a:solidFill>
              </a:rPr>
              <a:t> helps us to rise above our baser instincts.</a:t>
            </a:r>
          </a:p>
        </p:txBody>
      </p:sp>
      <p:sp>
        <p:nvSpPr>
          <p:cNvPr id="9" name="Rectangle 8">
            <a:extLst>
              <a:ext uri="{FF2B5EF4-FFF2-40B4-BE49-F238E27FC236}">
                <a16:creationId xmlns:a16="http://schemas.microsoft.com/office/drawing/2014/main" id="{A95D87E1-9986-FD44-B0FE-F7A14B5B59F9}"/>
              </a:ext>
            </a:extLst>
          </p:cNvPr>
          <p:cNvSpPr/>
          <p:nvPr/>
        </p:nvSpPr>
        <p:spPr>
          <a:xfrm>
            <a:off x="166689" y="421863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Proper </a:t>
            </a:r>
            <a:r>
              <a:rPr lang="en-US" sz="2000" dirty="0">
                <a:solidFill>
                  <a:srgbClr val="0432FF"/>
                </a:solidFill>
              </a:rPr>
              <a:t>Growth </a:t>
            </a:r>
            <a:r>
              <a:rPr lang="en-US" sz="2000" dirty="0">
                <a:solidFill>
                  <a:schemeClr val="tx1"/>
                </a:solidFill>
              </a:rPr>
              <a:t>moves in the right Direction: Towards God.</a:t>
            </a:r>
          </a:p>
        </p:txBody>
      </p:sp>
    </p:spTree>
    <p:extLst>
      <p:ext uri="{BB962C8B-B14F-4D97-AF65-F5344CB8AC3E}">
        <p14:creationId xmlns:p14="http://schemas.microsoft.com/office/powerpoint/2010/main" val="2249535519"/>
      </p:ext>
    </p:extLst>
  </p:cSld>
  <p:clrMapOvr>
    <a:masterClrMapping/>
  </p:clrMapOvr>
  <p:transition/>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Growth</a:t>
            </a:r>
          </a:p>
        </p:txBody>
      </p:sp>
      <p:sp>
        <p:nvSpPr>
          <p:cNvPr id="7" name="Rectangle 6"/>
          <p:cNvSpPr/>
          <p:nvPr/>
        </p:nvSpPr>
        <p:spPr>
          <a:xfrm>
            <a:off x="166683" y="1706095"/>
            <a:ext cx="8824914"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Purpose Gives Us Strength</a:t>
            </a:r>
          </a:p>
          <a:p>
            <a:pPr marL="342900" lvl="0" indent="-342900">
              <a:buFont typeface="Arial" charset="0"/>
              <a:buChar char="•"/>
            </a:pPr>
            <a:r>
              <a:rPr lang="en-US" sz="2000" dirty="0">
                <a:solidFill>
                  <a:schemeClr val="bg1">
                    <a:lumMod val="50000"/>
                  </a:schemeClr>
                </a:solidFill>
              </a:rPr>
              <a:t>Purpose Enables Us to Better Communicate</a:t>
            </a:r>
          </a:p>
        </p:txBody>
      </p:sp>
    </p:spTree>
    <p:extLst>
      <p:ext uri="{BB962C8B-B14F-4D97-AF65-F5344CB8AC3E}">
        <p14:creationId xmlns:p14="http://schemas.microsoft.com/office/powerpoint/2010/main" val="3296214439"/>
      </p:ext>
    </p:extLst>
  </p:cSld>
  <p:clrMapOvr>
    <a:masterClrMapping/>
  </p:clrMapOvr>
  <p:transition/>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Growth - Strength</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Purpose battles the following:</a:t>
            </a:r>
          </a:p>
          <a:p>
            <a:pPr marL="342900" indent="-342900">
              <a:buFont typeface="Arial" panose="020B0604020202020204" pitchFamily="34" charset="0"/>
              <a:buChar char="•"/>
              <a:tabLst>
                <a:tab pos="457200" algn="l"/>
                <a:tab pos="914400" algn="l"/>
                <a:tab pos="1371600" algn="l"/>
                <a:tab pos="1828800" algn="l"/>
                <a:tab pos="2286000" algn="l"/>
              </a:tabLst>
            </a:pPr>
            <a:r>
              <a:rPr lang="en-US" sz="2000" dirty="0">
                <a:solidFill>
                  <a:schemeClr val="tx1"/>
                </a:solidFill>
              </a:rPr>
              <a:t>boredom</a:t>
            </a:r>
          </a:p>
          <a:p>
            <a:pPr marL="342900" indent="-342900">
              <a:buFont typeface="Arial" panose="020B0604020202020204" pitchFamily="34" charset="0"/>
              <a:buChar char="•"/>
              <a:tabLst>
                <a:tab pos="457200" algn="l"/>
                <a:tab pos="914400" algn="l"/>
                <a:tab pos="1371600" algn="l"/>
                <a:tab pos="1828800" algn="l"/>
                <a:tab pos="2286000" algn="l"/>
              </a:tabLst>
            </a:pPr>
            <a:r>
              <a:rPr lang="en-US" sz="2000" dirty="0">
                <a:solidFill>
                  <a:schemeClr val="tx1"/>
                </a:solidFill>
              </a:rPr>
              <a:t>distraction</a:t>
            </a:r>
          </a:p>
          <a:p>
            <a:pPr marL="342900" indent="-342900">
              <a:buFont typeface="Arial" panose="020B0604020202020204" pitchFamily="34" charset="0"/>
              <a:buChar char="•"/>
              <a:tabLst>
                <a:tab pos="457200" algn="l"/>
                <a:tab pos="914400" algn="l"/>
                <a:tab pos="1371600" algn="l"/>
                <a:tab pos="1828800" algn="l"/>
                <a:tab pos="2286000" algn="l"/>
              </a:tabLst>
            </a:pPr>
            <a:r>
              <a:rPr lang="en-US" sz="2000" dirty="0">
                <a:solidFill>
                  <a:schemeClr val="tx1"/>
                </a:solidFill>
              </a:rPr>
              <a:t>temptation</a:t>
            </a:r>
          </a:p>
          <a:p>
            <a:pPr marL="342900" indent="-342900">
              <a:buFont typeface="Arial" panose="020B0604020202020204" pitchFamily="34" charset="0"/>
              <a:buChar char="•"/>
              <a:tabLst>
                <a:tab pos="457200" algn="l"/>
                <a:tab pos="914400" algn="l"/>
                <a:tab pos="1371600" algn="l"/>
                <a:tab pos="1828800" algn="l"/>
                <a:tab pos="2286000" algn="l"/>
              </a:tabLst>
            </a:pPr>
            <a:r>
              <a:rPr lang="en-US" sz="2000" dirty="0">
                <a:solidFill>
                  <a:schemeClr val="tx1"/>
                </a:solidFill>
              </a:rPr>
              <a:t>depression</a:t>
            </a:r>
          </a:p>
          <a:p>
            <a:pPr marL="342900" indent="-342900">
              <a:buFont typeface="Arial" panose="020B0604020202020204" pitchFamily="34" charset="0"/>
              <a:buChar char="•"/>
              <a:tabLst>
                <a:tab pos="457200" algn="l"/>
                <a:tab pos="914400" algn="l"/>
                <a:tab pos="1371600" algn="l"/>
                <a:tab pos="1828800" algn="l"/>
                <a:tab pos="2286000" algn="l"/>
              </a:tabLst>
            </a:pPr>
            <a:r>
              <a:rPr lang="en-US" sz="2000" dirty="0">
                <a:solidFill>
                  <a:schemeClr val="tx1"/>
                </a:solidFill>
              </a:rPr>
              <a:t>loneliness</a:t>
            </a:r>
          </a:p>
          <a:p>
            <a:pPr marL="342900" indent="-342900">
              <a:buFont typeface="Arial" panose="020B0604020202020204" pitchFamily="34" charset="0"/>
              <a:buChar char="•"/>
              <a:tabLst>
                <a:tab pos="457200" algn="l"/>
                <a:tab pos="914400" algn="l"/>
                <a:tab pos="1371600" algn="l"/>
                <a:tab pos="1828800" algn="l"/>
                <a:tab pos="2286000" algn="l"/>
              </a:tabLst>
            </a:pPr>
            <a:r>
              <a:rPr lang="en-US" sz="2000" dirty="0">
                <a:solidFill>
                  <a:schemeClr val="tx1"/>
                </a:solidFill>
              </a:rPr>
              <a:t>??</a:t>
            </a:r>
          </a:p>
        </p:txBody>
      </p:sp>
      <p:sp>
        <p:nvSpPr>
          <p:cNvPr id="10" name="Rectangle 9">
            <a:extLst>
              <a:ext uri="{FF2B5EF4-FFF2-40B4-BE49-F238E27FC236}">
                <a16:creationId xmlns:a16="http://schemas.microsoft.com/office/drawing/2014/main" id="{6402B2DA-7C5E-B343-931E-399AE6813218}"/>
              </a:ext>
            </a:extLst>
          </p:cNvPr>
          <p:cNvSpPr/>
          <p:nvPr/>
        </p:nvSpPr>
        <p:spPr>
          <a:xfrm>
            <a:off x="188119" y="5285109"/>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Faith is the force of life.  </a:t>
            </a:r>
          </a:p>
          <a:p>
            <a:pPr>
              <a:tabLst>
                <a:tab pos="457200" algn="l"/>
                <a:tab pos="914400" algn="l"/>
                <a:tab pos="1371600" algn="l"/>
                <a:tab pos="1828800" algn="l"/>
                <a:tab pos="2286000" algn="l"/>
              </a:tabLst>
            </a:pPr>
            <a:r>
              <a:rPr lang="en-US" sz="2000" dirty="0">
                <a:solidFill>
                  <a:schemeClr val="tx1"/>
                </a:solidFill>
              </a:rPr>
              <a:t>										           Leo Tolstoy </a:t>
            </a:r>
          </a:p>
          <a:p>
            <a:pPr>
              <a:tabLst>
                <a:tab pos="457200" algn="l"/>
                <a:tab pos="914400" algn="l"/>
                <a:tab pos="1371600" algn="l"/>
                <a:tab pos="1828800" algn="l"/>
                <a:tab pos="2286000" algn="l"/>
              </a:tabLst>
            </a:pPr>
            <a:endParaRPr lang="en-US" sz="2000" dirty="0">
              <a:solidFill>
                <a:schemeClr val="tx1"/>
              </a:solidFill>
            </a:endParaRPr>
          </a:p>
          <a:p>
            <a:pPr algn="ctr">
              <a:tabLst>
                <a:tab pos="457200" algn="l"/>
                <a:tab pos="914400" algn="l"/>
                <a:tab pos="1371600" algn="l"/>
                <a:tab pos="1828800" algn="l"/>
                <a:tab pos="2286000" algn="l"/>
              </a:tabLst>
            </a:pPr>
            <a:r>
              <a:rPr lang="en-US" sz="2000" dirty="0">
                <a:solidFill>
                  <a:schemeClr val="tx1"/>
                </a:solidFill>
              </a:rPr>
              <a:t>[He is speaking of a motivating force, a force that propels us.]</a:t>
            </a:r>
          </a:p>
        </p:txBody>
      </p:sp>
    </p:spTree>
    <p:extLst>
      <p:ext uri="{BB962C8B-B14F-4D97-AF65-F5344CB8AC3E}">
        <p14:creationId xmlns:p14="http://schemas.microsoft.com/office/powerpoint/2010/main" val="340545718"/>
      </p:ext>
    </p:extLst>
  </p:cSld>
  <p:clrMapOvr>
    <a:masterClrMapping/>
  </p:clrMapOvr>
  <p:transition/>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Growth - Strength</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Nothing contributes so much </a:t>
            </a:r>
          </a:p>
          <a:p>
            <a:pPr>
              <a:tabLst>
                <a:tab pos="457200" algn="l"/>
                <a:tab pos="914400" algn="l"/>
                <a:tab pos="1371600" algn="l"/>
                <a:tab pos="1828800" algn="l"/>
                <a:tab pos="2286000" algn="l"/>
              </a:tabLst>
            </a:pPr>
            <a:r>
              <a:rPr lang="en-US" sz="2000" dirty="0">
                <a:solidFill>
                  <a:schemeClr val="tx1"/>
                </a:solidFill>
              </a:rPr>
              <a:t>	to tranquilize the mind </a:t>
            </a:r>
          </a:p>
          <a:p>
            <a:pPr>
              <a:tabLst>
                <a:tab pos="457200" algn="l"/>
                <a:tab pos="914400" algn="l"/>
                <a:tab pos="1371600" algn="l"/>
                <a:tab pos="1828800" algn="l"/>
                <a:tab pos="2286000" algn="l"/>
              </a:tabLst>
            </a:pPr>
            <a:r>
              <a:rPr lang="en-US" sz="2000" dirty="0">
                <a:solidFill>
                  <a:schemeClr val="tx1"/>
                </a:solidFill>
              </a:rPr>
              <a:t>		as a steady </a:t>
            </a:r>
            <a:r>
              <a:rPr lang="en-US" sz="2000" dirty="0">
                <a:solidFill>
                  <a:srgbClr val="FF2600"/>
                </a:solidFill>
              </a:rPr>
              <a:t>purpose</a:t>
            </a:r>
            <a:r>
              <a:rPr lang="en-US" sz="2000" dirty="0">
                <a:solidFill>
                  <a:schemeClr val="tx1"/>
                </a:solidFill>
              </a:rPr>
              <a:t> – </a:t>
            </a:r>
          </a:p>
          <a:p>
            <a:pPr>
              <a:tabLst>
                <a:tab pos="457200" algn="l"/>
                <a:tab pos="914400" algn="l"/>
                <a:tab pos="1371600" algn="l"/>
                <a:tab pos="1828800" algn="l"/>
                <a:tab pos="2286000" algn="l"/>
              </a:tabLst>
            </a:pPr>
            <a:r>
              <a:rPr lang="en-US" sz="2000" dirty="0">
                <a:solidFill>
                  <a:schemeClr val="tx1"/>
                </a:solidFill>
              </a:rPr>
              <a:t>			a point on which </a:t>
            </a:r>
          </a:p>
          <a:p>
            <a:pPr>
              <a:tabLst>
                <a:tab pos="457200" algn="l"/>
                <a:tab pos="914400" algn="l"/>
                <a:tab pos="1371600" algn="l"/>
                <a:tab pos="1828800" algn="l"/>
                <a:tab pos="2286000" algn="l"/>
              </a:tabLst>
            </a:pPr>
            <a:r>
              <a:rPr lang="en-US" sz="2000" dirty="0">
                <a:solidFill>
                  <a:schemeClr val="tx1"/>
                </a:solidFill>
              </a:rPr>
              <a:t>				the soul may fix </a:t>
            </a:r>
          </a:p>
          <a:p>
            <a:pPr>
              <a:tabLst>
                <a:tab pos="457200" algn="l"/>
                <a:tab pos="914400" algn="l"/>
                <a:tab pos="1371600" algn="l"/>
                <a:tab pos="1828800" algn="l"/>
                <a:tab pos="2286000" algn="l"/>
              </a:tabLst>
            </a:pPr>
            <a:r>
              <a:rPr lang="en-US" sz="2000" dirty="0">
                <a:solidFill>
                  <a:schemeClr val="tx1"/>
                </a:solidFill>
              </a:rPr>
              <a:t>					its intellectual eye. </a:t>
            </a:r>
          </a:p>
          <a:p>
            <a:pPr>
              <a:tabLst>
                <a:tab pos="457200" algn="l"/>
                <a:tab pos="914400" algn="l"/>
                <a:tab pos="1371600" algn="l"/>
                <a:tab pos="1828800" algn="l"/>
                <a:tab pos="2286000" algn="l"/>
              </a:tabLst>
            </a:pPr>
            <a:r>
              <a:rPr lang="en-US" sz="2000" dirty="0">
                <a:solidFill>
                  <a:schemeClr val="tx1"/>
                </a:solidFill>
              </a:rPr>
              <a:t>										         Mary Shelley</a:t>
            </a:r>
          </a:p>
        </p:txBody>
      </p:sp>
      <p:sp>
        <p:nvSpPr>
          <p:cNvPr id="2" name="Rectangle 1">
            <a:extLst>
              <a:ext uri="{FF2B5EF4-FFF2-40B4-BE49-F238E27FC236}">
                <a16:creationId xmlns:a16="http://schemas.microsoft.com/office/drawing/2014/main" id="{6AB90CD5-2606-394A-8F0A-35B0E782B784}"/>
              </a:ext>
            </a:extLst>
          </p:cNvPr>
          <p:cNvSpPr/>
          <p:nvPr/>
        </p:nvSpPr>
        <p:spPr>
          <a:xfrm>
            <a:off x="4083270" y="1555565"/>
            <a:ext cx="4572000" cy="369332"/>
          </a:xfrm>
          <a:prstGeom prst="rect">
            <a:avLst/>
          </a:prstGeom>
          <a:solidFill>
            <a:srgbClr val="92D050">
              <a:alpha val="25882"/>
            </a:srgbClr>
          </a:solidFill>
          <a:ln w="19050">
            <a:solidFill>
              <a:srgbClr val="0432FF"/>
            </a:solidFill>
          </a:ln>
        </p:spPr>
        <p:txBody>
          <a:bodyPr>
            <a:spAutoFit/>
          </a:bodyPr>
          <a:lstStyle/>
          <a:p>
            <a:pPr>
              <a:tabLst>
                <a:tab pos="457200" algn="l"/>
                <a:tab pos="914400" algn="l"/>
                <a:tab pos="1371600" algn="l"/>
                <a:tab pos="1828800" algn="l"/>
                <a:tab pos="2286000" algn="l"/>
              </a:tabLst>
            </a:pPr>
            <a:r>
              <a:rPr lang="en-US" sz="1800" dirty="0">
                <a:solidFill>
                  <a:schemeClr val="tx1"/>
                </a:solidFill>
              </a:rPr>
              <a:t>[peace of mind to overcome obstacles]</a:t>
            </a:r>
          </a:p>
        </p:txBody>
      </p:sp>
    </p:spTree>
    <p:extLst>
      <p:ext uri="{BB962C8B-B14F-4D97-AF65-F5344CB8AC3E}">
        <p14:creationId xmlns:p14="http://schemas.microsoft.com/office/powerpoint/2010/main" val="248872746"/>
      </p:ext>
    </p:extLst>
  </p:cSld>
  <p:clrMapOvr>
    <a:masterClrMapping/>
  </p:clrMapOvr>
  <p:transition/>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Growth - Strength</a:t>
            </a:r>
          </a:p>
        </p:txBody>
      </p:sp>
      <p:sp>
        <p:nvSpPr>
          <p:cNvPr id="7" name="Rectangle 6">
            <a:extLst>
              <a:ext uri="{FF2B5EF4-FFF2-40B4-BE49-F238E27FC236}">
                <a16:creationId xmlns:a16="http://schemas.microsoft.com/office/drawing/2014/main" id="{13DE055C-A584-4247-99FB-6B77367983F5}"/>
              </a:ext>
            </a:extLst>
          </p:cNvPr>
          <p:cNvSpPr/>
          <p:nvPr/>
        </p:nvSpPr>
        <p:spPr>
          <a:xfrm>
            <a:off x="166688" y="1188252"/>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It is wonderful what strength of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and boldness </a:t>
            </a:r>
          </a:p>
          <a:p>
            <a:pPr>
              <a:tabLst>
                <a:tab pos="457200" algn="l"/>
                <a:tab pos="914400" algn="l"/>
                <a:tab pos="1371600" algn="l"/>
                <a:tab pos="1828800" algn="l"/>
                <a:tab pos="2286000" algn="l"/>
              </a:tabLst>
            </a:pPr>
            <a:r>
              <a:rPr lang="en-US" sz="2000" dirty="0">
                <a:solidFill>
                  <a:schemeClr val="tx1"/>
                </a:solidFill>
              </a:rPr>
              <a:t>		and energy of will </a:t>
            </a:r>
          </a:p>
          <a:p>
            <a:pPr>
              <a:tabLst>
                <a:tab pos="457200" algn="l"/>
                <a:tab pos="914400" algn="l"/>
                <a:tab pos="1371600" algn="l"/>
                <a:tab pos="1828800" algn="l"/>
                <a:tab pos="2286000" algn="l"/>
              </a:tabLst>
            </a:pPr>
            <a:r>
              <a:rPr lang="en-US" sz="2000" dirty="0">
                <a:solidFill>
                  <a:schemeClr val="tx1"/>
                </a:solidFill>
              </a:rPr>
              <a:t>			are roused by the assurance </a:t>
            </a:r>
          </a:p>
          <a:p>
            <a:pPr>
              <a:tabLst>
                <a:tab pos="457200" algn="l"/>
                <a:tab pos="914400" algn="l"/>
                <a:tab pos="1371600" algn="l"/>
                <a:tab pos="1828800" algn="l"/>
                <a:tab pos="2286000" algn="l"/>
              </a:tabLst>
            </a:pPr>
            <a:r>
              <a:rPr lang="en-US" sz="2000" dirty="0">
                <a:solidFill>
                  <a:schemeClr val="tx1"/>
                </a:solidFill>
              </a:rPr>
              <a:t>				that we are doing our duty. </a:t>
            </a:r>
          </a:p>
          <a:p>
            <a:pPr>
              <a:tabLst>
                <a:tab pos="457200" algn="l"/>
                <a:tab pos="914400" algn="l"/>
                <a:tab pos="1371600" algn="l"/>
                <a:tab pos="1828800" algn="l"/>
                <a:tab pos="2286000" algn="l"/>
              </a:tabLst>
            </a:pPr>
            <a:r>
              <a:rPr lang="en-US" sz="2000" dirty="0">
                <a:solidFill>
                  <a:schemeClr val="tx1"/>
                </a:solidFill>
              </a:rPr>
              <a:t>										          Walter Scott </a:t>
            </a:r>
          </a:p>
        </p:txBody>
      </p:sp>
    </p:spTree>
    <p:extLst>
      <p:ext uri="{BB962C8B-B14F-4D97-AF65-F5344CB8AC3E}">
        <p14:creationId xmlns:p14="http://schemas.microsoft.com/office/powerpoint/2010/main" val="614029243"/>
      </p:ext>
    </p:extLst>
  </p:cSld>
  <p:clrMapOvr>
    <a:masterClrMapping/>
  </p:clrMapOvr>
  <p:transition/>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Growth</a:t>
            </a:r>
          </a:p>
        </p:txBody>
      </p:sp>
      <p:sp>
        <p:nvSpPr>
          <p:cNvPr id="7" name="Rectangle 6"/>
          <p:cNvSpPr/>
          <p:nvPr/>
        </p:nvSpPr>
        <p:spPr>
          <a:xfrm>
            <a:off x="166683" y="1706095"/>
            <a:ext cx="8824914"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Purpose Gives Us Strength</a:t>
            </a:r>
          </a:p>
          <a:p>
            <a:pPr marL="342900" lvl="0" indent="-342900">
              <a:buFont typeface="Arial" charset="0"/>
              <a:buChar char="•"/>
            </a:pPr>
            <a:r>
              <a:rPr lang="en-US" sz="2000" dirty="0">
                <a:solidFill>
                  <a:schemeClr val="tx1"/>
                </a:solidFill>
              </a:rPr>
              <a:t>Purpose Enables Us to Better Communicate</a:t>
            </a:r>
          </a:p>
        </p:txBody>
      </p:sp>
    </p:spTree>
    <p:extLst>
      <p:ext uri="{BB962C8B-B14F-4D97-AF65-F5344CB8AC3E}">
        <p14:creationId xmlns:p14="http://schemas.microsoft.com/office/powerpoint/2010/main" val="200218713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Sometimes Purpose is Thrust Upon Us</a:t>
            </a:r>
            <a:endParaRPr lang="en-US" sz="2800" b="1" dirty="0">
              <a:solidFill>
                <a:srgbClr val="002060"/>
              </a:solidFill>
              <a:ea typeface="ヒラギノ角ゴ ProN W6" charset="0"/>
              <a:cs typeface="ヒラギノ角ゴ ProN W6" charset="0"/>
              <a:sym typeface="Arial" charset="0"/>
            </a:endParaRPr>
          </a:p>
        </p:txBody>
      </p:sp>
      <p:pic>
        <p:nvPicPr>
          <p:cNvPr id="3" name="Picture 2">
            <a:extLst>
              <a:ext uri="{FF2B5EF4-FFF2-40B4-BE49-F238E27FC236}">
                <a16:creationId xmlns:a16="http://schemas.microsoft.com/office/drawing/2014/main" id="{526081EF-F34C-E045-AACC-B4FB667D73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162050" y="1390650"/>
            <a:ext cx="6248400" cy="4686300"/>
          </a:xfrm>
          <a:prstGeom prst="rect">
            <a:avLst/>
          </a:prstGeom>
        </p:spPr>
      </p:pic>
    </p:spTree>
    <p:extLst>
      <p:ext uri="{BB962C8B-B14F-4D97-AF65-F5344CB8AC3E}">
        <p14:creationId xmlns:p14="http://schemas.microsoft.com/office/powerpoint/2010/main" val="2694669055"/>
      </p:ext>
    </p:extLst>
  </p:cSld>
  <p:clrMapOvr>
    <a:masterClrMapping/>
  </p:clrMapOvr>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Growth - Communication</a:t>
            </a:r>
          </a:p>
        </p:txBody>
      </p:sp>
      <p:sp>
        <p:nvSpPr>
          <p:cNvPr id="7" name="Rectangle 6"/>
          <p:cNvSpPr/>
          <p:nvPr/>
        </p:nvSpPr>
        <p:spPr>
          <a:xfrm>
            <a:off x="166683" y="1706095"/>
            <a:ext cx="8824914"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lvl="0" algn="ctr"/>
            <a:r>
              <a:rPr lang="en-US" sz="2000" dirty="0">
                <a:solidFill>
                  <a:schemeClr val="tx1"/>
                </a:solidFill>
              </a:rPr>
              <a:t>My Public Speaking History – From Crippling Anxiety to Functional</a:t>
            </a:r>
          </a:p>
        </p:txBody>
      </p:sp>
      <p:pic>
        <p:nvPicPr>
          <p:cNvPr id="2" name="Picture 1">
            <a:extLst>
              <a:ext uri="{FF2B5EF4-FFF2-40B4-BE49-F238E27FC236}">
                <a16:creationId xmlns:a16="http://schemas.microsoft.com/office/drawing/2014/main" id="{5C8E0FE9-E5EE-4C4F-8272-43CE10665E1A}"/>
              </a:ext>
            </a:extLst>
          </p:cNvPr>
          <p:cNvPicPr>
            <a:picLocks noChangeAspect="1"/>
          </p:cNvPicPr>
          <p:nvPr/>
        </p:nvPicPr>
        <p:blipFill>
          <a:blip r:embed="rId3"/>
          <a:stretch>
            <a:fillRect/>
          </a:stretch>
        </p:blipFill>
        <p:spPr>
          <a:xfrm>
            <a:off x="7140" y="2476042"/>
            <a:ext cx="9144000" cy="4050025"/>
          </a:xfrm>
          <a:prstGeom prst="rect">
            <a:avLst/>
          </a:prstGeom>
        </p:spPr>
      </p:pic>
    </p:spTree>
    <p:extLst>
      <p:ext uri="{BB962C8B-B14F-4D97-AF65-F5344CB8AC3E}">
        <p14:creationId xmlns:p14="http://schemas.microsoft.com/office/powerpoint/2010/main" val="1118573143"/>
      </p:ext>
    </p:extLst>
  </p:cSld>
  <p:clrMapOvr>
    <a:masterClrMapping/>
  </p:clrMapOvr>
  <p:transition/>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Growth - Communication</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My fear of public speaking was crippling –</a:t>
            </a:r>
          </a:p>
          <a:p>
            <a:pPr>
              <a:tabLst>
                <a:tab pos="457200" algn="l"/>
                <a:tab pos="914400" algn="l"/>
                <a:tab pos="1371600" algn="l"/>
                <a:tab pos="1828800" algn="l"/>
                <a:tab pos="2286000" algn="l"/>
              </a:tabLst>
            </a:pPr>
            <a:r>
              <a:rPr lang="en-US" sz="2000" dirty="0">
                <a:solidFill>
                  <a:schemeClr val="tx1"/>
                </a:solidFill>
              </a:rPr>
              <a:t>	until I found a true purpose for it:</a:t>
            </a:r>
          </a:p>
          <a:p>
            <a:pPr>
              <a:tabLst>
                <a:tab pos="457200" algn="l"/>
                <a:tab pos="914400" algn="l"/>
                <a:tab pos="1371600" algn="l"/>
                <a:tab pos="1828800" algn="l"/>
                <a:tab pos="2286000" algn="l"/>
              </a:tabLst>
            </a:pPr>
            <a:r>
              <a:rPr lang="en-US" sz="2000" dirty="0">
                <a:solidFill>
                  <a:schemeClr val="tx1"/>
                </a:solidFill>
              </a:rPr>
              <a:t>		talking about God’s Kingdom…</a:t>
            </a:r>
          </a:p>
          <a:p>
            <a:pPr>
              <a:tabLst>
                <a:tab pos="457200" algn="l"/>
                <a:tab pos="914400" algn="l"/>
                <a:tab pos="1371600" algn="l"/>
                <a:tab pos="1828800" algn="l"/>
                <a:tab pos="2286000" algn="l"/>
              </a:tabLst>
            </a:pPr>
            <a:r>
              <a:rPr lang="en-US" sz="2000" dirty="0">
                <a:solidFill>
                  <a:schemeClr val="tx1"/>
                </a:solidFill>
              </a:rPr>
              <a:t>			and with God’s help</a:t>
            </a:r>
          </a:p>
          <a:p>
            <a:pPr>
              <a:tabLst>
                <a:tab pos="457200" algn="l"/>
                <a:tab pos="914400" algn="l"/>
                <a:tab pos="1371600" algn="l"/>
                <a:tab pos="1828800" algn="l"/>
                <a:tab pos="2286000" algn="l"/>
              </a:tabLst>
            </a:pPr>
            <a:r>
              <a:rPr lang="en-US" sz="2000" dirty="0">
                <a:solidFill>
                  <a:schemeClr val="tx1"/>
                </a:solidFill>
              </a:rPr>
              <a:t>				I was able to conquer my fear!</a:t>
            </a:r>
          </a:p>
        </p:txBody>
      </p:sp>
      <p:sp>
        <p:nvSpPr>
          <p:cNvPr id="7" name="Rectangle 6">
            <a:extLst>
              <a:ext uri="{FF2B5EF4-FFF2-40B4-BE49-F238E27FC236}">
                <a16:creationId xmlns:a16="http://schemas.microsoft.com/office/drawing/2014/main" id="{99AF57D1-FE3E-AE40-BF20-B174A4DF468D}"/>
              </a:ext>
            </a:extLst>
          </p:cNvPr>
          <p:cNvSpPr/>
          <p:nvPr/>
        </p:nvSpPr>
        <p:spPr>
          <a:xfrm>
            <a:off x="166688" y="4425390"/>
            <a:ext cx="8824911" cy="227754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Working with the youth program at East Main (Campus Night)</a:t>
            </a:r>
          </a:p>
          <a:p>
            <a:pPr>
              <a:tabLst>
                <a:tab pos="457200" algn="l"/>
                <a:tab pos="914400" algn="l"/>
                <a:tab pos="1371600" algn="l"/>
                <a:tab pos="1828800" algn="l"/>
                <a:tab pos="2286000" algn="l"/>
              </a:tabLst>
            </a:pPr>
            <a:r>
              <a:rPr lang="en-US" sz="2000" dirty="0">
                <a:solidFill>
                  <a:schemeClr val="tx1"/>
                </a:solidFill>
              </a:rPr>
              <a:t>	made me realize that I needed to be able to speak to a group.</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It benefitted me in the secular world as well,</a:t>
            </a:r>
          </a:p>
          <a:p>
            <a:pPr>
              <a:tabLst>
                <a:tab pos="457200" algn="l"/>
                <a:tab pos="914400" algn="l"/>
                <a:tab pos="1371600" algn="l"/>
                <a:tab pos="1828800" algn="l"/>
                <a:tab pos="2286000" algn="l"/>
              </a:tabLst>
            </a:pPr>
            <a:r>
              <a:rPr lang="en-US" sz="2000" dirty="0">
                <a:solidFill>
                  <a:schemeClr val="tx1"/>
                </a:solidFill>
              </a:rPr>
              <a:t>	in helping me communicate my work.</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 probably would not have made it through my oral exams</a:t>
            </a:r>
          </a:p>
          <a:p>
            <a:pPr>
              <a:tabLst>
                <a:tab pos="457200" algn="l"/>
                <a:tab pos="914400" algn="l"/>
                <a:tab pos="1371600" algn="l"/>
                <a:tab pos="1828800" algn="l"/>
                <a:tab pos="2286000" algn="l"/>
              </a:tabLst>
            </a:pPr>
            <a:r>
              <a:rPr lang="en-US" sz="2000" dirty="0">
                <a:solidFill>
                  <a:schemeClr val="tx1"/>
                </a:solidFill>
              </a:rPr>
              <a:t>	if I had not begun speaking to young people at Campus Night.  </a:t>
            </a:r>
          </a:p>
        </p:txBody>
      </p:sp>
      <p:sp>
        <p:nvSpPr>
          <p:cNvPr id="9" name="Rectangle 8">
            <a:extLst>
              <a:ext uri="{FF2B5EF4-FFF2-40B4-BE49-F238E27FC236}">
                <a16:creationId xmlns:a16="http://schemas.microsoft.com/office/drawing/2014/main" id="{8753684B-65E0-E241-A556-2A3689204BAD}"/>
              </a:ext>
            </a:extLst>
          </p:cNvPr>
          <p:cNvSpPr/>
          <p:nvPr/>
        </p:nvSpPr>
        <p:spPr>
          <a:xfrm>
            <a:off x="166687" y="3259514"/>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Scout talk that I gave on ham radio </a:t>
            </a:r>
          </a:p>
          <a:p>
            <a:pPr>
              <a:tabLst>
                <a:tab pos="457200" algn="l"/>
                <a:tab pos="914400" algn="l"/>
                <a:tab pos="1371600" algn="l"/>
                <a:tab pos="1828800" algn="l"/>
                <a:tab pos="2286000" algn="l"/>
              </a:tabLst>
            </a:pPr>
            <a:r>
              <a:rPr lang="en-US" sz="2000" dirty="0">
                <a:solidFill>
                  <a:schemeClr val="tx1"/>
                </a:solidFill>
              </a:rPr>
              <a:t>	showed me that passion could conquer fear.  </a:t>
            </a:r>
          </a:p>
        </p:txBody>
      </p:sp>
    </p:spTree>
    <p:extLst>
      <p:ext uri="{BB962C8B-B14F-4D97-AF65-F5344CB8AC3E}">
        <p14:creationId xmlns:p14="http://schemas.microsoft.com/office/powerpoint/2010/main" val="3672475232"/>
      </p:ext>
    </p:extLst>
  </p:cSld>
  <p:clrMapOvr>
    <a:masterClrMapping/>
  </p:clrMapOvr>
  <p:transition/>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Growth - Communication</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My keys to public speaking:</a:t>
            </a:r>
          </a:p>
        </p:txBody>
      </p:sp>
      <p:sp>
        <p:nvSpPr>
          <p:cNvPr id="9" name="Rectangle 8">
            <a:extLst>
              <a:ext uri="{FF2B5EF4-FFF2-40B4-BE49-F238E27FC236}">
                <a16:creationId xmlns:a16="http://schemas.microsoft.com/office/drawing/2014/main" id="{8753684B-65E0-E241-A556-2A3689204BAD}"/>
              </a:ext>
            </a:extLst>
          </p:cNvPr>
          <p:cNvSpPr/>
          <p:nvPr/>
        </p:nvSpPr>
        <p:spPr>
          <a:xfrm>
            <a:off x="166689" y="1662027"/>
            <a:ext cx="8824910" cy="153888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There is no fear in love.</a:t>
            </a:r>
          </a:p>
          <a:p>
            <a:pPr>
              <a:tabLst>
                <a:tab pos="457200" algn="l"/>
                <a:tab pos="914400" algn="l"/>
                <a:tab pos="1371600" algn="l"/>
                <a:tab pos="1828800" algn="l"/>
                <a:tab pos="2286000" algn="l"/>
              </a:tabLst>
            </a:pPr>
            <a:r>
              <a:rPr lang="en-US" sz="2000" dirty="0">
                <a:solidFill>
                  <a:srgbClr val="0070C0"/>
                </a:solidFill>
              </a:rPr>
              <a:t>										          1 John 4:18a</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chemeClr val="tx1"/>
                </a:solidFill>
              </a:rPr>
              <a:t>If you love something (or someone) enough,</a:t>
            </a:r>
          </a:p>
          <a:p>
            <a:pPr>
              <a:tabLst>
                <a:tab pos="457200" algn="l"/>
                <a:tab pos="914400" algn="l"/>
                <a:tab pos="1371600" algn="l"/>
                <a:tab pos="1828800" algn="l"/>
                <a:tab pos="2286000" algn="l"/>
              </a:tabLst>
            </a:pPr>
            <a:r>
              <a:rPr lang="en-US" sz="2000" dirty="0">
                <a:solidFill>
                  <a:schemeClr val="tx1"/>
                </a:solidFill>
              </a:rPr>
              <a:t>	you will respond in spite of your fear. </a:t>
            </a:r>
          </a:p>
        </p:txBody>
      </p:sp>
      <p:sp>
        <p:nvSpPr>
          <p:cNvPr id="10" name="Rectangle 9">
            <a:extLst>
              <a:ext uri="{FF2B5EF4-FFF2-40B4-BE49-F238E27FC236}">
                <a16:creationId xmlns:a16="http://schemas.microsoft.com/office/drawing/2014/main" id="{C60DA4C3-42DE-FD4C-BCE0-A42E911731E1}"/>
              </a:ext>
            </a:extLst>
          </p:cNvPr>
          <p:cNvSpPr/>
          <p:nvPr/>
        </p:nvSpPr>
        <p:spPr>
          <a:xfrm>
            <a:off x="166687" y="3205282"/>
            <a:ext cx="8824911" cy="350865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I will put my laws in their minds </a:t>
            </a:r>
          </a:p>
          <a:p>
            <a:pPr>
              <a:tabLst>
                <a:tab pos="457200" algn="l"/>
                <a:tab pos="914400" algn="l"/>
                <a:tab pos="1371600" algn="l"/>
                <a:tab pos="1828800" algn="l"/>
                <a:tab pos="2286000" algn="l"/>
              </a:tabLst>
            </a:pPr>
            <a:r>
              <a:rPr lang="en-US" sz="2000" dirty="0">
                <a:solidFill>
                  <a:srgbClr val="0070C0"/>
                </a:solidFill>
              </a:rPr>
              <a:t>	and write them on their hearts. </a:t>
            </a:r>
          </a:p>
          <a:p>
            <a:pPr>
              <a:tabLst>
                <a:tab pos="457200" algn="l"/>
                <a:tab pos="914400" algn="l"/>
                <a:tab pos="1371600" algn="l"/>
                <a:tab pos="1828800" algn="l"/>
                <a:tab pos="2286000" algn="l"/>
              </a:tabLst>
            </a:pPr>
            <a:r>
              <a:rPr lang="en-US" sz="2000" dirty="0">
                <a:solidFill>
                  <a:srgbClr val="0070C0"/>
                </a:solidFill>
              </a:rPr>
              <a:t>										      Hebrews 8:10b</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chemeClr val="tx1"/>
                </a:solidFill>
              </a:rPr>
              <a:t>The key to not being nervous about forgetting something</a:t>
            </a:r>
          </a:p>
          <a:p>
            <a:pPr>
              <a:tabLst>
                <a:tab pos="457200" algn="l"/>
                <a:tab pos="914400" algn="l"/>
                <a:tab pos="1371600" algn="l"/>
                <a:tab pos="1828800" algn="l"/>
                <a:tab pos="2286000" algn="l"/>
              </a:tabLst>
            </a:pPr>
            <a:r>
              <a:rPr lang="en-US" sz="2000" dirty="0">
                <a:solidFill>
                  <a:schemeClr val="tx1"/>
                </a:solidFill>
              </a:rPr>
              <a:t>	is having the law written on our hearts; </a:t>
            </a:r>
          </a:p>
          <a:p>
            <a:pPr>
              <a:tabLst>
                <a:tab pos="457200" algn="l"/>
                <a:tab pos="914400" algn="l"/>
                <a:tab pos="1371600" algn="l"/>
                <a:tab pos="1828800" algn="l"/>
                <a:tab pos="2286000" algn="l"/>
              </a:tabLst>
            </a:pPr>
            <a:r>
              <a:rPr lang="en-US" sz="2000" dirty="0">
                <a:solidFill>
                  <a:schemeClr val="tx1"/>
                </a:solidFill>
              </a:rPr>
              <a:t>		thus letting the thoughts flow from within us.</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You steep (soak) yourself in the subject as you prepare a talk, </a:t>
            </a:r>
          </a:p>
          <a:p>
            <a:pPr>
              <a:tabLst>
                <a:tab pos="457200" algn="l"/>
                <a:tab pos="914400" algn="l"/>
                <a:tab pos="1371600" algn="l"/>
                <a:tab pos="1828800" algn="l"/>
                <a:tab pos="2286000" algn="l"/>
              </a:tabLst>
            </a:pPr>
            <a:r>
              <a:rPr lang="en-US" sz="2000" dirty="0">
                <a:solidFill>
                  <a:schemeClr val="tx1"/>
                </a:solidFill>
              </a:rPr>
              <a:t>	and you go over it repeatedly so that you know it, </a:t>
            </a:r>
          </a:p>
          <a:p>
            <a:pPr>
              <a:tabLst>
                <a:tab pos="457200" algn="l"/>
                <a:tab pos="914400" algn="l"/>
                <a:tab pos="1371600" algn="l"/>
                <a:tab pos="1828800" algn="l"/>
                <a:tab pos="2286000" algn="l"/>
              </a:tabLst>
            </a:pPr>
            <a:r>
              <a:rPr lang="en-US" sz="2000" dirty="0">
                <a:solidFill>
                  <a:schemeClr val="tx1"/>
                </a:solidFill>
              </a:rPr>
              <a:t>		but when you feel like it isn't coming together</a:t>
            </a:r>
          </a:p>
          <a:p>
            <a:pPr>
              <a:tabLst>
                <a:tab pos="457200" algn="l"/>
                <a:tab pos="914400" algn="l"/>
                <a:tab pos="1371600" algn="l"/>
                <a:tab pos="1828800" algn="l"/>
                <a:tab pos="2286000" algn="l"/>
              </a:tabLst>
            </a:pPr>
            <a:r>
              <a:rPr lang="en-US" sz="2000" dirty="0">
                <a:solidFill>
                  <a:schemeClr val="tx1"/>
                </a:solidFill>
              </a:rPr>
              <a:t>			your speaking ability takes over and fills the gaps.  </a:t>
            </a:r>
          </a:p>
        </p:txBody>
      </p:sp>
    </p:spTree>
    <p:extLst>
      <p:ext uri="{BB962C8B-B14F-4D97-AF65-F5344CB8AC3E}">
        <p14:creationId xmlns:p14="http://schemas.microsoft.com/office/powerpoint/2010/main" val="3788362953"/>
      </p:ext>
    </p:extLst>
  </p:cSld>
  <p:clrMapOvr>
    <a:masterClrMapping/>
  </p:clrMapOvr>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Growth - Communication</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My keys to public speaking:</a:t>
            </a:r>
          </a:p>
        </p:txBody>
      </p:sp>
      <p:sp>
        <p:nvSpPr>
          <p:cNvPr id="10" name="Rectangle 9">
            <a:extLst>
              <a:ext uri="{FF2B5EF4-FFF2-40B4-BE49-F238E27FC236}">
                <a16:creationId xmlns:a16="http://schemas.microsoft.com/office/drawing/2014/main" id="{C60DA4C3-42DE-FD4C-BCE0-A42E911731E1}"/>
              </a:ext>
            </a:extLst>
          </p:cNvPr>
          <p:cNvSpPr/>
          <p:nvPr/>
        </p:nvSpPr>
        <p:spPr>
          <a:xfrm>
            <a:off x="166688" y="1651862"/>
            <a:ext cx="8824911" cy="443198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May these words of my mouth </a:t>
            </a:r>
          </a:p>
          <a:p>
            <a:pPr>
              <a:tabLst>
                <a:tab pos="457200" algn="l"/>
                <a:tab pos="914400" algn="l"/>
                <a:tab pos="1371600" algn="l"/>
                <a:tab pos="1828800" algn="l"/>
                <a:tab pos="2286000" algn="l"/>
              </a:tabLst>
            </a:pPr>
            <a:r>
              <a:rPr lang="en-US" sz="2000" dirty="0">
                <a:solidFill>
                  <a:srgbClr val="0070C0"/>
                </a:solidFill>
              </a:rPr>
              <a:t>	and this meditation of my heart</a:t>
            </a:r>
            <a:br>
              <a:rPr lang="en-US" sz="2000" dirty="0">
                <a:solidFill>
                  <a:srgbClr val="0070C0"/>
                </a:solidFill>
              </a:rPr>
            </a:br>
            <a:r>
              <a:rPr lang="en-US" sz="2000" dirty="0">
                <a:solidFill>
                  <a:srgbClr val="0070C0"/>
                </a:solidFill>
              </a:rPr>
              <a:t>		be pleasing in your sight,</a:t>
            </a:r>
            <a:br>
              <a:rPr lang="en-US" sz="2000" dirty="0">
                <a:solidFill>
                  <a:srgbClr val="0070C0"/>
                </a:solidFill>
              </a:rPr>
            </a:br>
            <a:r>
              <a:rPr lang="en-US" sz="2000" dirty="0">
                <a:solidFill>
                  <a:srgbClr val="0070C0"/>
                </a:solidFill>
              </a:rPr>
              <a:t>			Lord, my Rock and my Redeemer.</a:t>
            </a:r>
          </a:p>
          <a:p>
            <a:pPr>
              <a:tabLst>
                <a:tab pos="457200" algn="l"/>
                <a:tab pos="914400" algn="l"/>
                <a:tab pos="1371600" algn="l"/>
                <a:tab pos="1828800" algn="l"/>
                <a:tab pos="2286000" algn="l"/>
              </a:tabLst>
            </a:pPr>
            <a:r>
              <a:rPr lang="en-US" sz="2000" dirty="0">
                <a:solidFill>
                  <a:srgbClr val="0070C0"/>
                </a:solidFill>
              </a:rPr>
              <a:t>										          Psalm 19:14</a:t>
            </a:r>
            <a:endParaRPr lang="en-US" sz="800" dirty="0">
              <a:solidFill>
                <a:srgbClr val="0070C0"/>
              </a:solidFill>
            </a:endParaRP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 used to depend on having things written out word for word.</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Now I am “enjoy” the dynamic interaction</a:t>
            </a:r>
          </a:p>
          <a:p>
            <a:pPr>
              <a:tabLst>
                <a:tab pos="457200" algn="l"/>
                <a:tab pos="914400" algn="l"/>
                <a:tab pos="1371600" algn="l"/>
                <a:tab pos="1828800" algn="l"/>
                <a:tab pos="2286000" algn="l"/>
              </a:tabLst>
            </a:pPr>
            <a:r>
              <a:rPr lang="en-US" sz="2000" dirty="0">
                <a:solidFill>
                  <a:schemeClr val="tx1"/>
                </a:solidFill>
              </a:rPr>
              <a:t>	reshuffling ideas up until the time of the talk</a:t>
            </a:r>
          </a:p>
          <a:p>
            <a:pPr>
              <a:tabLst>
                <a:tab pos="457200" algn="l"/>
                <a:tab pos="914400" algn="l"/>
                <a:tab pos="1371600" algn="l"/>
                <a:tab pos="1828800" algn="l"/>
                <a:tab pos="2286000" algn="l"/>
              </a:tabLst>
            </a:pPr>
            <a:r>
              <a:rPr lang="en-US" sz="2000" dirty="0">
                <a:solidFill>
                  <a:schemeClr val="tx1"/>
                </a:solidFill>
              </a:rPr>
              <a:t>		based on what has been spoken before me,</a:t>
            </a:r>
          </a:p>
          <a:p>
            <a:pPr>
              <a:tabLst>
                <a:tab pos="457200" algn="l"/>
                <a:tab pos="914400" algn="l"/>
                <a:tab pos="1371600" algn="l"/>
                <a:tab pos="1828800" algn="l"/>
                <a:tab pos="2286000" algn="l"/>
              </a:tabLst>
            </a:pPr>
            <a:r>
              <a:rPr lang="en-US" sz="2000" dirty="0">
                <a:solidFill>
                  <a:schemeClr val="tx1"/>
                </a:solidFill>
              </a:rPr>
              <a:t>			reacting to the situation and other inputs as I go.</a:t>
            </a:r>
          </a:p>
          <a:p>
            <a:pPr>
              <a:tabLst>
                <a:tab pos="457200" algn="l"/>
                <a:tab pos="914400" algn="l"/>
                <a:tab pos="1371600" algn="l"/>
                <a:tab pos="1828800" algn="l"/>
                <a:tab pos="2286000" algn="l"/>
              </a:tabLst>
            </a:pPr>
            <a:endParaRPr lang="en-US" sz="20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It is like assembling a jig-saw puzzle –</a:t>
            </a:r>
          </a:p>
          <a:p>
            <a:pPr>
              <a:tabLst>
                <a:tab pos="457200" algn="l"/>
                <a:tab pos="914400" algn="l"/>
                <a:tab pos="1371600" algn="l"/>
                <a:tab pos="1828800" algn="l"/>
                <a:tab pos="2286000" algn="l"/>
              </a:tabLst>
            </a:pPr>
            <a:r>
              <a:rPr lang="en-US" sz="2000" dirty="0">
                <a:solidFill>
                  <a:schemeClr val="tx1"/>
                </a:solidFill>
              </a:rPr>
              <a:t>	of words and thoughts!</a:t>
            </a:r>
          </a:p>
        </p:txBody>
      </p:sp>
    </p:spTree>
    <p:extLst>
      <p:ext uri="{BB962C8B-B14F-4D97-AF65-F5344CB8AC3E}">
        <p14:creationId xmlns:p14="http://schemas.microsoft.com/office/powerpoint/2010/main" val="2263967159"/>
      </p:ext>
    </p:extLst>
  </p:cSld>
  <p:clrMapOvr>
    <a:masterClrMapping/>
  </p:clrMapOvr>
  <p:transition/>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Main Purpose Themes</a:t>
            </a:r>
          </a:p>
        </p:txBody>
      </p:sp>
      <p:sp>
        <p:nvSpPr>
          <p:cNvPr id="7" name="Rectangle 6"/>
          <p:cNvSpPr/>
          <p:nvPr/>
        </p:nvSpPr>
        <p:spPr>
          <a:xfrm>
            <a:off x="166683" y="1706095"/>
            <a:ext cx="4341817"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Relating to God</a:t>
            </a:r>
          </a:p>
          <a:p>
            <a:pPr marL="342900" lvl="0" indent="-342900">
              <a:buFont typeface="Arial" charset="0"/>
              <a:buChar char="•"/>
            </a:pPr>
            <a:endParaRPr lang="en-US" sz="1200" dirty="0"/>
          </a:p>
          <a:p>
            <a:pPr marL="342900" lvl="0" indent="-342900">
              <a:buFont typeface="Arial" charset="0"/>
              <a:buChar char="•"/>
            </a:pPr>
            <a:r>
              <a:rPr lang="en-US" sz="2000" dirty="0">
                <a:solidFill>
                  <a:schemeClr val="tx1"/>
                </a:solidFill>
              </a:rPr>
              <a:t>Worthy Cause</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Motivation</a:t>
            </a:r>
          </a:p>
          <a:p>
            <a:pPr marL="342900" indent="-342900">
              <a:buFont typeface="Arial" charset="0"/>
              <a:buChar char="•"/>
            </a:pPr>
            <a:endParaRPr lang="en-US" sz="1200" dirty="0">
              <a:solidFill>
                <a:schemeClr val="tx1"/>
              </a:solidFill>
            </a:endParaRPr>
          </a:p>
          <a:p>
            <a:pPr marL="342900" indent="-342900">
              <a:buFont typeface="Arial" charset="0"/>
              <a:buChar char="•"/>
            </a:pPr>
            <a:r>
              <a:rPr lang="en-US" sz="2000" dirty="0">
                <a:solidFill>
                  <a:schemeClr val="tx1"/>
                </a:solidFill>
              </a:rPr>
              <a:t>Vision</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Direction</a:t>
            </a:r>
          </a:p>
          <a:p>
            <a:pPr marL="342900" lvl="0" indent="-342900">
              <a:buFont typeface="Arial" charset="0"/>
              <a:buChar char="•"/>
            </a:pPr>
            <a:endParaRPr lang="en-US" sz="1200" dirty="0">
              <a:solidFill>
                <a:schemeClr val="tx1"/>
              </a:solidFill>
            </a:endParaRPr>
          </a:p>
          <a:p>
            <a:pPr marL="342900" indent="-342900">
              <a:buFont typeface="Arial" charset="0"/>
              <a:buChar char="•"/>
            </a:pPr>
            <a:r>
              <a:rPr lang="en-US" sz="2000" dirty="0">
                <a:solidFill>
                  <a:schemeClr val="tx1"/>
                </a:solidFill>
              </a:rPr>
              <a:t>Process</a:t>
            </a:r>
          </a:p>
          <a:p>
            <a:pPr marL="34290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Growth</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rgbClr val="3327C6"/>
                </a:solidFill>
              </a:rPr>
              <a:t>Victory</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bg1">
                    <a:lumMod val="75000"/>
                  </a:schemeClr>
                </a:solidFill>
              </a:rPr>
              <a:t>Relationships</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Personal</a:t>
            </a:r>
          </a:p>
        </p:txBody>
      </p:sp>
    </p:spTree>
    <p:extLst>
      <p:ext uri="{BB962C8B-B14F-4D97-AF65-F5344CB8AC3E}">
        <p14:creationId xmlns:p14="http://schemas.microsoft.com/office/powerpoint/2010/main" val="3887301143"/>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Victory </a:t>
            </a:r>
          </a:p>
        </p:txBody>
      </p:sp>
      <p:sp>
        <p:nvSpPr>
          <p:cNvPr id="7" name="Rectangle 6"/>
          <p:cNvSpPr/>
          <p:nvPr/>
        </p:nvSpPr>
        <p:spPr>
          <a:xfrm>
            <a:off x="166683" y="1706095"/>
            <a:ext cx="5386624"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Leadership</a:t>
            </a:r>
          </a:p>
          <a:p>
            <a:pPr marL="342900" lvl="0" indent="-342900">
              <a:buFont typeface="Arial" charset="0"/>
              <a:buChar char="•"/>
            </a:pPr>
            <a:r>
              <a:rPr lang="en-US" sz="2000" dirty="0">
                <a:solidFill>
                  <a:schemeClr val="bg1">
                    <a:lumMod val="50000"/>
                  </a:schemeClr>
                </a:solidFill>
              </a:rPr>
              <a:t>Inspiration</a:t>
            </a:r>
          </a:p>
          <a:p>
            <a:pPr marL="342900" lvl="0" indent="-342900">
              <a:buFont typeface="Arial" charset="0"/>
              <a:buChar char="•"/>
            </a:pPr>
            <a:r>
              <a:rPr lang="en-US" sz="2000" dirty="0">
                <a:solidFill>
                  <a:schemeClr val="bg1">
                    <a:lumMod val="50000"/>
                  </a:schemeClr>
                </a:solidFill>
              </a:rPr>
              <a:t>Teamwork</a:t>
            </a:r>
          </a:p>
          <a:p>
            <a:pPr marL="342900" lvl="0" indent="-342900">
              <a:buFont typeface="Arial" charset="0"/>
              <a:buChar char="•"/>
            </a:pPr>
            <a:r>
              <a:rPr lang="en-US" sz="2000" dirty="0">
                <a:solidFill>
                  <a:schemeClr val="bg1">
                    <a:lumMod val="50000"/>
                  </a:schemeClr>
                </a:solidFill>
              </a:rPr>
              <a:t>Winning / Success</a:t>
            </a:r>
          </a:p>
        </p:txBody>
      </p:sp>
    </p:spTree>
    <p:extLst>
      <p:ext uri="{BB962C8B-B14F-4D97-AF65-F5344CB8AC3E}">
        <p14:creationId xmlns:p14="http://schemas.microsoft.com/office/powerpoint/2010/main" val="4120155062"/>
      </p:ext>
    </p:extLst>
  </p:cSld>
  <p:clrMapOvr>
    <a:masterClrMapping/>
  </p:clrMapOvr>
  <p:transition/>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Leadership</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Leaders create energy in others </a:t>
            </a:r>
          </a:p>
          <a:p>
            <a:pPr>
              <a:tabLst>
                <a:tab pos="457200" algn="l"/>
                <a:tab pos="914400" algn="l"/>
                <a:tab pos="1371600" algn="l"/>
                <a:tab pos="1828800" algn="l"/>
                <a:tab pos="2286000" algn="l"/>
              </a:tabLst>
            </a:pPr>
            <a:r>
              <a:rPr lang="en-US" sz="2000" dirty="0">
                <a:solidFill>
                  <a:schemeClr val="tx1"/>
                </a:solidFill>
              </a:rPr>
              <a:t>	by instilling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Unknown, quoted by Steve Sullivan</a:t>
            </a:r>
          </a:p>
        </p:txBody>
      </p:sp>
      <p:sp>
        <p:nvSpPr>
          <p:cNvPr id="10" name="Rectangle 9">
            <a:extLst>
              <a:ext uri="{FF2B5EF4-FFF2-40B4-BE49-F238E27FC236}">
                <a16:creationId xmlns:a16="http://schemas.microsoft.com/office/drawing/2014/main" id="{BE37FBDA-3F3E-3346-AAFE-0E55D29CF8ED}"/>
              </a:ext>
            </a:extLst>
          </p:cNvPr>
          <p:cNvSpPr/>
          <p:nvPr/>
        </p:nvSpPr>
        <p:spPr>
          <a:xfrm>
            <a:off x="188119" y="2515404"/>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 believe to be a leader </a:t>
            </a:r>
          </a:p>
          <a:p>
            <a:pPr>
              <a:tabLst>
                <a:tab pos="457200" algn="l"/>
                <a:tab pos="914400" algn="l"/>
                <a:tab pos="1371600" algn="l"/>
                <a:tab pos="1828800" algn="l"/>
                <a:tab pos="2286000" algn="l"/>
              </a:tabLst>
            </a:pPr>
            <a:r>
              <a:rPr lang="en-US" sz="2000" dirty="0">
                <a:solidFill>
                  <a:schemeClr val="tx1"/>
                </a:solidFill>
              </a:rPr>
              <a:t>	is to enable others </a:t>
            </a:r>
          </a:p>
          <a:p>
            <a:pPr>
              <a:tabLst>
                <a:tab pos="457200" algn="l"/>
                <a:tab pos="914400" algn="l"/>
                <a:tab pos="1371600" algn="l"/>
                <a:tab pos="1828800" algn="l"/>
                <a:tab pos="2286000" algn="l"/>
              </a:tabLst>
            </a:pPr>
            <a:r>
              <a:rPr lang="en-US" sz="2000" dirty="0">
                <a:solidFill>
                  <a:schemeClr val="tx1"/>
                </a:solidFill>
              </a:rPr>
              <a:t>		to embrace a vision, initiative or assignment </a:t>
            </a:r>
          </a:p>
          <a:p>
            <a:pPr>
              <a:tabLst>
                <a:tab pos="457200" algn="l"/>
                <a:tab pos="914400" algn="l"/>
                <a:tab pos="1371600" algn="l"/>
                <a:tab pos="1828800" algn="l"/>
                <a:tab pos="2286000" algn="l"/>
              </a:tabLst>
            </a:pPr>
            <a:r>
              <a:rPr lang="en-US" sz="2000" dirty="0">
                <a:solidFill>
                  <a:schemeClr val="tx1"/>
                </a:solidFill>
              </a:rPr>
              <a:t>			in a way that they feel a sense </a:t>
            </a:r>
          </a:p>
          <a:p>
            <a:pPr>
              <a:tabLst>
                <a:tab pos="457200" algn="l"/>
                <a:tab pos="914400" algn="l"/>
                <a:tab pos="1371600" algn="l"/>
                <a:tab pos="1828800" algn="l"/>
                <a:tab pos="2286000" algn="l"/>
              </a:tabLst>
            </a:pPr>
            <a:r>
              <a:rPr lang="en-US" sz="2000" dirty="0">
                <a:solidFill>
                  <a:schemeClr val="tx1"/>
                </a:solidFill>
              </a:rPr>
              <a:t>	of </a:t>
            </a:r>
            <a:r>
              <a:rPr lang="en-US" sz="2000" dirty="0">
                <a:solidFill>
                  <a:srgbClr val="FF0000"/>
                </a:solidFill>
              </a:rPr>
              <a:t>purpose</a:t>
            </a:r>
            <a:r>
              <a:rPr lang="en-US" sz="2000" dirty="0">
                <a:solidFill>
                  <a:schemeClr val="tx1"/>
                </a:solidFill>
              </a:rPr>
              <a:t>, ownership, personal engagement, and common cause.										 </a:t>
            </a:r>
            <a:r>
              <a:rPr lang="en-US" sz="2000" dirty="0" err="1">
                <a:solidFill>
                  <a:schemeClr val="tx1"/>
                </a:solidFill>
              </a:rPr>
              <a:t>Melanne</a:t>
            </a:r>
            <a:r>
              <a:rPr lang="en-US" sz="2000" dirty="0">
                <a:solidFill>
                  <a:schemeClr val="tx1"/>
                </a:solidFill>
              </a:rPr>
              <a:t> </a:t>
            </a:r>
            <a:r>
              <a:rPr lang="en-US" sz="2000" dirty="0" err="1">
                <a:solidFill>
                  <a:schemeClr val="tx1"/>
                </a:solidFill>
              </a:rPr>
              <a:t>Verveer</a:t>
            </a:r>
            <a:r>
              <a:rPr lang="en-US" sz="2000" dirty="0">
                <a:solidFill>
                  <a:schemeClr val="tx1"/>
                </a:solidFill>
              </a:rPr>
              <a:t> </a:t>
            </a:r>
          </a:p>
        </p:txBody>
      </p:sp>
      <p:sp>
        <p:nvSpPr>
          <p:cNvPr id="11" name="Rectangle 10">
            <a:extLst>
              <a:ext uri="{FF2B5EF4-FFF2-40B4-BE49-F238E27FC236}">
                <a16:creationId xmlns:a16="http://schemas.microsoft.com/office/drawing/2014/main" id="{7C2FE083-178B-6647-9A56-CE416F818EE7}"/>
              </a:ext>
            </a:extLst>
          </p:cNvPr>
          <p:cNvSpPr/>
          <p:nvPr/>
        </p:nvSpPr>
        <p:spPr>
          <a:xfrm>
            <a:off x="188119" y="4783829"/>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It is hard to trust in the leadership of someone </a:t>
            </a:r>
          </a:p>
          <a:p>
            <a:pPr>
              <a:tabLst>
                <a:tab pos="457200" algn="l"/>
                <a:tab pos="914400" algn="l"/>
                <a:tab pos="1371600" algn="l"/>
                <a:tab pos="1828800" algn="l"/>
                <a:tab pos="2286000" algn="l"/>
              </a:tabLst>
            </a:pPr>
            <a:r>
              <a:rPr lang="en-US" sz="2000" dirty="0">
                <a:solidFill>
                  <a:schemeClr val="tx1"/>
                </a:solidFill>
              </a:rPr>
              <a:t>	who is half-hearted about their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or only sporadic in focus or enthusiasm. </a:t>
            </a:r>
          </a:p>
          <a:p>
            <a:pPr>
              <a:tabLst>
                <a:tab pos="457200" algn="l"/>
                <a:tab pos="914400" algn="l"/>
                <a:tab pos="1371600" algn="l"/>
                <a:tab pos="1828800" algn="l"/>
                <a:tab pos="2286000" algn="l"/>
              </a:tabLst>
            </a:pPr>
            <a:r>
              <a:rPr lang="en-US" sz="2000" dirty="0">
                <a:solidFill>
                  <a:schemeClr val="tx1"/>
                </a:solidFill>
              </a:rPr>
              <a:t>										     Sebastian Coe </a:t>
            </a:r>
          </a:p>
        </p:txBody>
      </p:sp>
    </p:spTree>
    <p:extLst>
      <p:ext uri="{BB962C8B-B14F-4D97-AF65-F5344CB8AC3E}">
        <p14:creationId xmlns:p14="http://schemas.microsoft.com/office/powerpoint/2010/main" val="1596291025"/>
      </p:ext>
    </p:extLst>
  </p:cSld>
  <p:clrMapOvr>
    <a:masterClrMapping/>
  </p:clrMapOvr>
  <p:transition/>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Leadership</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Your purpose may be to lead others.</a:t>
            </a:r>
          </a:p>
        </p:txBody>
      </p:sp>
      <p:sp>
        <p:nvSpPr>
          <p:cNvPr id="11" name="Rectangle 10">
            <a:extLst>
              <a:ext uri="{FF2B5EF4-FFF2-40B4-BE49-F238E27FC236}">
                <a16:creationId xmlns:a16="http://schemas.microsoft.com/office/drawing/2014/main" id="{7C2FE083-178B-6647-9A56-CE416F818EE7}"/>
              </a:ext>
            </a:extLst>
          </p:cNvPr>
          <p:cNvSpPr/>
          <p:nvPr/>
        </p:nvSpPr>
        <p:spPr>
          <a:xfrm>
            <a:off x="166689" y="1841846"/>
            <a:ext cx="8824911" cy="25853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To me, </a:t>
            </a:r>
          </a:p>
          <a:p>
            <a:pPr>
              <a:tabLst>
                <a:tab pos="457200" algn="l"/>
                <a:tab pos="914400" algn="l"/>
                <a:tab pos="1371600" algn="l"/>
                <a:tab pos="1828800" algn="l"/>
                <a:tab pos="2286000" algn="l"/>
              </a:tabLst>
            </a:pPr>
            <a:r>
              <a:rPr lang="en-US" sz="2000" dirty="0">
                <a:solidFill>
                  <a:schemeClr val="tx1"/>
                </a:solidFill>
              </a:rPr>
              <a:t>	leadership is about </a:t>
            </a:r>
            <a:r>
              <a:rPr lang="en-US" sz="2000" u="sng" dirty="0">
                <a:solidFill>
                  <a:schemeClr val="tx1"/>
                </a:solidFill>
              </a:rPr>
              <a:t>encouraging</a:t>
            </a:r>
            <a:r>
              <a:rPr lang="en-US" sz="2000" dirty="0">
                <a:solidFill>
                  <a:schemeClr val="tx1"/>
                </a:solidFill>
              </a:rPr>
              <a:t> people.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It's about stimulating them.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It's about enabling them </a:t>
            </a:r>
          </a:p>
          <a:p>
            <a:pPr>
              <a:tabLst>
                <a:tab pos="457200" algn="l"/>
                <a:tab pos="914400" algn="l"/>
                <a:tab pos="1371600" algn="l"/>
                <a:tab pos="1828800" algn="l"/>
                <a:tab pos="2286000" algn="l"/>
              </a:tabLst>
            </a:pPr>
            <a:r>
              <a:rPr lang="en-US" sz="2000" dirty="0">
                <a:solidFill>
                  <a:schemeClr val="tx1"/>
                </a:solidFill>
              </a:rPr>
              <a:t>	to achieve what they can achieve – </a:t>
            </a:r>
          </a:p>
          <a:p>
            <a:pPr>
              <a:tabLst>
                <a:tab pos="457200" algn="l"/>
                <a:tab pos="914400" algn="l"/>
                <a:tab pos="1371600" algn="l"/>
                <a:tab pos="1828800" algn="l"/>
                <a:tab pos="2286000" algn="l"/>
              </a:tabLst>
            </a:pPr>
            <a:r>
              <a:rPr lang="en-US" sz="2000" dirty="0">
                <a:solidFill>
                  <a:schemeClr val="tx1"/>
                </a:solidFill>
              </a:rPr>
              <a:t>		and to do that with a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Christine Lagarde </a:t>
            </a:r>
          </a:p>
        </p:txBody>
      </p:sp>
      <p:sp>
        <p:nvSpPr>
          <p:cNvPr id="7" name="Rectangle 6">
            <a:extLst>
              <a:ext uri="{FF2B5EF4-FFF2-40B4-BE49-F238E27FC236}">
                <a16:creationId xmlns:a16="http://schemas.microsoft.com/office/drawing/2014/main" id="{F452362E-3628-A34A-BAB0-16407D251F69}"/>
              </a:ext>
            </a:extLst>
          </p:cNvPr>
          <p:cNvSpPr/>
          <p:nvPr/>
        </p:nvSpPr>
        <p:spPr>
          <a:xfrm>
            <a:off x="166689" y="4953813"/>
            <a:ext cx="8824911" cy="800219"/>
          </a:xfrm>
          <a:prstGeom prst="rect">
            <a:avLst/>
          </a:prstGeom>
          <a:solidFill>
            <a:srgbClr val="FFD579">
              <a:alpha val="4000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Good leaders encourage us to achieve our </a:t>
            </a:r>
            <a:r>
              <a:rPr lang="en-US" sz="2000" dirty="0">
                <a:solidFill>
                  <a:srgbClr val="FF0000"/>
                </a:solidFill>
              </a:rPr>
              <a:t>purpose</a:t>
            </a:r>
            <a:r>
              <a:rPr lang="en-US" sz="2000" dirty="0">
                <a:solidFill>
                  <a:schemeClr val="tx1"/>
                </a:solidFill>
              </a:rPr>
              <a:t>!</a:t>
            </a:r>
          </a:p>
          <a:p>
            <a:pPr algn="ctr">
              <a:tabLst>
                <a:tab pos="457200" algn="l"/>
                <a:tab pos="914400" algn="l"/>
                <a:tab pos="1371600" algn="l"/>
                <a:tab pos="1828800" algn="l"/>
                <a:tab pos="2286000" algn="l"/>
              </a:tabLst>
            </a:pPr>
            <a:r>
              <a:rPr lang="en-US" sz="2000" dirty="0">
                <a:solidFill>
                  <a:schemeClr val="tx1"/>
                </a:solidFill>
              </a:rPr>
              <a:t>Barnabas is the NT example for encouragement! (Acts 4:36)</a:t>
            </a:r>
          </a:p>
        </p:txBody>
      </p:sp>
      <p:sp>
        <p:nvSpPr>
          <p:cNvPr id="9" name="Rectangle 8">
            <a:extLst>
              <a:ext uri="{FF2B5EF4-FFF2-40B4-BE49-F238E27FC236}">
                <a16:creationId xmlns:a16="http://schemas.microsoft.com/office/drawing/2014/main" id="{EBDF2DC8-159F-624F-8789-CB9B390E6768}"/>
              </a:ext>
            </a:extLst>
          </p:cNvPr>
          <p:cNvSpPr/>
          <p:nvPr/>
        </p:nvSpPr>
        <p:spPr>
          <a:xfrm>
            <a:off x="188119" y="5907070"/>
            <a:ext cx="8824911" cy="800219"/>
          </a:xfrm>
          <a:prstGeom prst="rect">
            <a:avLst/>
          </a:prstGeom>
          <a:solidFill>
            <a:srgbClr val="FFD579">
              <a:alpha val="4000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Doing things for our glory is bad,</a:t>
            </a:r>
          </a:p>
          <a:p>
            <a:pPr algn="ctr">
              <a:tabLst>
                <a:tab pos="457200" algn="l"/>
                <a:tab pos="914400" algn="l"/>
                <a:tab pos="1371600" algn="l"/>
                <a:tab pos="1828800" algn="l"/>
                <a:tab pos="2286000" algn="l"/>
              </a:tabLst>
            </a:pPr>
            <a:r>
              <a:rPr lang="en-US" sz="2000" dirty="0">
                <a:solidFill>
                  <a:schemeClr val="tx1"/>
                </a:solidFill>
              </a:rPr>
              <a:t>but we all need encouragement at times!</a:t>
            </a:r>
          </a:p>
        </p:txBody>
      </p:sp>
    </p:spTree>
    <p:extLst>
      <p:ext uri="{BB962C8B-B14F-4D97-AF65-F5344CB8AC3E}">
        <p14:creationId xmlns:p14="http://schemas.microsoft.com/office/powerpoint/2010/main" val="1640670833"/>
      </p:ext>
    </p:extLst>
  </p:cSld>
  <p:clrMapOvr>
    <a:masterClrMapping/>
  </p:clrMapOvr>
  <p:transition/>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Leadership</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Your purpose may be to lead others.</a:t>
            </a:r>
          </a:p>
        </p:txBody>
      </p:sp>
      <p:sp>
        <p:nvSpPr>
          <p:cNvPr id="11" name="Rectangle 10">
            <a:extLst>
              <a:ext uri="{FF2B5EF4-FFF2-40B4-BE49-F238E27FC236}">
                <a16:creationId xmlns:a16="http://schemas.microsoft.com/office/drawing/2014/main" id="{7C2FE083-178B-6647-9A56-CE416F818EE7}"/>
              </a:ext>
            </a:extLst>
          </p:cNvPr>
          <p:cNvSpPr/>
          <p:nvPr/>
        </p:nvSpPr>
        <p:spPr>
          <a:xfrm>
            <a:off x="166688" y="1662751"/>
            <a:ext cx="8824911" cy="502920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Leaders must exemplify integrity and earn the trust of their teams 	through their everyday actions.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When you do this, you set high standards for everyone …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And when you do so with positive energy and enthusiasm </a:t>
            </a:r>
          </a:p>
          <a:p>
            <a:pPr>
              <a:tabLst>
                <a:tab pos="457200" algn="l"/>
                <a:tab pos="914400" algn="l"/>
                <a:tab pos="1371600" algn="l"/>
                <a:tab pos="1828800" algn="l"/>
                <a:tab pos="2286000" algn="l"/>
              </a:tabLst>
            </a:pPr>
            <a:r>
              <a:rPr lang="en-US" sz="2000" dirty="0">
                <a:solidFill>
                  <a:schemeClr val="tx1"/>
                </a:solidFill>
              </a:rPr>
              <a:t>	for shared goals and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you can deeply </a:t>
            </a:r>
            <a:r>
              <a:rPr lang="en-US" sz="2000" u="sng" dirty="0">
                <a:solidFill>
                  <a:schemeClr val="tx1"/>
                </a:solidFill>
              </a:rPr>
              <a:t>connect</a:t>
            </a:r>
            <a:r>
              <a:rPr lang="en-US" sz="2000" dirty="0">
                <a:solidFill>
                  <a:schemeClr val="tx1"/>
                </a:solidFill>
              </a:rPr>
              <a:t> with your team and customers.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Good leaders organize and align people </a:t>
            </a:r>
          </a:p>
          <a:p>
            <a:pPr>
              <a:tabLst>
                <a:tab pos="457200" algn="l"/>
                <a:tab pos="914400" algn="l"/>
                <a:tab pos="1371600" algn="l"/>
                <a:tab pos="1828800" algn="l"/>
                <a:tab pos="2286000" algn="l"/>
              </a:tabLst>
            </a:pPr>
            <a:r>
              <a:rPr lang="en-US" sz="2000" dirty="0">
                <a:solidFill>
                  <a:schemeClr val="tx1"/>
                </a:solidFill>
              </a:rPr>
              <a:t>	around what the team needs to do.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Great leaders motivate and inspire people </a:t>
            </a:r>
          </a:p>
          <a:p>
            <a:pPr>
              <a:tabLst>
                <a:tab pos="457200" algn="l"/>
                <a:tab pos="914400" algn="l"/>
                <a:tab pos="1371600" algn="l"/>
                <a:tab pos="1828800" algn="l"/>
                <a:tab pos="2286000" algn="l"/>
              </a:tabLst>
            </a:pPr>
            <a:r>
              <a:rPr lang="en-US" sz="2000" dirty="0">
                <a:solidFill>
                  <a:schemeClr val="tx1"/>
                </a:solidFill>
              </a:rPr>
              <a:t>	with why they're doing it.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That's purpose.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And that's the key to achieving something truly transformational.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										</a:t>
            </a:r>
            <a:r>
              <a:rPr lang="en-US" sz="2000" dirty="0" err="1">
                <a:solidFill>
                  <a:schemeClr val="tx1"/>
                </a:solidFill>
              </a:rPr>
              <a:t>Marillyn</a:t>
            </a:r>
            <a:r>
              <a:rPr lang="en-US" sz="2000" dirty="0">
                <a:solidFill>
                  <a:schemeClr val="tx1"/>
                </a:solidFill>
              </a:rPr>
              <a:t> Hewson </a:t>
            </a:r>
          </a:p>
        </p:txBody>
      </p:sp>
    </p:spTree>
    <p:extLst>
      <p:ext uri="{BB962C8B-B14F-4D97-AF65-F5344CB8AC3E}">
        <p14:creationId xmlns:p14="http://schemas.microsoft.com/office/powerpoint/2010/main" val="1410356652"/>
      </p:ext>
    </p:extLst>
  </p:cSld>
  <p:clrMapOvr>
    <a:masterClrMapping/>
  </p:clrMapOvr>
  <p:transition/>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Leadership</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Your purpose may be to lead others.</a:t>
            </a:r>
          </a:p>
        </p:txBody>
      </p:sp>
      <p:sp>
        <p:nvSpPr>
          <p:cNvPr id="11" name="Rectangle 10">
            <a:extLst>
              <a:ext uri="{FF2B5EF4-FFF2-40B4-BE49-F238E27FC236}">
                <a16:creationId xmlns:a16="http://schemas.microsoft.com/office/drawing/2014/main" id="{7C2FE083-178B-6647-9A56-CE416F818EE7}"/>
              </a:ext>
            </a:extLst>
          </p:cNvPr>
          <p:cNvSpPr/>
          <p:nvPr/>
        </p:nvSpPr>
        <p:spPr>
          <a:xfrm>
            <a:off x="166688" y="1662751"/>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As a leader … </a:t>
            </a:r>
          </a:p>
          <a:p>
            <a:pPr>
              <a:tabLst>
                <a:tab pos="457200" algn="l"/>
                <a:tab pos="914400" algn="l"/>
                <a:tab pos="1371600" algn="l"/>
                <a:tab pos="1828800" algn="l"/>
                <a:tab pos="2286000" algn="l"/>
              </a:tabLst>
            </a:pPr>
            <a:r>
              <a:rPr lang="en-US" sz="2000" dirty="0">
                <a:solidFill>
                  <a:schemeClr val="tx1"/>
                </a:solidFill>
              </a:rPr>
              <a:t>	your organizational rhythm </a:t>
            </a:r>
          </a:p>
          <a:p>
            <a:pPr>
              <a:tabLst>
                <a:tab pos="457200" algn="l"/>
                <a:tab pos="914400" algn="l"/>
                <a:tab pos="1371600" algn="l"/>
                <a:tab pos="1828800" algn="l"/>
                <a:tab pos="2286000" algn="l"/>
              </a:tabLst>
            </a:pPr>
            <a:r>
              <a:rPr lang="en-US" sz="2000" dirty="0">
                <a:solidFill>
                  <a:schemeClr val="tx1"/>
                </a:solidFill>
              </a:rPr>
              <a:t>		should value </a:t>
            </a:r>
            <a:r>
              <a:rPr lang="en-US" sz="2000" dirty="0">
                <a:solidFill>
                  <a:srgbClr val="FF0000"/>
                </a:solidFill>
              </a:rPr>
              <a:t>purpose</a:t>
            </a:r>
            <a:r>
              <a:rPr lang="en-US" sz="2000" dirty="0">
                <a:solidFill>
                  <a:schemeClr val="tx1"/>
                </a:solidFill>
              </a:rPr>
              <a:t> over habit …  </a:t>
            </a:r>
          </a:p>
          <a:p>
            <a:pPr>
              <a:tabLst>
                <a:tab pos="457200" algn="l"/>
                <a:tab pos="914400" algn="l"/>
                <a:tab pos="1371600" algn="l"/>
                <a:tab pos="1828800" algn="l"/>
                <a:tab pos="2286000" algn="l"/>
              </a:tabLst>
            </a:pPr>
            <a:r>
              <a:rPr lang="en-US" sz="2000" dirty="0">
                <a:solidFill>
                  <a:schemeClr val="tx1"/>
                </a:solidFill>
              </a:rPr>
              <a:t>										        Chris </a:t>
            </a:r>
            <a:r>
              <a:rPr lang="en-US" sz="2000" dirty="0" err="1">
                <a:solidFill>
                  <a:schemeClr val="tx1"/>
                </a:solidFill>
              </a:rPr>
              <a:t>Fussell</a:t>
            </a:r>
            <a:r>
              <a:rPr lang="en-US" sz="2000" dirty="0">
                <a:solidFill>
                  <a:schemeClr val="tx1"/>
                </a:solidFill>
              </a:rPr>
              <a:t> </a:t>
            </a:r>
          </a:p>
        </p:txBody>
      </p:sp>
      <p:sp>
        <p:nvSpPr>
          <p:cNvPr id="7" name="Rectangle 6">
            <a:extLst>
              <a:ext uri="{FF2B5EF4-FFF2-40B4-BE49-F238E27FC236}">
                <a16:creationId xmlns:a16="http://schemas.microsoft.com/office/drawing/2014/main" id="{069D0741-2D77-FE41-BCEC-2146E3939815}"/>
              </a:ext>
            </a:extLst>
          </p:cNvPr>
          <p:cNvSpPr/>
          <p:nvPr/>
        </p:nvSpPr>
        <p:spPr>
          <a:xfrm>
            <a:off x="166688" y="4626449"/>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basic skills of leaders are always the same: </a:t>
            </a:r>
          </a:p>
          <a:p>
            <a:pPr>
              <a:tabLst>
                <a:tab pos="457200" algn="l"/>
                <a:tab pos="914400" algn="l"/>
                <a:tab pos="1371600" algn="l"/>
                <a:tab pos="1828800" algn="l"/>
                <a:tab pos="2286000" algn="l"/>
              </a:tabLst>
            </a:pPr>
            <a:r>
              <a:rPr lang="en-US" sz="2000" dirty="0">
                <a:solidFill>
                  <a:schemeClr val="tx1"/>
                </a:solidFill>
              </a:rPr>
              <a:t>	be driven by a deeper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be a human being, </a:t>
            </a:r>
          </a:p>
          <a:p>
            <a:pPr>
              <a:tabLst>
                <a:tab pos="457200" algn="l"/>
                <a:tab pos="914400" algn="l"/>
                <a:tab pos="1371600" algn="l"/>
                <a:tab pos="1828800" algn="l"/>
                <a:tab pos="2286000" algn="l"/>
              </a:tabLst>
            </a:pPr>
            <a:r>
              <a:rPr lang="en-US" sz="2000" dirty="0">
                <a:solidFill>
                  <a:schemeClr val="tx1"/>
                </a:solidFill>
              </a:rPr>
              <a:t>			have a passion for what you do, </a:t>
            </a:r>
          </a:p>
          <a:p>
            <a:pPr>
              <a:tabLst>
                <a:tab pos="457200" algn="l"/>
                <a:tab pos="914400" algn="l"/>
                <a:tab pos="1371600" algn="l"/>
                <a:tab pos="1828800" algn="l"/>
                <a:tab pos="2286000" algn="l"/>
              </a:tabLst>
            </a:pPr>
            <a:r>
              <a:rPr lang="en-US" sz="2000" dirty="0">
                <a:solidFill>
                  <a:schemeClr val="tx1"/>
                </a:solidFill>
              </a:rPr>
              <a:t>				and it's also about hard work and ethics. </a:t>
            </a:r>
          </a:p>
          <a:p>
            <a:pPr>
              <a:tabLst>
                <a:tab pos="457200" algn="l"/>
                <a:tab pos="914400" algn="l"/>
                <a:tab pos="1371600" algn="l"/>
                <a:tab pos="1828800" algn="l"/>
                <a:tab pos="2286000" algn="l"/>
              </a:tabLst>
            </a:pPr>
            <a:r>
              <a:rPr lang="en-US" sz="2000" dirty="0">
                <a:solidFill>
                  <a:schemeClr val="tx1"/>
                </a:solidFill>
              </a:rPr>
              <a:t>										        Paul </a:t>
            </a:r>
            <a:r>
              <a:rPr lang="en-US" sz="2000" dirty="0" err="1">
                <a:solidFill>
                  <a:schemeClr val="tx1"/>
                </a:solidFill>
              </a:rPr>
              <a:t>Polman</a:t>
            </a:r>
            <a:endParaRPr lang="en-US" sz="2000" dirty="0">
              <a:solidFill>
                <a:schemeClr val="tx1"/>
              </a:solidFill>
            </a:endParaRPr>
          </a:p>
        </p:txBody>
      </p:sp>
    </p:spTree>
    <p:extLst>
      <p:ext uri="{BB962C8B-B14F-4D97-AF65-F5344CB8AC3E}">
        <p14:creationId xmlns:p14="http://schemas.microsoft.com/office/powerpoint/2010/main" val="307213758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a:solidFill>
                  <a:srgbClr val="002060"/>
                </a:solidFill>
                <a:ea typeface="ヒラギノ明朝 ProN W3" charset="0"/>
                <a:cs typeface="ヒラギノ明朝 ProN W3" charset="0"/>
                <a:sym typeface="Arial" charset="0"/>
              </a:rPr>
              <a:t>Quote</a:t>
            </a:r>
            <a:endParaRPr lang="en-US" sz="2800" b="1">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190500" y="2421982"/>
            <a:ext cx="8763000" cy="1566006"/>
          </a:xfrm>
          <a:solidFill>
            <a:srgbClr val="FFFF99">
              <a:alpha val="49803"/>
            </a:srgbClr>
          </a:solidFill>
          <a:ln w="28448" cap="flat">
            <a:solidFill>
              <a:srgbClr val="FF0000"/>
            </a:solidFill>
            <a:miter lim="800000"/>
            <a:headEnd/>
            <a:tailEnd/>
          </a:ln>
        </p:spPr>
        <p:txBody>
          <a:bodyPr wrap="square"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Life is like a ten-speed bicycle.</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Most of us have gears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we never use.														        													     Charles Schulz</a:t>
            </a:r>
          </a:p>
        </p:txBody>
      </p:sp>
    </p:spTree>
    <p:extLst>
      <p:ext uri="{BB962C8B-B14F-4D97-AF65-F5344CB8AC3E}">
        <p14:creationId xmlns:p14="http://schemas.microsoft.com/office/powerpoint/2010/main" val="366705421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92940" y="-7483"/>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Greenhouse Progress – Complete!</a:t>
            </a:r>
            <a:endParaRPr lang="en-US" sz="2800" b="1" dirty="0">
              <a:solidFill>
                <a:srgbClr val="002060"/>
              </a:solidFill>
              <a:ea typeface="ヒラギノ角ゴ ProN W6" charset="0"/>
              <a:cs typeface="ヒラギノ角ゴ ProN W6" charset="0"/>
              <a:sym typeface="Arial" charset="0"/>
            </a:endParaRPr>
          </a:p>
        </p:txBody>
      </p:sp>
      <p:sp>
        <p:nvSpPr>
          <p:cNvPr id="4" name="Rectangle 3">
            <a:extLst>
              <a:ext uri="{FF2B5EF4-FFF2-40B4-BE49-F238E27FC236}">
                <a16:creationId xmlns:a16="http://schemas.microsoft.com/office/drawing/2014/main" id="{EF4584F4-BAB2-7449-A1A2-5EB37A6CDF06}"/>
              </a:ext>
            </a:extLst>
          </p:cNvPr>
          <p:cNvSpPr/>
          <p:nvPr/>
        </p:nvSpPr>
        <p:spPr>
          <a:xfrm>
            <a:off x="166686" y="658888"/>
            <a:ext cx="8824911" cy="492443"/>
          </a:xfrm>
          <a:prstGeom prst="rect">
            <a:avLst/>
          </a:prstGeom>
          <a:solidFill>
            <a:schemeClr val="accent1">
              <a:lumMod val="20000"/>
              <a:lumOff val="80000"/>
              <a:alpha val="49803"/>
            </a:scheme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Purpose: to protect our plants during the winter</a:t>
            </a:r>
          </a:p>
        </p:txBody>
      </p:sp>
      <p:pic>
        <p:nvPicPr>
          <p:cNvPr id="2" name="Picture 1">
            <a:extLst>
              <a:ext uri="{FF2B5EF4-FFF2-40B4-BE49-F238E27FC236}">
                <a16:creationId xmlns:a16="http://schemas.microsoft.com/office/drawing/2014/main" id="{C35C174E-29B8-EE4B-9D0D-663FF35AB7B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rot="5400000">
            <a:off x="1735758" y="684129"/>
            <a:ext cx="5686762" cy="6660981"/>
          </a:xfrm>
          <a:prstGeom prst="rect">
            <a:avLst/>
          </a:prstGeom>
        </p:spPr>
      </p:pic>
    </p:spTree>
    <p:extLst>
      <p:ext uri="{BB962C8B-B14F-4D97-AF65-F5344CB8AC3E}">
        <p14:creationId xmlns:p14="http://schemas.microsoft.com/office/powerpoint/2010/main" val="2817811174"/>
      </p:ext>
    </p:extLst>
  </p:cSld>
  <p:clrMapOvr>
    <a:masterClrMapping/>
  </p:clrMapOvr>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Victory </a:t>
            </a:r>
          </a:p>
        </p:txBody>
      </p:sp>
      <p:sp>
        <p:nvSpPr>
          <p:cNvPr id="7" name="Rectangle 6"/>
          <p:cNvSpPr/>
          <p:nvPr/>
        </p:nvSpPr>
        <p:spPr>
          <a:xfrm>
            <a:off x="166683" y="1706095"/>
            <a:ext cx="5386624"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Leadership</a:t>
            </a:r>
          </a:p>
          <a:p>
            <a:pPr marL="342900" lvl="0" indent="-342900">
              <a:buFont typeface="Arial" charset="0"/>
              <a:buChar char="•"/>
            </a:pPr>
            <a:r>
              <a:rPr lang="en-US" sz="2000" dirty="0">
                <a:solidFill>
                  <a:schemeClr val="tx1"/>
                </a:solidFill>
              </a:rPr>
              <a:t>Inspiration</a:t>
            </a:r>
          </a:p>
          <a:p>
            <a:pPr marL="342900" lvl="0" indent="-342900">
              <a:buFont typeface="Arial" charset="0"/>
              <a:buChar char="•"/>
            </a:pPr>
            <a:r>
              <a:rPr lang="en-US" sz="2000" dirty="0">
                <a:solidFill>
                  <a:schemeClr val="bg1">
                    <a:lumMod val="50000"/>
                  </a:schemeClr>
                </a:solidFill>
              </a:rPr>
              <a:t>Teamwork</a:t>
            </a:r>
          </a:p>
          <a:p>
            <a:pPr marL="342900" lvl="0" indent="-342900">
              <a:buFont typeface="Arial" charset="0"/>
              <a:buChar char="•"/>
            </a:pPr>
            <a:r>
              <a:rPr lang="en-US" sz="2000" dirty="0">
                <a:solidFill>
                  <a:schemeClr val="bg1">
                    <a:lumMod val="50000"/>
                  </a:schemeClr>
                </a:solidFill>
              </a:rPr>
              <a:t>Winning / Success</a:t>
            </a:r>
          </a:p>
        </p:txBody>
      </p:sp>
    </p:spTree>
    <p:extLst>
      <p:ext uri="{BB962C8B-B14F-4D97-AF65-F5344CB8AC3E}">
        <p14:creationId xmlns:p14="http://schemas.microsoft.com/office/powerpoint/2010/main" val="1033560642"/>
      </p:ext>
    </p:extLst>
  </p:cSld>
  <p:clrMapOvr>
    <a:masterClrMapping/>
  </p:clrMapOvr>
  <p:transition/>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Inspiration</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Your purpose may be to inspire others.</a:t>
            </a:r>
          </a:p>
        </p:txBody>
      </p:sp>
      <p:sp>
        <p:nvSpPr>
          <p:cNvPr id="11" name="Rectangle 10">
            <a:extLst>
              <a:ext uri="{FF2B5EF4-FFF2-40B4-BE49-F238E27FC236}">
                <a16:creationId xmlns:a16="http://schemas.microsoft.com/office/drawing/2014/main" id="{7C2FE083-178B-6647-9A56-CE416F818EE7}"/>
              </a:ext>
            </a:extLst>
          </p:cNvPr>
          <p:cNvSpPr/>
          <p:nvPr/>
        </p:nvSpPr>
        <p:spPr>
          <a:xfrm>
            <a:off x="166688" y="1662751"/>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Regardless of whatever I do, </a:t>
            </a:r>
          </a:p>
          <a:p>
            <a:pPr>
              <a:tabLst>
                <a:tab pos="457200" algn="l"/>
                <a:tab pos="914400" algn="l"/>
                <a:tab pos="1371600" algn="l"/>
                <a:tab pos="1828800" algn="l"/>
                <a:tab pos="2286000" algn="l"/>
              </a:tabLst>
            </a:pPr>
            <a:r>
              <a:rPr lang="en-US" sz="2000" dirty="0">
                <a:solidFill>
                  <a:schemeClr val="tx1"/>
                </a:solidFill>
              </a:rPr>
              <a:t>	I know what my </a:t>
            </a:r>
            <a:r>
              <a:rPr lang="en-US" sz="2000" dirty="0">
                <a:solidFill>
                  <a:srgbClr val="FF0000"/>
                </a:solidFill>
              </a:rPr>
              <a:t>purpose</a:t>
            </a:r>
            <a:r>
              <a:rPr lang="en-US" sz="2000" dirty="0">
                <a:solidFill>
                  <a:schemeClr val="tx1"/>
                </a:solidFill>
              </a:rPr>
              <a:t> is: </a:t>
            </a:r>
          </a:p>
          <a:p>
            <a:pPr>
              <a:tabLst>
                <a:tab pos="457200" algn="l"/>
                <a:tab pos="914400" algn="l"/>
                <a:tab pos="1371600" algn="l"/>
                <a:tab pos="1828800" algn="l"/>
                <a:tab pos="2286000" algn="l"/>
              </a:tabLst>
            </a:pPr>
            <a:r>
              <a:rPr lang="en-US" sz="2000" dirty="0">
                <a:solidFill>
                  <a:schemeClr val="tx1"/>
                </a:solidFill>
              </a:rPr>
              <a:t>		to make a difference in people's lives. </a:t>
            </a:r>
          </a:p>
          <a:p>
            <a:pPr>
              <a:tabLst>
                <a:tab pos="457200" algn="l"/>
                <a:tab pos="914400" algn="l"/>
                <a:tab pos="1371600" algn="l"/>
                <a:tab pos="1828800" algn="l"/>
                <a:tab pos="2286000" algn="l"/>
              </a:tabLst>
            </a:pPr>
            <a:r>
              <a:rPr lang="en-US" sz="2000" dirty="0">
                <a:solidFill>
                  <a:schemeClr val="tx1"/>
                </a:solidFill>
              </a:rPr>
              <a:t>											Tim Tebow </a:t>
            </a:r>
          </a:p>
        </p:txBody>
      </p:sp>
      <p:sp>
        <p:nvSpPr>
          <p:cNvPr id="7" name="Rectangle 6">
            <a:extLst>
              <a:ext uri="{FF2B5EF4-FFF2-40B4-BE49-F238E27FC236}">
                <a16:creationId xmlns:a16="http://schemas.microsoft.com/office/drawing/2014/main" id="{96EF1DF4-8A5A-8741-96EA-D0DD3160006C}"/>
              </a:ext>
            </a:extLst>
          </p:cNvPr>
          <p:cNvSpPr/>
          <p:nvPr/>
        </p:nvSpPr>
        <p:spPr>
          <a:xfrm>
            <a:off x="166688" y="3078523"/>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As far as we can discern, </a:t>
            </a:r>
          </a:p>
          <a:p>
            <a:pPr>
              <a:tabLst>
                <a:tab pos="457200" algn="l"/>
                <a:tab pos="914400" algn="l"/>
                <a:tab pos="1371600" algn="l"/>
                <a:tab pos="1828800" algn="l"/>
                <a:tab pos="2286000" algn="l"/>
              </a:tabLst>
            </a:pPr>
            <a:r>
              <a:rPr lang="en-US" sz="2000" dirty="0">
                <a:solidFill>
                  <a:schemeClr val="tx1"/>
                </a:solidFill>
              </a:rPr>
              <a:t>	the sole </a:t>
            </a:r>
            <a:r>
              <a:rPr lang="en-US" sz="2000" dirty="0">
                <a:solidFill>
                  <a:srgbClr val="FF0000"/>
                </a:solidFill>
              </a:rPr>
              <a:t>purpose</a:t>
            </a:r>
            <a:r>
              <a:rPr lang="en-US" sz="2000" dirty="0">
                <a:solidFill>
                  <a:schemeClr val="tx1"/>
                </a:solidFill>
              </a:rPr>
              <a:t> of human existence </a:t>
            </a:r>
          </a:p>
          <a:p>
            <a:pPr>
              <a:tabLst>
                <a:tab pos="457200" algn="l"/>
                <a:tab pos="914400" algn="l"/>
                <a:tab pos="1371600" algn="l"/>
                <a:tab pos="1828800" algn="l"/>
                <a:tab pos="2286000" algn="l"/>
              </a:tabLst>
            </a:pPr>
            <a:r>
              <a:rPr lang="en-US" sz="2000" dirty="0">
                <a:solidFill>
                  <a:schemeClr val="tx1"/>
                </a:solidFill>
              </a:rPr>
              <a:t>		is to kindle a light </a:t>
            </a:r>
          </a:p>
          <a:p>
            <a:pPr>
              <a:tabLst>
                <a:tab pos="457200" algn="l"/>
                <a:tab pos="914400" algn="l"/>
                <a:tab pos="1371600" algn="l"/>
                <a:tab pos="1828800" algn="l"/>
                <a:tab pos="2286000" algn="l"/>
              </a:tabLst>
            </a:pPr>
            <a:r>
              <a:rPr lang="en-US" sz="2000" dirty="0">
                <a:solidFill>
                  <a:schemeClr val="tx1"/>
                </a:solidFill>
              </a:rPr>
              <a:t>			in the darkness </a:t>
            </a:r>
          </a:p>
          <a:p>
            <a:pPr>
              <a:tabLst>
                <a:tab pos="457200" algn="l"/>
                <a:tab pos="914400" algn="l"/>
                <a:tab pos="1371600" algn="l"/>
                <a:tab pos="1828800" algn="l"/>
                <a:tab pos="2286000" algn="l"/>
              </a:tabLst>
            </a:pPr>
            <a:r>
              <a:rPr lang="en-US" sz="2000" dirty="0">
                <a:solidFill>
                  <a:schemeClr val="tx1"/>
                </a:solidFill>
              </a:rPr>
              <a:t>				of mere being.   [our being]</a:t>
            </a:r>
          </a:p>
          <a:p>
            <a:pPr>
              <a:tabLst>
                <a:tab pos="457200" algn="l"/>
                <a:tab pos="914400" algn="l"/>
                <a:tab pos="1371600" algn="l"/>
                <a:tab pos="1828800" algn="l"/>
                <a:tab pos="2286000" algn="l"/>
              </a:tabLst>
            </a:pPr>
            <a:r>
              <a:rPr lang="en-US" sz="2000" dirty="0">
                <a:solidFill>
                  <a:schemeClr val="tx1"/>
                </a:solidFill>
              </a:rPr>
              <a:t>											 Carl Jung </a:t>
            </a:r>
          </a:p>
        </p:txBody>
      </p:sp>
      <p:sp>
        <p:nvSpPr>
          <p:cNvPr id="9" name="Rectangle 8">
            <a:extLst>
              <a:ext uri="{FF2B5EF4-FFF2-40B4-BE49-F238E27FC236}">
                <a16:creationId xmlns:a16="http://schemas.microsoft.com/office/drawing/2014/main" id="{D405357D-5F00-714E-9B3E-011440D1E411}"/>
              </a:ext>
            </a:extLst>
          </p:cNvPr>
          <p:cNvSpPr/>
          <p:nvPr/>
        </p:nvSpPr>
        <p:spPr>
          <a:xfrm>
            <a:off x="161615" y="5109848"/>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I've not been afraid to take risks, </a:t>
            </a:r>
          </a:p>
          <a:p>
            <a:pPr>
              <a:tabLst>
                <a:tab pos="457200" algn="l"/>
                <a:tab pos="914400" algn="l"/>
                <a:tab pos="1371600" algn="l"/>
                <a:tab pos="1828800" algn="l"/>
                <a:tab pos="2286000" algn="l"/>
              </a:tabLst>
            </a:pPr>
            <a:r>
              <a:rPr lang="en-US" sz="2000" dirty="0">
                <a:solidFill>
                  <a:schemeClr val="tx1"/>
                </a:solidFill>
              </a:rPr>
              <a:t>	be resolute and passionate about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and inspire people to do things </a:t>
            </a:r>
          </a:p>
          <a:p>
            <a:pPr>
              <a:tabLst>
                <a:tab pos="457200" algn="l"/>
                <a:tab pos="914400" algn="l"/>
                <a:tab pos="1371600" algn="l"/>
                <a:tab pos="1828800" algn="l"/>
                <a:tab pos="2286000" algn="l"/>
              </a:tabLst>
            </a:pPr>
            <a:r>
              <a:rPr lang="en-US" sz="2000" dirty="0">
                <a:solidFill>
                  <a:schemeClr val="tx1"/>
                </a:solidFill>
              </a:rPr>
              <a:t>			that maybe they thought weren't possible. </a:t>
            </a:r>
          </a:p>
          <a:p>
            <a:pPr>
              <a:tabLst>
                <a:tab pos="457200" algn="l"/>
                <a:tab pos="914400" algn="l"/>
                <a:tab pos="1371600" algn="l"/>
                <a:tab pos="1828800" algn="l"/>
                <a:tab pos="2286000" algn="l"/>
              </a:tabLst>
            </a:pPr>
            <a:r>
              <a:rPr lang="en-US" sz="2000" dirty="0">
                <a:solidFill>
                  <a:schemeClr val="tx1"/>
                </a:solidFill>
              </a:rPr>
              <a:t>										  Mindy Grossman </a:t>
            </a:r>
          </a:p>
        </p:txBody>
      </p:sp>
    </p:spTree>
    <p:extLst>
      <p:ext uri="{BB962C8B-B14F-4D97-AF65-F5344CB8AC3E}">
        <p14:creationId xmlns:p14="http://schemas.microsoft.com/office/powerpoint/2010/main" val="3009528632"/>
      </p:ext>
    </p:extLst>
  </p:cSld>
  <p:clrMapOvr>
    <a:masterClrMapping/>
  </p:clrMapOvr>
  <p:transition/>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Inspiration</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Your purpose may be to inspire others.</a:t>
            </a:r>
          </a:p>
        </p:txBody>
      </p:sp>
      <p:sp>
        <p:nvSpPr>
          <p:cNvPr id="11" name="Rectangle 10">
            <a:extLst>
              <a:ext uri="{FF2B5EF4-FFF2-40B4-BE49-F238E27FC236}">
                <a16:creationId xmlns:a16="http://schemas.microsoft.com/office/drawing/2014/main" id="{7C2FE083-178B-6647-9A56-CE416F818EE7}"/>
              </a:ext>
            </a:extLst>
          </p:cNvPr>
          <p:cNvSpPr/>
          <p:nvPr/>
        </p:nvSpPr>
        <p:spPr>
          <a:xfrm>
            <a:off x="166688" y="1662751"/>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solidFill>
                  <a:srgbClr val="3327C6"/>
                </a:solidFill>
              </a:rPr>
              <a:t>Even if you had ten thousand guardians in Christ, </a:t>
            </a:r>
          </a:p>
          <a:p>
            <a:pPr>
              <a:tabLst>
                <a:tab pos="449263" algn="l"/>
                <a:tab pos="912813" algn="l"/>
                <a:tab pos="1362075" algn="l"/>
                <a:tab pos="1825625" algn="l"/>
              </a:tabLst>
            </a:pPr>
            <a:r>
              <a:rPr lang="en-US" sz="2000" dirty="0">
                <a:solidFill>
                  <a:srgbClr val="3327C6"/>
                </a:solidFill>
              </a:rPr>
              <a:t>	you do not have many fathers, </a:t>
            </a:r>
          </a:p>
          <a:p>
            <a:pPr>
              <a:tabLst>
                <a:tab pos="449263" algn="l"/>
                <a:tab pos="912813" algn="l"/>
                <a:tab pos="1362075" algn="l"/>
                <a:tab pos="1825625" algn="l"/>
              </a:tabLst>
            </a:pPr>
            <a:r>
              <a:rPr lang="en-US" sz="2000" dirty="0">
                <a:solidFill>
                  <a:srgbClr val="3327C6"/>
                </a:solidFill>
              </a:rPr>
              <a:t>		for in Christ Jesus </a:t>
            </a:r>
          </a:p>
          <a:p>
            <a:pPr>
              <a:tabLst>
                <a:tab pos="449263" algn="l"/>
                <a:tab pos="912813" algn="l"/>
                <a:tab pos="1362075" algn="l"/>
                <a:tab pos="1825625" algn="l"/>
              </a:tabLst>
            </a:pPr>
            <a:r>
              <a:rPr lang="en-US" sz="2000" dirty="0">
                <a:solidFill>
                  <a:srgbClr val="3327C6"/>
                </a:solidFill>
              </a:rPr>
              <a:t>			I became your father </a:t>
            </a:r>
          </a:p>
          <a:p>
            <a:pPr>
              <a:tabLst>
                <a:tab pos="449263" algn="l"/>
                <a:tab pos="912813" algn="l"/>
                <a:tab pos="1362075" algn="l"/>
                <a:tab pos="1825625" algn="l"/>
              </a:tabLst>
            </a:pPr>
            <a:r>
              <a:rPr lang="en-US" sz="2000" dirty="0">
                <a:solidFill>
                  <a:srgbClr val="3327C6"/>
                </a:solidFill>
              </a:rPr>
              <a:t>				through the gospel. </a:t>
            </a:r>
            <a:endParaRPr lang="en-US" sz="2000" baseline="30000" dirty="0">
              <a:solidFill>
                <a:srgbClr val="3327C6"/>
              </a:solidFill>
            </a:endParaRPr>
          </a:p>
          <a:p>
            <a:pPr>
              <a:tabLst>
                <a:tab pos="449263" algn="l"/>
                <a:tab pos="912813" algn="l"/>
                <a:tab pos="1362075" algn="l"/>
                <a:tab pos="1825625" algn="l"/>
              </a:tabLst>
            </a:pPr>
            <a:r>
              <a:rPr lang="en-US" sz="2000" dirty="0">
                <a:solidFill>
                  <a:srgbClr val="3327C6"/>
                </a:solidFill>
              </a:rPr>
              <a:t>Therefore I urge you </a:t>
            </a:r>
          </a:p>
          <a:p>
            <a:pPr>
              <a:tabLst>
                <a:tab pos="449263" algn="l"/>
                <a:tab pos="912813" algn="l"/>
                <a:tab pos="1362075" algn="l"/>
                <a:tab pos="1825625" algn="l"/>
              </a:tabLst>
            </a:pPr>
            <a:r>
              <a:rPr lang="en-US" sz="2000" dirty="0">
                <a:solidFill>
                  <a:srgbClr val="3327C6"/>
                </a:solidFill>
              </a:rPr>
              <a:t>	to imitate me.</a:t>
            </a:r>
          </a:p>
          <a:p>
            <a:pPr>
              <a:tabLst>
                <a:tab pos="449263" algn="l"/>
                <a:tab pos="912813" algn="l"/>
                <a:tab pos="1362075" algn="l"/>
                <a:tab pos="1825625" algn="l"/>
              </a:tabLst>
            </a:pPr>
            <a:r>
              <a:rPr lang="en-US" sz="2000" dirty="0">
                <a:solidFill>
                  <a:srgbClr val="3327C6"/>
                </a:solidFill>
              </a:rPr>
              <a:t>									        1 Corinthians 4:15-16 </a:t>
            </a:r>
          </a:p>
        </p:txBody>
      </p:sp>
      <p:sp>
        <p:nvSpPr>
          <p:cNvPr id="10" name="Rectangle 9">
            <a:extLst>
              <a:ext uri="{FF2B5EF4-FFF2-40B4-BE49-F238E27FC236}">
                <a16:creationId xmlns:a16="http://schemas.microsoft.com/office/drawing/2014/main" id="{C3BD76EC-4996-5349-AD40-5F037CF9C31B}"/>
              </a:ext>
            </a:extLst>
          </p:cNvPr>
          <p:cNvSpPr/>
          <p:nvPr/>
        </p:nvSpPr>
        <p:spPr>
          <a:xfrm>
            <a:off x="166688" y="4484578"/>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solidFill>
                  <a:srgbClr val="3327C6"/>
                </a:solidFill>
              </a:rPr>
              <a:t>You became imitators of us </a:t>
            </a:r>
          </a:p>
          <a:p>
            <a:pPr>
              <a:tabLst>
                <a:tab pos="449263" algn="l"/>
                <a:tab pos="912813" algn="l"/>
                <a:tab pos="1362075" algn="l"/>
                <a:tab pos="1825625" algn="l"/>
              </a:tabLst>
            </a:pPr>
            <a:r>
              <a:rPr lang="en-US" sz="2000" dirty="0">
                <a:solidFill>
                  <a:srgbClr val="3327C6"/>
                </a:solidFill>
              </a:rPr>
              <a:t>	and of the Lord, </a:t>
            </a:r>
          </a:p>
          <a:p>
            <a:pPr>
              <a:tabLst>
                <a:tab pos="449263" algn="l"/>
                <a:tab pos="912813" algn="l"/>
                <a:tab pos="1362075" algn="l"/>
                <a:tab pos="1825625" algn="l"/>
              </a:tabLst>
            </a:pPr>
            <a:r>
              <a:rPr lang="en-US" sz="2000" dirty="0">
                <a:solidFill>
                  <a:srgbClr val="3327C6"/>
                </a:solidFill>
              </a:rPr>
              <a:t>		for you welcomed the message </a:t>
            </a:r>
          </a:p>
          <a:p>
            <a:pPr>
              <a:tabLst>
                <a:tab pos="449263" algn="l"/>
                <a:tab pos="912813" algn="l"/>
                <a:tab pos="1362075" algn="l"/>
                <a:tab pos="1825625" algn="l"/>
              </a:tabLst>
            </a:pPr>
            <a:r>
              <a:rPr lang="en-US" sz="2000" dirty="0">
                <a:solidFill>
                  <a:srgbClr val="3327C6"/>
                </a:solidFill>
              </a:rPr>
              <a:t>			in the midst of severe suffering </a:t>
            </a:r>
          </a:p>
          <a:p>
            <a:pPr>
              <a:tabLst>
                <a:tab pos="449263" algn="l"/>
                <a:tab pos="912813" algn="l"/>
                <a:tab pos="1362075" algn="l"/>
                <a:tab pos="1825625" algn="l"/>
              </a:tabLst>
            </a:pPr>
            <a:r>
              <a:rPr lang="en-US" sz="2000" dirty="0">
                <a:solidFill>
                  <a:srgbClr val="3327C6"/>
                </a:solidFill>
              </a:rPr>
              <a:t>				with the joy given by the Holy Spirit.</a:t>
            </a:r>
          </a:p>
          <a:p>
            <a:pPr>
              <a:tabLst>
                <a:tab pos="449263" algn="l"/>
                <a:tab pos="912813" algn="l"/>
                <a:tab pos="1362075" algn="l"/>
                <a:tab pos="1825625" algn="l"/>
              </a:tabLst>
            </a:pPr>
            <a:r>
              <a:rPr lang="en-US" sz="2000" dirty="0">
                <a:solidFill>
                  <a:srgbClr val="3327C6"/>
                </a:solidFill>
              </a:rPr>
              <a:t>									          1 Thessalonians 1:6</a:t>
            </a:r>
          </a:p>
        </p:txBody>
      </p:sp>
      <p:sp>
        <p:nvSpPr>
          <p:cNvPr id="7" name="Rectangle 6">
            <a:extLst>
              <a:ext uri="{FF2B5EF4-FFF2-40B4-BE49-F238E27FC236}">
                <a16:creationId xmlns:a16="http://schemas.microsoft.com/office/drawing/2014/main" id="{D8F06511-2081-334C-AADB-DA6EAD68064F}"/>
              </a:ext>
            </a:extLst>
          </p:cNvPr>
          <p:cNvSpPr/>
          <p:nvPr/>
        </p:nvSpPr>
        <p:spPr>
          <a:xfrm>
            <a:off x="6122504" y="4625100"/>
            <a:ext cx="2677454" cy="1107996"/>
          </a:xfrm>
          <a:prstGeom prst="rect">
            <a:avLst/>
          </a:prstGeom>
          <a:solidFill>
            <a:srgbClr val="FFD579">
              <a:alpha val="4000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Note the connection between suffering and joy!</a:t>
            </a:r>
          </a:p>
        </p:txBody>
      </p:sp>
    </p:spTree>
    <p:extLst>
      <p:ext uri="{BB962C8B-B14F-4D97-AF65-F5344CB8AC3E}">
        <p14:creationId xmlns:p14="http://schemas.microsoft.com/office/powerpoint/2010/main" val="127232916"/>
      </p:ext>
    </p:extLst>
  </p:cSld>
  <p:clrMapOvr>
    <a:masterClrMapping/>
  </p:clrMapOvr>
  <p:transition/>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Inspiration</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Your purpose may be to inspire others.</a:t>
            </a:r>
          </a:p>
        </p:txBody>
      </p:sp>
      <p:sp>
        <p:nvSpPr>
          <p:cNvPr id="11" name="Rectangle 10">
            <a:extLst>
              <a:ext uri="{FF2B5EF4-FFF2-40B4-BE49-F238E27FC236}">
                <a16:creationId xmlns:a16="http://schemas.microsoft.com/office/drawing/2014/main" id="{7C2FE083-178B-6647-9A56-CE416F818EE7}"/>
              </a:ext>
            </a:extLst>
          </p:cNvPr>
          <p:cNvSpPr/>
          <p:nvPr/>
        </p:nvSpPr>
        <p:spPr>
          <a:xfrm>
            <a:off x="166688" y="1662751"/>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solidFill>
                  <a:srgbClr val="3327C6"/>
                </a:solidFill>
              </a:rPr>
              <a:t>We do not want you to become lazy, </a:t>
            </a:r>
          </a:p>
          <a:p>
            <a:pPr>
              <a:tabLst>
                <a:tab pos="449263" algn="l"/>
                <a:tab pos="912813" algn="l"/>
                <a:tab pos="1362075" algn="l"/>
                <a:tab pos="1825625" algn="l"/>
              </a:tabLst>
            </a:pPr>
            <a:r>
              <a:rPr lang="en-US" sz="2000" dirty="0">
                <a:solidFill>
                  <a:srgbClr val="3327C6"/>
                </a:solidFill>
              </a:rPr>
              <a:t>	but to imitate those </a:t>
            </a:r>
          </a:p>
          <a:p>
            <a:pPr>
              <a:tabLst>
                <a:tab pos="449263" algn="l"/>
                <a:tab pos="912813" algn="l"/>
                <a:tab pos="1362075" algn="l"/>
                <a:tab pos="1825625" algn="l"/>
              </a:tabLst>
            </a:pPr>
            <a:r>
              <a:rPr lang="en-US" sz="2000" dirty="0">
                <a:solidFill>
                  <a:srgbClr val="3327C6"/>
                </a:solidFill>
              </a:rPr>
              <a:t>		who through faith and patience </a:t>
            </a:r>
          </a:p>
          <a:p>
            <a:pPr>
              <a:tabLst>
                <a:tab pos="449263" algn="l"/>
                <a:tab pos="912813" algn="l"/>
                <a:tab pos="1362075" algn="l"/>
                <a:tab pos="1825625" algn="l"/>
              </a:tabLst>
            </a:pPr>
            <a:r>
              <a:rPr lang="en-US" sz="2000" dirty="0">
                <a:solidFill>
                  <a:srgbClr val="3327C6"/>
                </a:solidFill>
              </a:rPr>
              <a:t>			inherit what has been promised.</a:t>
            </a:r>
          </a:p>
          <a:p>
            <a:pPr>
              <a:tabLst>
                <a:tab pos="449263" algn="l"/>
                <a:tab pos="912813" algn="l"/>
                <a:tab pos="1362075" algn="l"/>
                <a:tab pos="1825625" algn="l"/>
              </a:tabLst>
            </a:pPr>
            <a:r>
              <a:rPr lang="en-US" sz="2000" dirty="0">
                <a:solidFill>
                  <a:srgbClr val="3327C6"/>
                </a:solidFill>
              </a:rPr>
              <a:t>										        Hebrews 6:12</a:t>
            </a:r>
          </a:p>
        </p:txBody>
      </p:sp>
      <p:sp>
        <p:nvSpPr>
          <p:cNvPr id="10" name="Rectangle 9">
            <a:extLst>
              <a:ext uri="{FF2B5EF4-FFF2-40B4-BE49-F238E27FC236}">
                <a16:creationId xmlns:a16="http://schemas.microsoft.com/office/drawing/2014/main" id="{C3BD76EC-4996-5349-AD40-5F037CF9C31B}"/>
              </a:ext>
            </a:extLst>
          </p:cNvPr>
          <p:cNvSpPr/>
          <p:nvPr/>
        </p:nvSpPr>
        <p:spPr>
          <a:xfrm>
            <a:off x="166688" y="4574673"/>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solidFill>
                  <a:srgbClr val="3327C6"/>
                </a:solidFill>
              </a:rPr>
              <a:t>Remember your leaders, </a:t>
            </a:r>
          </a:p>
          <a:p>
            <a:pPr>
              <a:tabLst>
                <a:tab pos="449263" algn="l"/>
                <a:tab pos="912813" algn="l"/>
                <a:tab pos="1362075" algn="l"/>
                <a:tab pos="1825625" algn="l"/>
              </a:tabLst>
            </a:pPr>
            <a:r>
              <a:rPr lang="en-US" sz="2000" dirty="0">
                <a:solidFill>
                  <a:srgbClr val="3327C6"/>
                </a:solidFill>
              </a:rPr>
              <a:t>	who spoke the word of God to you. </a:t>
            </a:r>
          </a:p>
          <a:p>
            <a:pPr>
              <a:tabLst>
                <a:tab pos="449263" algn="l"/>
                <a:tab pos="912813" algn="l"/>
                <a:tab pos="1362075" algn="l"/>
                <a:tab pos="1825625" algn="l"/>
              </a:tabLst>
            </a:pPr>
            <a:endParaRPr lang="en-US" sz="800" dirty="0">
              <a:solidFill>
                <a:srgbClr val="3327C6"/>
              </a:solidFill>
            </a:endParaRPr>
          </a:p>
          <a:p>
            <a:pPr>
              <a:tabLst>
                <a:tab pos="449263" algn="l"/>
                <a:tab pos="912813" algn="l"/>
                <a:tab pos="1362075" algn="l"/>
                <a:tab pos="1825625" algn="l"/>
              </a:tabLst>
            </a:pPr>
            <a:r>
              <a:rPr lang="en-US" sz="2000" dirty="0">
                <a:solidFill>
                  <a:srgbClr val="3327C6"/>
                </a:solidFill>
              </a:rPr>
              <a:t>Consider the outcome of their way of life </a:t>
            </a:r>
          </a:p>
          <a:p>
            <a:pPr>
              <a:tabLst>
                <a:tab pos="449263" algn="l"/>
                <a:tab pos="912813" algn="l"/>
                <a:tab pos="1362075" algn="l"/>
                <a:tab pos="1825625" algn="l"/>
              </a:tabLst>
            </a:pPr>
            <a:r>
              <a:rPr lang="en-US" sz="2000" dirty="0">
                <a:solidFill>
                  <a:srgbClr val="3327C6"/>
                </a:solidFill>
              </a:rPr>
              <a:t>	and imitate their faith.</a:t>
            </a:r>
          </a:p>
          <a:p>
            <a:pPr>
              <a:tabLst>
                <a:tab pos="449263" algn="l"/>
                <a:tab pos="912813" algn="l"/>
                <a:tab pos="1362075" algn="l"/>
                <a:tab pos="1825625" algn="l"/>
              </a:tabLst>
            </a:pPr>
            <a:r>
              <a:rPr lang="en-US" sz="2000" dirty="0">
                <a:solidFill>
                  <a:srgbClr val="3327C6"/>
                </a:solidFill>
              </a:rPr>
              <a:t>										        Hebrews 13:7</a:t>
            </a:r>
          </a:p>
        </p:txBody>
      </p:sp>
    </p:spTree>
    <p:extLst>
      <p:ext uri="{BB962C8B-B14F-4D97-AF65-F5344CB8AC3E}">
        <p14:creationId xmlns:p14="http://schemas.microsoft.com/office/powerpoint/2010/main" val="735783334"/>
      </p:ext>
    </p:extLst>
  </p:cSld>
  <p:clrMapOvr>
    <a:masterClrMapping/>
  </p:clrMapOvr>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Inspiration</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Your purpose may be to inspire others.</a:t>
            </a:r>
          </a:p>
        </p:txBody>
      </p:sp>
      <p:sp>
        <p:nvSpPr>
          <p:cNvPr id="11" name="Rectangle 10">
            <a:extLst>
              <a:ext uri="{FF2B5EF4-FFF2-40B4-BE49-F238E27FC236}">
                <a16:creationId xmlns:a16="http://schemas.microsoft.com/office/drawing/2014/main" id="{7C2FE083-178B-6647-9A56-CE416F818EE7}"/>
              </a:ext>
            </a:extLst>
          </p:cNvPr>
          <p:cNvSpPr/>
          <p:nvPr/>
        </p:nvSpPr>
        <p:spPr>
          <a:xfrm>
            <a:off x="166688" y="1662751"/>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solidFill>
                  <a:srgbClr val="3327C6"/>
                </a:solidFill>
              </a:rPr>
              <a:t>Be ye followers of me, </a:t>
            </a:r>
          </a:p>
          <a:p>
            <a:pPr>
              <a:tabLst>
                <a:tab pos="449263" algn="l"/>
                <a:tab pos="912813" algn="l"/>
                <a:tab pos="1362075" algn="l"/>
                <a:tab pos="1825625" algn="l"/>
              </a:tabLst>
            </a:pPr>
            <a:r>
              <a:rPr lang="en-US" sz="2000" dirty="0">
                <a:solidFill>
                  <a:srgbClr val="3327C6"/>
                </a:solidFill>
              </a:rPr>
              <a:t>	even as I also am of Christ.</a:t>
            </a:r>
          </a:p>
          <a:p>
            <a:pPr>
              <a:tabLst>
                <a:tab pos="449263" algn="l"/>
                <a:tab pos="912813" algn="l"/>
                <a:tab pos="1362075" algn="l"/>
                <a:tab pos="1825625" algn="l"/>
              </a:tabLst>
            </a:pPr>
            <a:r>
              <a:rPr lang="en-US" sz="2000" dirty="0">
                <a:solidFill>
                  <a:srgbClr val="3327C6"/>
                </a:solidFill>
              </a:rPr>
              <a:t>										1 Corinthians 11:1</a:t>
            </a:r>
          </a:p>
        </p:txBody>
      </p:sp>
      <p:sp>
        <p:nvSpPr>
          <p:cNvPr id="10" name="Rectangle 9">
            <a:extLst>
              <a:ext uri="{FF2B5EF4-FFF2-40B4-BE49-F238E27FC236}">
                <a16:creationId xmlns:a16="http://schemas.microsoft.com/office/drawing/2014/main" id="{C3BD76EC-4996-5349-AD40-5F037CF9C31B}"/>
              </a:ext>
            </a:extLst>
          </p:cNvPr>
          <p:cNvSpPr/>
          <p:nvPr/>
        </p:nvSpPr>
        <p:spPr>
          <a:xfrm>
            <a:off x="188119" y="4337143"/>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Lst>
            </a:pPr>
            <a:r>
              <a:rPr lang="en-US" sz="2000" dirty="0">
                <a:solidFill>
                  <a:srgbClr val="3327C6"/>
                </a:solidFill>
              </a:rPr>
              <a:t>To this you were called, </a:t>
            </a:r>
          </a:p>
          <a:p>
            <a:pPr>
              <a:tabLst>
                <a:tab pos="449263" algn="l"/>
                <a:tab pos="912813" algn="l"/>
                <a:tab pos="1362075" algn="l"/>
                <a:tab pos="1825625" algn="l"/>
              </a:tabLst>
            </a:pPr>
            <a:r>
              <a:rPr lang="en-US" sz="2000" dirty="0">
                <a:solidFill>
                  <a:srgbClr val="3327C6"/>
                </a:solidFill>
              </a:rPr>
              <a:t>	because Christ suffered for you, </a:t>
            </a:r>
          </a:p>
          <a:p>
            <a:pPr>
              <a:tabLst>
                <a:tab pos="449263" algn="l"/>
                <a:tab pos="912813" algn="l"/>
                <a:tab pos="1362075" algn="l"/>
                <a:tab pos="1825625" algn="l"/>
              </a:tabLst>
            </a:pPr>
            <a:r>
              <a:rPr lang="en-US" sz="2000" dirty="0">
                <a:solidFill>
                  <a:srgbClr val="3327C6"/>
                </a:solidFill>
              </a:rPr>
              <a:t>		leaving you an example, </a:t>
            </a:r>
          </a:p>
          <a:p>
            <a:pPr>
              <a:tabLst>
                <a:tab pos="449263" algn="l"/>
                <a:tab pos="912813" algn="l"/>
                <a:tab pos="1362075" algn="l"/>
                <a:tab pos="1825625" algn="l"/>
              </a:tabLst>
            </a:pPr>
            <a:r>
              <a:rPr lang="en-US" sz="2000" dirty="0">
                <a:solidFill>
                  <a:srgbClr val="3327C6"/>
                </a:solidFill>
              </a:rPr>
              <a:t>			that you should follow </a:t>
            </a:r>
            <a:r>
              <a:rPr lang="en-US" sz="2000" u="sng" dirty="0">
                <a:solidFill>
                  <a:srgbClr val="3327C6"/>
                </a:solidFill>
              </a:rPr>
              <a:t>in his steps</a:t>
            </a:r>
            <a:r>
              <a:rPr lang="en-US" sz="2000" dirty="0">
                <a:solidFill>
                  <a:srgbClr val="3327C6"/>
                </a:solidFill>
              </a:rPr>
              <a:t>:</a:t>
            </a:r>
          </a:p>
          <a:p>
            <a:pPr>
              <a:tabLst>
                <a:tab pos="449263" algn="l"/>
                <a:tab pos="912813" algn="l"/>
                <a:tab pos="1362075" algn="l"/>
                <a:tab pos="1825625" algn="l"/>
              </a:tabLst>
            </a:pPr>
            <a:r>
              <a:rPr lang="en-US" sz="2000" dirty="0">
                <a:solidFill>
                  <a:srgbClr val="3327C6"/>
                </a:solidFill>
              </a:rPr>
              <a:t>										           1 Peter 2:21</a:t>
            </a:r>
          </a:p>
        </p:txBody>
      </p:sp>
      <p:sp>
        <p:nvSpPr>
          <p:cNvPr id="7" name="Rectangle 6">
            <a:extLst>
              <a:ext uri="{FF2B5EF4-FFF2-40B4-BE49-F238E27FC236}">
                <a16:creationId xmlns:a16="http://schemas.microsoft.com/office/drawing/2014/main" id="{2A03C3B5-89A5-0448-90B8-404107BFA0E4}"/>
              </a:ext>
            </a:extLst>
          </p:cNvPr>
          <p:cNvSpPr/>
          <p:nvPr/>
        </p:nvSpPr>
        <p:spPr>
          <a:xfrm>
            <a:off x="188119" y="6211315"/>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49263" algn="l"/>
                <a:tab pos="912813" algn="l"/>
                <a:tab pos="1362075" algn="l"/>
                <a:tab pos="1825625" algn="l"/>
              </a:tabLst>
            </a:pPr>
            <a:r>
              <a:rPr lang="en-US" sz="2000" dirty="0">
                <a:solidFill>
                  <a:schemeClr val="tx1"/>
                </a:solidFill>
              </a:rPr>
              <a:t>We must follow In Christ’s steps!</a:t>
            </a:r>
          </a:p>
        </p:txBody>
      </p:sp>
      <p:sp>
        <p:nvSpPr>
          <p:cNvPr id="9" name="Rectangle 8">
            <a:extLst>
              <a:ext uri="{FF2B5EF4-FFF2-40B4-BE49-F238E27FC236}">
                <a16:creationId xmlns:a16="http://schemas.microsoft.com/office/drawing/2014/main" id="{0BDD26A1-0163-AC45-B036-B7D601C151FF}"/>
              </a:ext>
            </a:extLst>
          </p:cNvPr>
          <p:cNvSpPr/>
          <p:nvPr/>
        </p:nvSpPr>
        <p:spPr>
          <a:xfrm>
            <a:off x="166688" y="3153835"/>
            <a:ext cx="8824911" cy="800219"/>
          </a:xfrm>
          <a:prstGeom prst="rect">
            <a:avLst/>
          </a:prstGeom>
          <a:solidFill>
            <a:srgbClr val="FFD579">
              <a:alpha val="4000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David inspired people to follow him!</a:t>
            </a:r>
            <a:br>
              <a:rPr lang="en-US" sz="2000" dirty="0">
                <a:solidFill>
                  <a:schemeClr val="tx1"/>
                </a:solidFill>
              </a:rPr>
            </a:br>
            <a:r>
              <a:rPr lang="en-US" sz="2000" dirty="0">
                <a:solidFill>
                  <a:schemeClr val="tx1"/>
                </a:solidFill>
              </a:rPr>
              <a:t>Christ did the same (“Come, follow me!”)</a:t>
            </a:r>
          </a:p>
        </p:txBody>
      </p:sp>
    </p:spTree>
    <p:extLst>
      <p:ext uri="{BB962C8B-B14F-4D97-AF65-F5344CB8AC3E}">
        <p14:creationId xmlns:p14="http://schemas.microsoft.com/office/powerpoint/2010/main" val="804238626"/>
      </p:ext>
    </p:extLst>
  </p:cSld>
  <p:clrMapOvr>
    <a:masterClrMapping/>
  </p:clrMapOvr>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Victory </a:t>
            </a:r>
          </a:p>
        </p:txBody>
      </p:sp>
      <p:sp>
        <p:nvSpPr>
          <p:cNvPr id="7" name="Rectangle 6"/>
          <p:cNvSpPr/>
          <p:nvPr/>
        </p:nvSpPr>
        <p:spPr>
          <a:xfrm>
            <a:off x="166683" y="1706095"/>
            <a:ext cx="5386624"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Leadership</a:t>
            </a:r>
          </a:p>
          <a:p>
            <a:pPr marL="342900" lvl="0" indent="-342900">
              <a:buFont typeface="Arial" charset="0"/>
              <a:buChar char="•"/>
            </a:pPr>
            <a:r>
              <a:rPr lang="en-US" sz="2000" dirty="0">
                <a:solidFill>
                  <a:schemeClr val="tx1"/>
                </a:solidFill>
              </a:rPr>
              <a:t>Inspiration</a:t>
            </a:r>
          </a:p>
          <a:p>
            <a:pPr marL="342900" lvl="0" indent="-342900">
              <a:buFont typeface="Arial" charset="0"/>
              <a:buChar char="•"/>
            </a:pPr>
            <a:r>
              <a:rPr lang="en-US" sz="2000" dirty="0">
                <a:solidFill>
                  <a:schemeClr val="tx1"/>
                </a:solidFill>
              </a:rPr>
              <a:t>Teamwork</a:t>
            </a:r>
          </a:p>
          <a:p>
            <a:pPr marL="342900" lvl="0" indent="-342900">
              <a:buFont typeface="Arial" charset="0"/>
              <a:buChar char="•"/>
            </a:pPr>
            <a:r>
              <a:rPr lang="en-US" sz="2000" dirty="0">
                <a:solidFill>
                  <a:schemeClr val="bg1">
                    <a:lumMod val="50000"/>
                  </a:schemeClr>
                </a:solidFill>
              </a:rPr>
              <a:t>Winning / Success</a:t>
            </a:r>
          </a:p>
        </p:txBody>
      </p:sp>
    </p:spTree>
    <p:extLst>
      <p:ext uri="{BB962C8B-B14F-4D97-AF65-F5344CB8AC3E}">
        <p14:creationId xmlns:p14="http://schemas.microsoft.com/office/powerpoint/2010/main" val="3598955639"/>
      </p:ext>
    </p:extLst>
  </p:cSld>
  <p:clrMapOvr>
    <a:masterClrMapping/>
  </p:clrMapOvr>
  <p:transition/>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Teamwork</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The Body of Christ (1) </a:t>
            </a:r>
          </a:p>
        </p:txBody>
      </p:sp>
      <p:sp>
        <p:nvSpPr>
          <p:cNvPr id="11" name="Rectangle 10">
            <a:extLst>
              <a:ext uri="{FF2B5EF4-FFF2-40B4-BE49-F238E27FC236}">
                <a16:creationId xmlns:a16="http://schemas.microsoft.com/office/drawing/2014/main" id="{7C2FE083-178B-6647-9A56-CE416F818EE7}"/>
              </a:ext>
            </a:extLst>
          </p:cNvPr>
          <p:cNvSpPr/>
          <p:nvPr/>
        </p:nvSpPr>
        <p:spPr>
          <a:xfrm>
            <a:off x="166688" y="1676003"/>
            <a:ext cx="8824911" cy="443198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 pos="2278063" algn="l"/>
                <a:tab pos="2735263" algn="l"/>
                <a:tab pos="2787650" algn="l"/>
              </a:tabLst>
            </a:pPr>
            <a:r>
              <a:rPr lang="en-US" sz="2000" dirty="0">
                <a:solidFill>
                  <a:srgbClr val="3327C6"/>
                </a:solidFill>
              </a:rPr>
              <a:t>Just as a body, </a:t>
            </a:r>
          </a:p>
          <a:p>
            <a:pPr>
              <a:tabLst>
                <a:tab pos="444500" algn="l"/>
                <a:tab pos="903288" algn="l"/>
                <a:tab pos="1360488" algn="l"/>
                <a:tab pos="1819275" algn="l"/>
                <a:tab pos="2278063" algn="l"/>
                <a:tab pos="2735263" algn="l"/>
                <a:tab pos="2787650" algn="l"/>
              </a:tabLst>
            </a:pPr>
            <a:r>
              <a:rPr lang="en-US" sz="2000" dirty="0">
                <a:solidFill>
                  <a:srgbClr val="3327C6"/>
                </a:solidFill>
              </a:rPr>
              <a:t>	though one, </a:t>
            </a:r>
          </a:p>
          <a:p>
            <a:pPr>
              <a:tabLst>
                <a:tab pos="444500" algn="l"/>
                <a:tab pos="903288" algn="l"/>
                <a:tab pos="1360488" algn="l"/>
                <a:tab pos="1819275" algn="l"/>
                <a:tab pos="2278063" algn="l"/>
                <a:tab pos="2735263" algn="l"/>
                <a:tab pos="2787650" algn="l"/>
              </a:tabLst>
            </a:pPr>
            <a:r>
              <a:rPr lang="en-US" sz="2000" dirty="0">
                <a:solidFill>
                  <a:srgbClr val="3327C6"/>
                </a:solidFill>
              </a:rPr>
              <a:t>		has many parts, </a:t>
            </a:r>
          </a:p>
          <a:p>
            <a:pPr>
              <a:tabLst>
                <a:tab pos="444500" algn="l"/>
                <a:tab pos="903288" algn="l"/>
                <a:tab pos="1360488" algn="l"/>
                <a:tab pos="1819275" algn="l"/>
                <a:tab pos="2278063" algn="l"/>
                <a:tab pos="2735263" algn="l"/>
                <a:tab pos="2787650" algn="l"/>
              </a:tabLst>
            </a:pPr>
            <a:r>
              <a:rPr lang="en-US" sz="2000" dirty="0">
                <a:solidFill>
                  <a:srgbClr val="3327C6"/>
                </a:solidFill>
              </a:rPr>
              <a:t>			but all its many parts </a:t>
            </a:r>
          </a:p>
          <a:p>
            <a:pPr>
              <a:tabLst>
                <a:tab pos="444500" algn="l"/>
                <a:tab pos="903288" algn="l"/>
                <a:tab pos="1360488" algn="l"/>
                <a:tab pos="1819275" algn="l"/>
                <a:tab pos="2278063" algn="l"/>
                <a:tab pos="2735263" algn="l"/>
                <a:tab pos="2787650" algn="l"/>
              </a:tabLst>
            </a:pPr>
            <a:r>
              <a:rPr lang="en-US" sz="2000" dirty="0">
                <a:solidFill>
                  <a:srgbClr val="3327C6"/>
                </a:solidFill>
              </a:rPr>
              <a:t>				form one body, </a:t>
            </a:r>
          </a:p>
          <a:p>
            <a:pPr>
              <a:tabLst>
                <a:tab pos="444500" algn="l"/>
                <a:tab pos="903288" algn="l"/>
                <a:tab pos="1360488" algn="l"/>
                <a:tab pos="1819275" algn="l"/>
                <a:tab pos="2278063" algn="l"/>
                <a:tab pos="2735263" algn="l"/>
                <a:tab pos="2787650" algn="l"/>
              </a:tabLst>
            </a:pPr>
            <a:r>
              <a:rPr lang="en-US" sz="2000" dirty="0">
                <a:solidFill>
                  <a:srgbClr val="3327C6"/>
                </a:solidFill>
              </a:rPr>
              <a:t>					so it is with Christ. </a:t>
            </a:r>
            <a:endParaRPr lang="en-US" sz="2000" baseline="30000" dirty="0">
              <a:solidFill>
                <a:srgbClr val="3327C6"/>
              </a:solidFill>
            </a:endParaRPr>
          </a:p>
          <a:p>
            <a:pPr>
              <a:tabLst>
                <a:tab pos="444500" algn="l"/>
                <a:tab pos="903288" algn="l"/>
                <a:tab pos="1360488" algn="l"/>
                <a:tab pos="1819275" algn="l"/>
                <a:tab pos="2278063" algn="l"/>
                <a:tab pos="2735263" algn="l"/>
                <a:tab pos="2787650" algn="l"/>
              </a:tabLst>
            </a:pPr>
            <a:endParaRPr lang="en-US" sz="800" dirty="0">
              <a:solidFill>
                <a:srgbClr val="3327C6"/>
              </a:solidFill>
            </a:endParaRPr>
          </a:p>
          <a:p>
            <a:pPr>
              <a:tabLst>
                <a:tab pos="444500" algn="l"/>
                <a:tab pos="903288" algn="l"/>
                <a:tab pos="1360488" algn="l"/>
                <a:tab pos="1819275" algn="l"/>
                <a:tab pos="2278063" algn="l"/>
                <a:tab pos="2735263" algn="l"/>
                <a:tab pos="2787650" algn="l"/>
              </a:tabLst>
            </a:pPr>
            <a:r>
              <a:rPr lang="en-US" sz="2000" dirty="0">
                <a:solidFill>
                  <a:srgbClr val="3327C6"/>
                </a:solidFill>
              </a:rPr>
              <a:t>For we were all baptized by one Spirit </a:t>
            </a:r>
          </a:p>
          <a:p>
            <a:pPr>
              <a:tabLst>
                <a:tab pos="444500" algn="l"/>
                <a:tab pos="903288" algn="l"/>
                <a:tab pos="1360488" algn="l"/>
                <a:tab pos="1819275" algn="l"/>
                <a:tab pos="2278063" algn="l"/>
                <a:tab pos="2735263" algn="l"/>
                <a:tab pos="2787650" algn="l"/>
              </a:tabLst>
            </a:pPr>
            <a:r>
              <a:rPr lang="en-US" sz="2000" dirty="0">
                <a:solidFill>
                  <a:srgbClr val="3327C6"/>
                </a:solidFill>
              </a:rPr>
              <a:t>	so as to form one body – </a:t>
            </a:r>
          </a:p>
          <a:p>
            <a:pPr>
              <a:tabLst>
                <a:tab pos="444500" algn="l"/>
                <a:tab pos="903288" algn="l"/>
                <a:tab pos="1360488" algn="l"/>
                <a:tab pos="1819275" algn="l"/>
                <a:tab pos="2278063" algn="l"/>
                <a:tab pos="2735263" algn="l"/>
                <a:tab pos="2787650" algn="l"/>
              </a:tabLst>
            </a:pPr>
            <a:r>
              <a:rPr lang="en-US" sz="2000" dirty="0">
                <a:solidFill>
                  <a:srgbClr val="3327C6"/>
                </a:solidFill>
              </a:rPr>
              <a:t>		whether Jews or Gentiles, slave or free – </a:t>
            </a:r>
          </a:p>
          <a:p>
            <a:pPr>
              <a:tabLst>
                <a:tab pos="444500" algn="l"/>
                <a:tab pos="903288" algn="l"/>
                <a:tab pos="1360488" algn="l"/>
                <a:tab pos="1819275" algn="l"/>
                <a:tab pos="2278063" algn="l"/>
                <a:tab pos="2735263" algn="l"/>
                <a:tab pos="2787650" algn="l"/>
              </a:tabLst>
            </a:pPr>
            <a:r>
              <a:rPr lang="en-US" sz="2000" dirty="0">
                <a:solidFill>
                  <a:srgbClr val="3327C6"/>
                </a:solidFill>
              </a:rPr>
              <a:t>			and we were all given the one Spirit to drink. </a:t>
            </a:r>
            <a:r>
              <a:rPr lang="en-US" sz="2000" baseline="30000" dirty="0">
                <a:solidFill>
                  <a:srgbClr val="3327C6"/>
                </a:solidFill>
              </a:rPr>
              <a:t> </a:t>
            </a:r>
          </a:p>
          <a:p>
            <a:pPr>
              <a:tabLst>
                <a:tab pos="444500" algn="l"/>
                <a:tab pos="903288" algn="l"/>
                <a:tab pos="1360488" algn="l"/>
                <a:tab pos="1819275" algn="l"/>
                <a:tab pos="2278063" algn="l"/>
                <a:tab pos="2735263" algn="l"/>
                <a:tab pos="2787650" algn="l"/>
              </a:tabLst>
            </a:pPr>
            <a:endParaRPr lang="en-US" sz="800" dirty="0">
              <a:solidFill>
                <a:srgbClr val="3327C6"/>
              </a:solidFill>
            </a:endParaRPr>
          </a:p>
          <a:p>
            <a:pPr>
              <a:tabLst>
                <a:tab pos="444500" algn="l"/>
                <a:tab pos="903288" algn="l"/>
                <a:tab pos="1360488" algn="l"/>
                <a:tab pos="1819275" algn="l"/>
                <a:tab pos="2278063" algn="l"/>
                <a:tab pos="2735263" algn="l"/>
                <a:tab pos="2787650" algn="l"/>
              </a:tabLst>
            </a:pPr>
            <a:r>
              <a:rPr lang="en-US" sz="2000" dirty="0">
                <a:solidFill>
                  <a:srgbClr val="3327C6"/>
                </a:solidFill>
              </a:rPr>
              <a:t>Even so the body </a:t>
            </a:r>
          </a:p>
          <a:p>
            <a:pPr>
              <a:tabLst>
                <a:tab pos="444500" algn="l"/>
                <a:tab pos="903288" algn="l"/>
                <a:tab pos="1360488" algn="l"/>
                <a:tab pos="1819275" algn="l"/>
                <a:tab pos="2278063" algn="l"/>
                <a:tab pos="2735263" algn="l"/>
                <a:tab pos="2787650" algn="l"/>
              </a:tabLst>
            </a:pPr>
            <a:r>
              <a:rPr lang="en-US" sz="2000" dirty="0">
                <a:solidFill>
                  <a:srgbClr val="3327C6"/>
                </a:solidFill>
              </a:rPr>
              <a:t>	is not made up of one part </a:t>
            </a:r>
          </a:p>
          <a:p>
            <a:pPr>
              <a:tabLst>
                <a:tab pos="444500" algn="l"/>
                <a:tab pos="903288" algn="l"/>
                <a:tab pos="1360488" algn="l"/>
                <a:tab pos="1819275" algn="l"/>
                <a:tab pos="2278063" algn="l"/>
                <a:tab pos="2735263" algn="l"/>
                <a:tab pos="2787650" algn="l"/>
              </a:tabLst>
            </a:pPr>
            <a:r>
              <a:rPr lang="en-US" sz="2000" dirty="0">
                <a:solidFill>
                  <a:srgbClr val="3327C6"/>
                </a:solidFill>
              </a:rPr>
              <a:t>		but of many.</a:t>
            </a:r>
          </a:p>
        </p:txBody>
      </p:sp>
    </p:spTree>
    <p:extLst>
      <p:ext uri="{BB962C8B-B14F-4D97-AF65-F5344CB8AC3E}">
        <p14:creationId xmlns:p14="http://schemas.microsoft.com/office/powerpoint/2010/main" val="765538247"/>
      </p:ext>
    </p:extLst>
  </p:cSld>
  <p:clrMapOvr>
    <a:masterClrMapping/>
  </p:clrMapOvr>
  <p:transitio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Teamwork</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The Body of Christ (2) </a:t>
            </a:r>
          </a:p>
        </p:txBody>
      </p:sp>
      <p:sp>
        <p:nvSpPr>
          <p:cNvPr id="11" name="Rectangle 10">
            <a:extLst>
              <a:ext uri="{FF2B5EF4-FFF2-40B4-BE49-F238E27FC236}">
                <a16:creationId xmlns:a16="http://schemas.microsoft.com/office/drawing/2014/main" id="{7C2FE083-178B-6647-9A56-CE416F818EE7}"/>
              </a:ext>
            </a:extLst>
          </p:cNvPr>
          <p:cNvSpPr/>
          <p:nvPr/>
        </p:nvSpPr>
        <p:spPr>
          <a:xfrm>
            <a:off x="166688" y="1676003"/>
            <a:ext cx="8824911" cy="510909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 pos="2278063" algn="l"/>
              </a:tabLst>
            </a:pPr>
            <a:r>
              <a:rPr lang="en-US" sz="2000" dirty="0">
                <a:solidFill>
                  <a:srgbClr val="3327C6"/>
                </a:solidFill>
              </a:rPr>
              <a:t>Now if the foot should say, </a:t>
            </a:r>
          </a:p>
          <a:p>
            <a:pPr>
              <a:tabLst>
                <a:tab pos="444500" algn="l"/>
                <a:tab pos="903288" algn="l"/>
                <a:tab pos="1360488" algn="l"/>
                <a:tab pos="1819275" algn="l"/>
                <a:tab pos="2278063" algn="l"/>
              </a:tabLst>
            </a:pPr>
            <a:r>
              <a:rPr lang="en-US" sz="2000" dirty="0">
                <a:solidFill>
                  <a:srgbClr val="3327C6"/>
                </a:solidFill>
              </a:rPr>
              <a:t>	“Because I am not a hand, I do not belong to the body,” </a:t>
            </a:r>
          </a:p>
          <a:p>
            <a:pPr>
              <a:tabLst>
                <a:tab pos="444500" algn="l"/>
                <a:tab pos="903288" algn="l"/>
                <a:tab pos="1360488" algn="l"/>
                <a:tab pos="1819275" algn="l"/>
                <a:tab pos="2278063" algn="l"/>
              </a:tabLst>
            </a:pPr>
            <a:r>
              <a:rPr lang="en-US" sz="2000" dirty="0">
                <a:solidFill>
                  <a:srgbClr val="3327C6"/>
                </a:solidFill>
              </a:rPr>
              <a:t>		it would not for that reason stop being part of the body. </a:t>
            </a:r>
          </a:p>
          <a:p>
            <a:pPr>
              <a:tabLst>
                <a:tab pos="444500" algn="l"/>
                <a:tab pos="903288" algn="l"/>
                <a:tab pos="1360488" algn="l"/>
                <a:tab pos="1819275" algn="l"/>
                <a:tab pos="2278063" algn="l"/>
              </a:tabLst>
            </a:pPr>
            <a:r>
              <a:rPr lang="en-US" sz="2000" dirty="0">
                <a:solidFill>
                  <a:srgbClr val="3327C6"/>
                </a:solidFill>
              </a:rPr>
              <a:t>And if the ear should say, </a:t>
            </a:r>
          </a:p>
          <a:p>
            <a:pPr>
              <a:tabLst>
                <a:tab pos="444500" algn="l"/>
                <a:tab pos="903288" algn="l"/>
                <a:tab pos="1360488" algn="l"/>
                <a:tab pos="1819275" algn="l"/>
                <a:tab pos="2278063" algn="l"/>
              </a:tabLst>
            </a:pPr>
            <a:r>
              <a:rPr lang="en-US" sz="2000" dirty="0">
                <a:solidFill>
                  <a:srgbClr val="3327C6"/>
                </a:solidFill>
              </a:rPr>
              <a:t>	“Because I am not an eye, I do not belong to the body,” </a:t>
            </a:r>
          </a:p>
          <a:p>
            <a:pPr>
              <a:tabLst>
                <a:tab pos="444500" algn="l"/>
                <a:tab pos="903288" algn="l"/>
                <a:tab pos="1360488" algn="l"/>
                <a:tab pos="1819275" algn="l"/>
                <a:tab pos="2278063" algn="l"/>
              </a:tabLst>
            </a:pPr>
            <a:r>
              <a:rPr lang="en-US" sz="2000" dirty="0">
                <a:solidFill>
                  <a:srgbClr val="3327C6"/>
                </a:solidFill>
              </a:rPr>
              <a:t>		it would not for that reason stop being part of the body. </a:t>
            </a:r>
          </a:p>
          <a:p>
            <a:pPr>
              <a:tabLst>
                <a:tab pos="444500" algn="l"/>
                <a:tab pos="903288" algn="l"/>
                <a:tab pos="1360488" algn="l"/>
                <a:tab pos="1819275" algn="l"/>
                <a:tab pos="2278063" algn="l"/>
              </a:tabLst>
            </a:pPr>
            <a:r>
              <a:rPr lang="en-US" sz="2000" dirty="0">
                <a:solidFill>
                  <a:srgbClr val="3327C6"/>
                </a:solidFill>
              </a:rPr>
              <a:t>If the whole body were an eye, </a:t>
            </a:r>
          </a:p>
          <a:p>
            <a:pPr>
              <a:tabLst>
                <a:tab pos="444500" algn="l"/>
                <a:tab pos="903288" algn="l"/>
                <a:tab pos="1360488" algn="l"/>
                <a:tab pos="1819275" algn="l"/>
                <a:tab pos="2278063" algn="l"/>
              </a:tabLst>
            </a:pPr>
            <a:r>
              <a:rPr lang="en-US" sz="2000" dirty="0">
                <a:solidFill>
                  <a:srgbClr val="3327C6"/>
                </a:solidFill>
              </a:rPr>
              <a:t>	where would the sense of hearing be? </a:t>
            </a:r>
          </a:p>
          <a:p>
            <a:pPr>
              <a:tabLst>
                <a:tab pos="444500" algn="l"/>
                <a:tab pos="903288" algn="l"/>
                <a:tab pos="1360488" algn="l"/>
                <a:tab pos="1819275" algn="l"/>
                <a:tab pos="2278063" algn="l"/>
              </a:tabLst>
            </a:pPr>
            <a:r>
              <a:rPr lang="en-US" sz="2000" dirty="0">
                <a:solidFill>
                  <a:srgbClr val="3327C6"/>
                </a:solidFill>
              </a:rPr>
              <a:t>If the whole body were an ear, </a:t>
            </a:r>
          </a:p>
          <a:p>
            <a:pPr>
              <a:tabLst>
                <a:tab pos="444500" algn="l"/>
                <a:tab pos="903288" algn="l"/>
                <a:tab pos="1360488" algn="l"/>
                <a:tab pos="1819275" algn="l"/>
                <a:tab pos="2278063" algn="l"/>
              </a:tabLst>
            </a:pPr>
            <a:r>
              <a:rPr lang="en-US" sz="2000" dirty="0">
                <a:solidFill>
                  <a:srgbClr val="3327C6"/>
                </a:solidFill>
              </a:rPr>
              <a:t>	where would the sense of smell be? </a:t>
            </a:r>
            <a:r>
              <a:rPr lang="en-US" sz="2000" baseline="30000" dirty="0">
                <a:solidFill>
                  <a:srgbClr val="3327C6"/>
                </a:solidFill>
              </a:rPr>
              <a:t> </a:t>
            </a:r>
          </a:p>
          <a:p>
            <a:pPr>
              <a:tabLst>
                <a:tab pos="444500" algn="l"/>
                <a:tab pos="903288" algn="l"/>
                <a:tab pos="1360488" algn="l"/>
                <a:tab pos="1819275" algn="l"/>
                <a:tab pos="2278063" algn="l"/>
              </a:tabLst>
            </a:pPr>
            <a:r>
              <a:rPr lang="en-US" sz="2000" dirty="0">
                <a:solidFill>
                  <a:srgbClr val="3327C6"/>
                </a:solidFill>
              </a:rPr>
              <a:t>But in fact God has placed the parts in the body, </a:t>
            </a:r>
          </a:p>
          <a:p>
            <a:pPr>
              <a:tabLst>
                <a:tab pos="444500" algn="l"/>
                <a:tab pos="903288" algn="l"/>
                <a:tab pos="1360488" algn="l"/>
                <a:tab pos="1819275" algn="l"/>
                <a:tab pos="2278063" algn="l"/>
              </a:tabLst>
            </a:pPr>
            <a:r>
              <a:rPr lang="en-US" sz="2000" dirty="0">
                <a:solidFill>
                  <a:srgbClr val="3327C6"/>
                </a:solidFill>
              </a:rPr>
              <a:t>	every one of them, </a:t>
            </a:r>
          </a:p>
          <a:p>
            <a:pPr>
              <a:tabLst>
                <a:tab pos="444500" algn="l"/>
                <a:tab pos="903288" algn="l"/>
                <a:tab pos="1360488" algn="l"/>
                <a:tab pos="1819275" algn="l"/>
                <a:tab pos="2278063" algn="l"/>
              </a:tabLst>
            </a:pPr>
            <a:r>
              <a:rPr lang="en-US" sz="2000" dirty="0">
                <a:solidFill>
                  <a:srgbClr val="3327C6"/>
                </a:solidFill>
              </a:rPr>
              <a:t>		just as he wanted them to be. </a:t>
            </a:r>
            <a:r>
              <a:rPr lang="en-US" sz="2000" baseline="30000" dirty="0">
                <a:solidFill>
                  <a:srgbClr val="3327C6"/>
                </a:solidFill>
              </a:rPr>
              <a:t> </a:t>
            </a:r>
          </a:p>
          <a:p>
            <a:pPr>
              <a:tabLst>
                <a:tab pos="444500" algn="l"/>
                <a:tab pos="903288" algn="l"/>
                <a:tab pos="1360488" algn="l"/>
                <a:tab pos="1819275" algn="l"/>
                <a:tab pos="2278063" algn="l"/>
              </a:tabLst>
            </a:pPr>
            <a:r>
              <a:rPr lang="en-US" sz="2000" dirty="0">
                <a:solidFill>
                  <a:srgbClr val="3327C6"/>
                </a:solidFill>
              </a:rPr>
              <a:t>If they were all one part, </a:t>
            </a:r>
          </a:p>
          <a:p>
            <a:pPr>
              <a:tabLst>
                <a:tab pos="444500" algn="l"/>
                <a:tab pos="903288" algn="l"/>
                <a:tab pos="1360488" algn="l"/>
                <a:tab pos="1819275" algn="l"/>
                <a:tab pos="2278063" algn="l"/>
              </a:tabLst>
            </a:pPr>
            <a:r>
              <a:rPr lang="en-US" sz="2000" dirty="0">
                <a:solidFill>
                  <a:srgbClr val="3327C6"/>
                </a:solidFill>
              </a:rPr>
              <a:t>	where would the body be? </a:t>
            </a:r>
          </a:p>
          <a:p>
            <a:pPr>
              <a:tabLst>
                <a:tab pos="444500" algn="l"/>
                <a:tab pos="903288" algn="l"/>
                <a:tab pos="1360488" algn="l"/>
                <a:tab pos="1819275" algn="l"/>
                <a:tab pos="2278063" algn="l"/>
              </a:tabLst>
            </a:pPr>
            <a:r>
              <a:rPr lang="en-US" sz="2000" dirty="0">
                <a:solidFill>
                  <a:srgbClr val="3327C6"/>
                </a:solidFill>
              </a:rPr>
              <a:t>As it is, there are many parts, but one body.</a:t>
            </a:r>
          </a:p>
        </p:txBody>
      </p:sp>
    </p:spTree>
    <p:extLst>
      <p:ext uri="{BB962C8B-B14F-4D97-AF65-F5344CB8AC3E}">
        <p14:creationId xmlns:p14="http://schemas.microsoft.com/office/powerpoint/2010/main" val="3505610807"/>
      </p:ext>
    </p:extLst>
  </p:cSld>
  <p:clrMapOvr>
    <a:masterClrMapping/>
  </p:clrMapOvr>
  <p:transitio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Teamwork</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The Body of Christ (3) </a:t>
            </a:r>
          </a:p>
        </p:txBody>
      </p:sp>
      <p:sp>
        <p:nvSpPr>
          <p:cNvPr id="11" name="Rectangle 10">
            <a:extLst>
              <a:ext uri="{FF2B5EF4-FFF2-40B4-BE49-F238E27FC236}">
                <a16:creationId xmlns:a16="http://schemas.microsoft.com/office/drawing/2014/main" id="{7C2FE083-178B-6647-9A56-CE416F818EE7}"/>
              </a:ext>
            </a:extLst>
          </p:cNvPr>
          <p:cNvSpPr/>
          <p:nvPr/>
        </p:nvSpPr>
        <p:spPr>
          <a:xfrm>
            <a:off x="166688" y="1676003"/>
            <a:ext cx="8824911" cy="510909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rgbClr val="3327C6"/>
                </a:solidFill>
              </a:rPr>
              <a:t>The eye cannot say to the hand, “I don’t need you!” </a:t>
            </a:r>
          </a:p>
          <a:p>
            <a:pPr>
              <a:tabLst>
                <a:tab pos="444500" algn="l"/>
                <a:tab pos="903288" algn="l"/>
                <a:tab pos="1360488" algn="l"/>
                <a:tab pos="1819275" algn="l"/>
              </a:tabLst>
            </a:pPr>
            <a:r>
              <a:rPr lang="en-US" sz="2000" dirty="0">
                <a:solidFill>
                  <a:srgbClr val="3327C6"/>
                </a:solidFill>
              </a:rPr>
              <a:t>And the head cannot say to the feet, “I don’t need you!” </a:t>
            </a:r>
            <a:r>
              <a:rPr lang="en-US" sz="2000" baseline="30000" dirty="0">
                <a:solidFill>
                  <a:srgbClr val="3327C6"/>
                </a:solidFill>
              </a:rPr>
              <a:t> </a:t>
            </a:r>
          </a:p>
          <a:p>
            <a:pPr>
              <a:tabLst>
                <a:tab pos="444500" algn="l"/>
                <a:tab pos="903288" algn="l"/>
                <a:tab pos="1360488" algn="l"/>
                <a:tab pos="1819275" algn="l"/>
              </a:tabLst>
            </a:pPr>
            <a:r>
              <a:rPr lang="en-US" sz="2000" dirty="0">
                <a:solidFill>
                  <a:srgbClr val="3327C6"/>
                </a:solidFill>
              </a:rPr>
              <a:t>On the contrary, those parts of the body that seem to be weaker </a:t>
            </a:r>
          </a:p>
          <a:p>
            <a:pPr>
              <a:tabLst>
                <a:tab pos="444500" algn="l"/>
                <a:tab pos="903288" algn="l"/>
                <a:tab pos="1360488" algn="l"/>
                <a:tab pos="1819275" algn="l"/>
              </a:tabLst>
            </a:pPr>
            <a:r>
              <a:rPr lang="en-US" sz="2000" dirty="0">
                <a:solidFill>
                  <a:srgbClr val="3327C6"/>
                </a:solidFill>
              </a:rPr>
              <a:t>	are indispensable, and the parts that we think are less honorable 	we treat with special honor. </a:t>
            </a:r>
          </a:p>
          <a:p>
            <a:pPr>
              <a:tabLst>
                <a:tab pos="444500" algn="l"/>
                <a:tab pos="903288" algn="l"/>
                <a:tab pos="1360488" algn="l"/>
                <a:tab pos="1819275" algn="l"/>
              </a:tabLst>
            </a:pPr>
            <a:r>
              <a:rPr lang="en-US" sz="2000" dirty="0">
                <a:solidFill>
                  <a:srgbClr val="3327C6"/>
                </a:solidFill>
              </a:rPr>
              <a:t>And the parts that are unpresentable </a:t>
            </a:r>
          </a:p>
          <a:p>
            <a:pPr>
              <a:tabLst>
                <a:tab pos="444500" algn="l"/>
                <a:tab pos="903288" algn="l"/>
                <a:tab pos="1360488" algn="l"/>
                <a:tab pos="1819275" algn="l"/>
              </a:tabLst>
            </a:pPr>
            <a:r>
              <a:rPr lang="en-US" sz="2000" dirty="0">
                <a:solidFill>
                  <a:srgbClr val="3327C6"/>
                </a:solidFill>
              </a:rPr>
              <a:t>	are treated with special modesty,</a:t>
            </a:r>
            <a:r>
              <a:rPr lang="en-US" sz="2000" baseline="30000" dirty="0">
                <a:solidFill>
                  <a:srgbClr val="3327C6"/>
                </a:solidFill>
              </a:rPr>
              <a:t> </a:t>
            </a:r>
          </a:p>
          <a:p>
            <a:pPr>
              <a:tabLst>
                <a:tab pos="444500" algn="l"/>
                <a:tab pos="903288" algn="l"/>
                <a:tab pos="1360488" algn="l"/>
                <a:tab pos="1819275" algn="l"/>
              </a:tabLst>
            </a:pPr>
            <a:r>
              <a:rPr lang="en-US" sz="2000" baseline="30000" dirty="0">
                <a:solidFill>
                  <a:srgbClr val="3327C6"/>
                </a:solidFill>
              </a:rPr>
              <a:t>		</a:t>
            </a:r>
            <a:r>
              <a:rPr lang="en-US" sz="2000" dirty="0">
                <a:solidFill>
                  <a:srgbClr val="3327C6"/>
                </a:solidFill>
              </a:rPr>
              <a:t>while our presentable parts need no special treatment. </a:t>
            </a:r>
          </a:p>
          <a:p>
            <a:pPr>
              <a:tabLst>
                <a:tab pos="444500" algn="l"/>
                <a:tab pos="903288" algn="l"/>
                <a:tab pos="1360488" algn="l"/>
                <a:tab pos="1819275" algn="l"/>
              </a:tabLst>
            </a:pPr>
            <a:r>
              <a:rPr lang="en-US" sz="2000" dirty="0">
                <a:solidFill>
                  <a:srgbClr val="3327C6"/>
                </a:solidFill>
              </a:rPr>
              <a:t>But God has put the body together, </a:t>
            </a:r>
          </a:p>
          <a:p>
            <a:pPr>
              <a:tabLst>
                <a:tab pos="444500" algn="l"/>
                <a:tab pos="903288" algn="l"/>
                <a:tab pos="1360488" algn="l"/>
                <a:tab pos="1819275" algn="l"/>
              </a:tabLst>
            </a:pPr>
            <a:r>
              <a:rPr lang="en-US" sz="2000" dirty="0">
                <a:solidFill>
                  <a:srgbClr val="3327C6"/>
                </a:solidFill>
              </a:rPr>
              <a:t>	giving greater honor to the parts that lacked it, </a:t>
            </a:r>
          </a:p>
          <a:p>
            <a:pPr>
              <a:tabLst>
                <a:tab pos="444500" algn="l"/>
                <a:tab pos="903288" algn="l"/>
                <a:tab pos="1360488" algn="l"/>
                <a:tab pos="1819275" algn="l"/>
              </a:tabLst>
            </a:pPr>
            <a:r>
              <a:rPr lang="en-US" sz="2000" dirty="0">
                <a:solidFill>
                  <a:srgbClr val="3327C6"/>
                </a:solidFill>
              </a:rPr>
              <a:t>		so that there should be no division in the body, </a:t>
            </a:r>
          </a:p>
          <a:p>
            <a:pPr>
              <a:tabLst>
                <a:tab pos="444500" algn="l"/>
                <a:tab pos="903288" algn="l"/>
                <a:tab pos="1360488" algn="l"/>
                <a:tab pos="1819275" algn="l"/>
              </a:tabLst>
            </a:pPr>
            <a:r>
              <a:rPr lang="en-US" sz="2000" dirty="0">
                <a:solidFill>
                  <a:srgbClr val="3327C6"/>
                </a:solidFill>
              </a:rPr>
              <a:t>			but that its parts should have equal concern for each other. </a:t>
            </a:r>
            <a:r>
              <a:rPr lang="en-US" sz="2000" baseline="30000" dirty="0">
                <a:solidFill>
                  <a:srgbClr val="3327C6"/>
                </a:solidFill>
              </a:rPr>
              <a:t> </a:t>
            </a:r>
          </a:p>
          <a:p>
            <a:pPr>
              <a:tabLst>
                <a:tab pos="444500" algn="l"/>
                <a:tab pos="903288" algn="l"/>
                <a:tab pos="1360488" algn="l"/>
                <a:tab pos="1819275" algn="l"/>
              </a:tabLst>
            </a:pPr>
            <a:r>
              <a:rPr lang="en-US" sz="2000" dirty="0">
                <a:solidFill>
                  <a:srgbClr val="3327C6"/>
                </a:solidFill>
              </a:rPr>
              <a:t>If one part suffers, </a:t>
            </a:r>
          </a:p>
          <a:p>
            <a:pPr>
              <a:tabLst>
                <a:tab pos="444500" algn="l"/>
                <a:tab pos="903288" algn="l"/>
                <a:tab pos="1360488" algn="l"/>
                <a:tab pos="1819275" algn="l"/>
              </a:tabLst>
            </a:pPr>
            <a:r>
              <a:rPr lang="en-US" sz="2000" dirty="0">
                <a:solidFill>
                  <a:srgbClr val="3327C6"/>
                </a:solidFill>
              </a:rPr>
              <a:t>	every part suffers with it; </a:t>
            </a:r>
          </a:p>
          <a:p>
            <a:pPr>
              <a:tabLst>
                <a:tab pos="444500" algn="l"/>
                <a:tab pos="903288" algn="l"/>
                <a:tab pos="1360488" algn="l"/>
                <a:tab pos="1819275" algn="l"/>
              </a:tabLst>
            </a:pPr>
            <a:r>
              <a:rPr lang="en-US" sz="2000" dirty="0">
                <a:solidFill>
                  <a:srgbClr val="3327C6"/>
                </a:solidFill>
              </a:rPr>
              <a:t>		if one part is honored, </a:t>
            </a:r>
          </a:p>
          <a:p>
            <a:pPr>
              <a:tabLst>
                <a:tab pos="444500" algn="l"/>
                <a:tab pos="903288" algn="l"/>
                <a:tab pos="1360488" algn="l"/>
                <a:tab pos="1819275" algn="l"/>
              </a:tabLst>
            </a:pPr>
            <a:r>
              <a:rPr lang="en-US" sz="2000" dirty="0">
                <a:solidFill>
                  <a:srgbClr val="3327C6"/>
                </a:solidFill>
              </a:rPr>
              <a:t>			every part rejoices with it.</a:t>
            </a:r>
          </a:p>
        </p:txBody>
      </p:sp>
    </p:spTree>
    <p:extLst>
      <p:ext uri="{BB962C8B-B14F-4D97-AF65-F5344CB8AC3E}">
        <p14:creationId xmlns:p14="http://schemas.microsoft.com/office/powerpoint/2010/main" val="2204651088"/>
      </p:ext>
    </p:extLst>
  </p:cSld>
  <p:clrMapOvr>
    <a:masterClrMapping/>
  </p:clrMapOvr>
  <p:transition/>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Teamwork</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The Body of Christ (4) </a:t>
            </a:r>
          </a:p>
        </p:txBody>
      </p:sp>
      <p:sp>
        <p:nvSpPr>
          <p:cNvPr id="11" name="Rectangle 10">
            <a:extLst>
              <a:ext uri="{FF2B5EF4-FFF2-40B4-BE49-F238E27FC236}">
                <a16:creationId xmlns:a16="http://schemas.microsoft.com/office/drawing/2014/main" id="{7C2FE083-178B-6647-9A56-CE416F818EE7}"/>
              </a:ext>
            </a:extLst>
          </p:cNvPr>
          <p:cNvSpPr/>
          <p:nvPr/>
        </p:nvSpPr>
        <p:spPr>
          <a:xfrm>
            <a:off x="166688" y="1662751"/>
            <a:ext cx="8824911" cy="449353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392113" algn="l"/>
                <a:tab pos="903288" algn="l"/>
                <a:tab pos="1360488" algn="l"/>
                <a:tab pos="1819275" algn="l"/>
              </a:tabLst>
            </a:pPr>
            <a:r>
              <a:rPr lang="en-US" sz="2000" dirty="0">
                <a:solidFill>
                  <a:srgbClr val="3327C6"/>
                </a:solidFill>
              </a:rPr>
              <a:t>Now you are the body of Christ, </a:t>
            </a:r>
          </a:p>
          <a:p>
            <a:pPr>
              <a:tabLst>
                <a:tab pos="392113" algn="l"/>
                <a:tab pos="903288" algn="l"/>
                <a:tab pos="1360488" algn="l"/>
                <a:tab pos="1819275" algn="l"/>
              </a:tabLst>
            </a:pPr>
            <a:r>
              <a:rPr lang="en-US" sz="2000" dirty="0">
                <a:solidFill>
                  <a:srgbClr val="3327C6"/>
                </a:solidFill>
              </a:rPr>
              <a:t>	and each one of you is a part of it. </a:t>
            </a:r>
          </a:p>
          <a:p>
            <a:pPr>
              <a:tabLst>
                <a:tab pos="392113" algn="l"/>
                <a:tab pos="903288" algn="l"/>
                <a:tab pos="1360488" algn="l"/>
                <a:tab pos="1819275" algn="l"/>
              </a:tabLst>
            </a:pPr>
            <a:r>
              <a:rPr lang="en-US" sz="2000" dirty="0">
                <a:solidFill>
                  <a:srgbClr val="3327C6"/>
                </a:solidFill>
              </a:rPr>
              <a:t>And God has placed in the church first of all </a:t>
            </a:r>
          </a:p>
          <a:p>
            <a:pPr>
              <a:tabLst>
                <a:tab pos="392113" algn="l"/>
                <a:tab pos="903288" algn="l"/>
                <a:tab pos="1360488" algn="l"/>
                <a:tab pos="1819275" algn="l"/>
              </a:tabLst>
            </a:pPr>
            <a:r>
              <a:rPr lang="en-US" sz="2000" dirty="0">
                <a:solidFill>
                  <a:srgbClr val="3327C6"/>
                </a:solidFill>
              </a:rPr>
              <a:t>	apostles, second prophets, third teachers, then miracles, </a:t>
            </a:r>
          </a:p>
          <a:p>
            <a:pPr>
              <a:tabLst>
                <a:tab pos="392113" algn="l"/>
                <a:tab pos="903288" algn="l"/>
                <a:tab pos="1360488" algn="l"/>
                <a:tab pos="1819275" algn="l"/>
              </a:tabLst>
            </a:pPr>
            <a:r>
              <a:rPr lang="en-US" sz="2000" dirty="0">
                <a:solidFill>
                  <a:srgbClr val="3327C6"/>
                </a:solidFill>
              </a:rPr>
              <a:t>	then gifts of healing, of helping, of guidance, </a:t>
            </a:r>
          </a:p>
          <a:p>
            <a:pPr>
              <a:tabLst>
                <a:tab pos="392113" algn="l"/>
                <a:tab pos="903288" algn="l"/>
                <a:tab pos="1360488" algn="l"/>
                <a:tab pos="1819275" algn="l"/>
              </a:tabLst>
            </a:pPr>
            <a:r>
              <a:rPr lang="en-US" sz="2000" dirty="0">
                <a:solidFill>
                  <a:srgbClr val="3327C6"/>
                </a:solidFill>
              </a:rPr>
              <a:t>	and of different kinds of tongues.  </a:t>
            </a:r>
          </a:p>
          <a:p>
            <a:pPr>
              <a:tabLst>
                <a:tab pos="392113" algn="l"/>
                <a:tab pos="903288" algn="l"/>
                <a:tab pos="1360488" algn="l"/>
                <a:tab pos="1819275" algn="l"/>
              </a:tabLst>
            </a:pPr>
            <a:r>
              <a:rPr lang="en-US" sz="2000" dirty="0">
                <a:solidFill>
                  <a:srgbClr val="3327C6"/>
                </a:solidFill>
              </a:rPr>
              <a:t>Are all apostles? </a:t>
            </a:r>
          </a:p>
          <a:p>
            <a:pPr>
              <a:tabLst>
                <a:tab pos="392113" algn="l"/>
                <a:tab pos="903288" algn="l"/>
                <a:tab pos="1360488" algn="l"/>
                <a:tab pos="1819275" algn="l"/>
              </a:tabLst>
            </a:pPr>
            <a:r>
              <a:rPr lang="en-US" sz="2000" dirty="0">
                <a:solidFill>
                  <a:srgbClr val="3327C6"/>
                </a:solidFill>
              </a:rPr>
              <a:t>	Are all prophets? </a:t>
            </a:r>
          </a:p>
          <a:p>
            <a:pPr>
              <a:tabLst>
                <a:tab pos="392113" algn="l"/>
                <a:tab pos="903288" algn="l"/>
                <a:tab pos="1360488" algn="l"/>
                <a:tab pos="1819275" algn="l"/>
              </a:tabLst>
            </a:pPr>
            <a:r>
              <a:rPr lang="en-US" sz="2000" dirty="0">
                <a:solidFill>
                  <a:srgbClr val="3327C6"/>
                </a:solidFill>
              </a:rPr>
              <a:t>		Are all teachers? </a:t>
            </a:r>
          </a:p>
          <a:p>
            <a:pPr>
              <a:tabLst>
                <a:tab pos="392113" algn="l"/>
                <a:tab pos="903288" algn="l"/>
                <a:tab pos="1360488" algn="l"/>
                <a:tab pos="1819275" algn="l"/>
              </a:tabLst>
            </a:pPr>
            <a:r>
              <a:rPr lang="en-US" sz="2000" dirty="0">
                <a:solidFill>
                  <a:srgbClr val="3327C6"/>
                </a:solidFill>
              </a:rPr>
              <a:t>Do all work miracles? </a:t>
            </a:r>
            <a:r>
              <a:rPr lang="en-US" sz="2000" baseline="30000" dirty="0">
                <a:solidFill>
                  <a:srgbClr val="3327C6"/>
                </a:solidFill>
              </a:rPr>
              <a:t>  </a:t>
            </a:r>
          </a:p>
          <a:p>
            <a:pPr>
              <a:tabLst>
                <a:tab pos="392113" algn="l"/>
                <a:tab pos="903288" algn="l"/>
                <a:tab pos="1360488" algn="l"/>
                <a:tab pos="1819275" algn="l"/>
              </a:tabLst>
            </a:pPr>
            <a:r>
              <a:rPr lang="en-US" sz="2000" dirty="0">
                <a:solidFill>
                  <a:srgbClr val="3327C6"/>
                </a:solidFill>
              </a:rPr>
              <a:t>	Do all have gifts of healing? </a:t>
            </a:r>
          </a:p>
          <a:p>
            <a:pPr>
              <a:tabLst>
                <a:tab pos="392113" algn="l"/>
                <a:tab pos="903288" algn="l"/>
                <a:tab pos="1360488" algn="l"/>
                <a:tab pos="1819275" algn="l"/>
              </a:tabLst>
            </a:pPr>
            <a:r>
              <a:rPr lang="en-US" sz="2000" dirty="0">
                <a:solidFill>
                  <a:srgbClr val="3327C6"/>
                </a:solidFill>
              </a:rPr>
              <a:t>		Do all speak in tongues? </a:t>
            </a:r>
          </a:p>
          <a:p>
            <a:pPr>
              <a:tabLst>
                <a:tab pos="392113" algn="l"/>
                <a:tab pos="903288" algn="l"/>
                <a:tab pos="1360488" algn="l"/>
                <a:tab pos="1819275" algn="l"/>
              </a:tabLst>
            </a:pPr>
            <a:r>
              <a:rPr lang="en-US" sz="2000" dirty="0">
                <a:solidFill>
                  <a:srgbClr val="3327C6"/>
                </a:solidFill>
              </a:rPr>
              <a:t>			Do all interpret? </a:t>
            </a:r>
            <a:r>
              <a:rPr lang="en-US" sz="2000" baseline="30000" dirty="0">
                <a:solidFill>
                  <a:srgbClr val="3327C6"/>
                </a:solidFill>
              </a:rPr>
              <a:t> </a:t>
            </a:r>
          </a:p>
          <a:p>
            <a:pPr>
              <a:tabLst>
                <a:tab pos="392113" algn="l"/>
                <a:tab pos="903288" algn="l"/>
                <a:tab pos="1360488" algn="l"/>
                <a:tab pos="1819275" algn="l"/>
              </a:tabLst>
            </a:pPr>
            <a:r>
              <a:rPr lang="en-US" sz="2000" baseline="30000" dirty="0">
                <a:solidFill>
                  <a:srgbClr val="3327C6"/>
                </a:solidFill>
              </a:rPr>
              <a:t>									       </a:t>
            </a:r>
            <a:r>
              <a:rPr lang="en-US" sz="2000" dirty="0">
                <a:solidFill>
                  <a:srgbClr val="3327C6"/>
                </a:solidFill>
              </a:rPr>
              <a:t>1 Corinthians 12:21-30</a:t>
            </a:r>
          </a:p>
        </p:txBody>
      </p:sp>
      <p:sp>
        <p:nvSpPr>
          <p:cNvPr id="7" name="Rectangle 6">
            <a:extLst>
              <a:ext uri="{FF2B5EF4-FFF2-40B4-BE49-F238E27FC236}">
                <a16:creationId xmlns:a16="http://schemas.microsoft.com/office/drawing/2014/main" id="{2A03C3B5-89A5-0448-90B8-404107BFA0E4}"/>
              </a:ext>
            </a:extLst>
          </p:cNvPr>
          <p:cNvSpPr/>
          <p:nvPr/>
        </p:nvSpPr>
        <p:spPr>
          <a:xfrm>
            <a:off x="155092" y="6211316"/>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49263" algn="l"/>
                <a:tab pos="912813" algn="l"/>
                <a:tab pos="1362075" algn="l"/>
                <a:tab pos="1825625" algn="l"/>
              </a:tabLst>
            </a:pPr>
            <a:r>
              <a:rPr lang="en-US" sz="2000" dirty="0">
                <a:solidFill>
                  <a:schemeClr val="tx1"/>
                </a:solidFill>
              </a:rPr>
              <a:t>The Body of Christ requires teamwork!</a:t>
            </a:r>
          </a:p>
        </p:txBody>
      </p:sp>
    </p:spTree>
    <p:extLst>
      <p:ext uri="{BB962C8B-B14F-4D97-AF65-F5344CB8AC3E}">
        <p14:creationId xmlns:p14="http://schemas.microsoft.com/office/powerpoint/2010/main" val="308880302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Lead-In to Living With Purpose </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From David’s Spiritual Disciplines Class</a:t>
            </a:r>
            <a:endParaRPr lang="en-US" sz="2000" dirty="0">
              <a:solidFill>
                <a:srgbClr val="002060"/>
              </a:solidFill>
            </a:endParaRPr>
          </a:p>
        </p:txBody>
      </p:sp>
      <p:sp>
        <p:nvSpPr>
          <p:cNvPr id="9" name="Rectangle 8"/>
          <p:cNvSpPr/>
          <p:nvPr/>
        </p:nvSpPr>
        <p:spPr>
          <a:xfrm>
            <a:off x="166686" y="1237881"/>
            <a:ext cx="8824911" cy="25853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“Come to me, all you who are weary and burdened, </a:t>
            </a:r>
          </a:p>
          <a:p>
            <a:pPr>
              <a:tabLst>
                <a:tab pos="457200" algn="l"/>
                <a:tab pos="914400" algn="l"/>
                <a:tab pos="1371600" algn="l"/>
                <a:tab pos="1828800" algn="l"/>
                <a:tab pos="2286000" algn="l"/>
              </a:tabLst>
            </a:pPr>
            <a:r>
              <a:rPr lang="en-US" sz="2000" dirty="0">
                <a:solidFill>
                  <a:srgbClr val="0070C0"/>
                </a:solidFill>
              </a:rPr>
              <a:t>	and I will give you rest.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Take my </a:t>
            </a:r>
            <a:r>
              <a:rPr lang="en-US" sz="2000" dirty="0">
                <a:solidFill>
                  <a:srgbClr val="FF0000"/>
                </a:solidFill>
              </a:rPr>
              <a:t>yoke</a:t>
            </a:r>
            <a:r>
              <a:rPr lang="en-US" sz="2000" dirty="0">
                <a:solidFill>
                  <a:srgbClr val="0070C0"/>
                </a:solidFill>
              </a:rPr>
              <a:t> upon you and </a:t>
            </a:r>
            <a:r>
              <a:rPr lang="en-US" sz="2000" dirty="0">
                <a:solidFill>
                  <a:srgbClr val="FF0000"/>
                </a:solidFill>
              </a:rPr>
              <a:t>learn</a:t>
            </a:r>
            <a:r>
              <a:rPr lang="en-US" sz="2000" dirty="0">
                <a:solidFill>
                  <a:srgbClr val="0070C0"/>
                </a:solidFill>
              </a:rPr>
              <a:t> from me, </a:t>
            </a:r>
          </a:p>
          <a:p>
            <a:pPr>
              <a:tabLst>
                <a:tab pos="457200" algn="l"/>
                <a:tab pos="914400" algn="l"/>
                <a:tab pos="1371600" algn="l"/>
                <a:tab pos="1828800" algn="l"/>
                <a:tab pos="2286000" algn="l"/>
              </a:tabLst>
            </a:pPr>
            <a:r>
              <a:rPr lang="en-US" sz="2000" dirty="0">
                <a:solidFill>
                  <a:srgbClr val="0070C0"/>
                </a:solidFill>
              </a:rPr>
              <a:t>	for I am gentle and humble in heart, </a:t>
            </a:r>
          </a:p>
          <a:p>
            <a:pPr>
              <a:tabLst>
                <a:tab pos="457200" algn="l"/>
                <a:tab pos="914400" algn="l"/>
                <a:tab pos="1371600" algn="l"/>
                <a:tab pos="1828800" algn="l"/>
                <a:tab pos="2286000" algn="l"/>
              </a:tabLst>
            </a:pPr>
            <a:r>
              <a:rPr lang="en-US" sz="2000" dirty="0">
                <a:solidFill>
                  <a:srgbClr val="0070C0"/>
                </a:solidFill>
              </a:rPr>
              <a:t>		and you will find rest for your souls. </a:t>
            </a:r>
            <a:r>
              <a:rPr lang="en-US" sz="2000" baseline="30000" dirty="0">
                <a:solidFill>
                  <a:srgbClr val="0070C0"/>
                </a:solidFill>
              </a:rPr>
              <a:t> </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For my yoke is easy and my burden is light.”</a:t>
            </a:r>
          </a:p>
          <a:p>
            <a:pPr>
              <a:tabLst>
                <a:tab pos="457200" algn="l"/>
                <a:tab pos="914400" algn="l"/>
                <a:tab pos="1371600" algn="l"/>
                <a:tab pos="1828800" algn="l"/>
                <a:tab pos="2286000" algn="l"/>
              </a:tabLst>
            </a:pPr>
            <a:r>
              <a:rPr lang="en-US" sz="2000" dirty="0">
                <a:solidFill>
                  <a:srgbClr val="0070C0"/>
                </a:solidFill>
              </a:rPr>
              <a:t>										Matthew 11:28-30</a:t>
            </a:r>
          </a:p>
        </p:txBody>
      </p:sp>
      <p:sp>
        <p:nvSpPr>
          <p:cNvPr id="11" name="Rectangle 10"/>
          <p:cNvSpPr/>
          <p:nvPr/>
        </p:nvSpPr>
        <p:spPr>
          <a:xfrm>
            <a:off x="166686" y="4408622"/>
            <a:ext cx="8824911" cy="1231106"/>
          </a:xfrm>
          <a:prstGeom prst="rect">
            <a:avLst/>
          </a:prstGeom>
          <a:solidFill>
            <a:srgbClr val="FFE8AA">
              <a:alpha val="29020"/>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Consider the “yoke” to be a </a:t>
            </a:r>
            <a:r>
              <a:rPr lang="en-US" sz="2000" dirty="0">
                <a:solidFill>
                  <a:srgbClr val="FF0000"/>
                </a:solidFill>
                <a:cs typeface="Arial" charset="0"/>
              </a:rPr>
              <a:t>purpose </a:t>
            </a:r>
          </a:p>
          <a:p>
            <a:pPr algn="ctr">
              <a:tabLst>
                <a:tab pos="446088" algn="l"/>
                <a:tab pos="906463" algn="l"/>
                <a:tab pos="1366838" algn="l"/>
                <a:tab pos="1827213" algn="l"/>
                <a:tab pos="2273300" algn="l"/>
              </a:tabLst>
            </a:pPr>
            <a:r>
              <a:rPr lang="en-US" sz="2000" dirty="0">
                <a:solidFill>
                  <a:srgbClr val="002060"/>
                </a:solidFill>
                <a:cs typeface="Arial" charset="0"/>
              </a:rPr>
              <a:t>that we take on (absorb) from Christ.</a:t>
            </a:r>
          </a:p>
          <a:p>
            <a:pPr algn="ctr">
              <a:tabLst>
                <a:tab pos="446088" algn="l"/>
                <a:tab pos="906463" algn="l"/>
                <a:tab pos="1366838" algn="l"/>
                <a:tab pos="1827213" algn="l"/>
                <a:tab pos="2273300" algn="l"/>
              </a:tabLst>
            </a:pPr>
            <a:endParaRPr lang="en-US" sz="800" dirty="0">
              <a:solidFill>
                <a:srgbClr val="002060"/>
              </a:solidFill>
              <a:cs typeface="Arial" charset="0"/>
            </a:endParaRPr>
          </a:p>
          <a:p>
            <a:pPr algn="ctr">
              <a:tabLst>
                <a:tab pos="446088" algn="l"/>
                <a:tab pos="906463" algn="l"/>
                <a:tab pos="1366838" algn="l"/>
                <a:tab pos="1827213" algn="l"/>
                <a:tab pos="2273300" algn="l"/>
              </a:tabLst>
            </a:pPr>
            <a:r>
              <a:rPr lang="en-US" sz="2000" dirty="0">
                <a:solidFill>
                  <a:srgbClr val="002060"/>
                </a:solidFill>
                <a:cs typeface="Arial" charset="0"/>
              </a:rPr>
              <a:t>His purpose should become ours.</a:t>
            </a:r>
          </a:p>
        </p:txBody>
      </p:sp>
      <p:sp>
        <p:nvSpPr>
          <p:cNvPr id="7" name="Rectangle 6">
            <a:extLst>
              <a:ext uri="{FF2B5EF4-FFF2-40B4-BE49-F238E27FC236}">
                <a16:creationId xmlns:a16="http://schemas.microsoft.com/office/drawing/2014/main" id="{921E3BD0-2AC8-0A49-9C4F-D64409B4D860}"/>
              </a:ext>
            </a:extLst>
          </p:cNvPr>
          <p:cNvSpPr/>
          <p:nvPr/>
        </p:nvSpPr>
        <p:spPr>
          <a:xfrm>
            <a:off x="188119" y="6225146"/>
            <a:ext cx="8824911" cy="492443"/>
          </a:xfrm>
          <a:prstGeom prst="rect">
            <a:avLst/>
          </a:prstGeom>
          <a:solidFill>
            <a:srgbClr val="FFE8AA">
              <a:alpha val="29020"/>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From this we </a:t>
            </a:r>
            <a:r>
              <a:rPr lang="en-US" sz="2000" dirty="0">
                <a:solidFill>
                  <a:srgbClr val="FF0000"/>
                </a:solidFill>
                <a:cs typeface="Arial" charset="0"/>
              </a:rPr>
              <a:t>learn</a:t>
            </a:r>
            <a:r>
              <a:rPr lang="en-US" sz="2000" dirty="0">
                <a:solidFill>
                  <a:srgbClr val="002060"/>
                </a:solidFill>
                <a:cs typeface="Arial" charset="0"/>
              </a:rPr>
              <a:t> Spiritual Disciplines [PDE class]</a:t>
            </a:r>
          </a:p>
        </p:txBody>
      </p:sp>
    </p:spTree>
    <p:extLst>
      <p:ext uri="{BB962C8B-B14F-4D97-AF65-F5344CB8AC3E}">
        <p14:creationId xmlns:p14="http://schemas.microsoft.com/office/powerpoint/2010/main" val="653501192"/>
      </p:ext>
    </p:extLst>
  </p:cSld>
  <p:clrMapOvr>
    <a:masterClrMapping/>
  </p:clrMapOvr>
  <p:transition/>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Teamwork</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Teamwork</a:t>
            </a:r>
          </a:p>
        </p:txBody>
      </p:sp>
      <p:sp>
        <p:nvSpPr>
          <p:cNvPr id="11" name="Rectangle 10">
            <a:extLst>
              <a:ext uri="{FF2B5EF4-FFF2-40B4-BE49-F238E27FC236}">
                <a16:creationId xmlns:a16="http://schemas.microsoft.com/office/drawing/2014/main" id="{7C2FE083-178B-6647-9A56-CE416F818EE7}"/>
              </a:ext>
            </a:extLst>
          </p:cNvPr>
          <p:cNvSpPr/>
          <p:nvPr/>
        </p:nvSpPr>
        <p:spPr>
          <a:xfrm>
            <a:off x="166688" y="1676003"/>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392113" algn="l"/>
                <a:tab pos="903288" algn="l"/>
                <a:tab pos="1360488" algn="l"/>
                <a:tab pos="1819275" algn="l"/>
              </a:tabLst>
            </a:pPr>
            <a:r>
              <a:rPr lang="en-US" sz="2000" dirty="0"/>
              <a:t>If you have a common </a:t>
            </a:r>
            <a:r>
              <a:rPr lang="en-US" sz="2000" dirty="0">
                <a:solidFill>
                  <a:srgbClr val="FF0000"/>
                </a:solidFill>
              </a:rPr>
              <a:t>purpose</a:t>
            </a:r>
            <a:r>
              <a:rPr lang="en-US" sz="2000" dirty="0"/>
              <a:t> </a:t>
            </a:r>
          </a:p>
          <a:p>
            <a:pPr>
              <a:tabLst>
                <a:tab pos="392113" algn="l"/>
                <a:tab pos="903288" algn="l"/>
                <a:tab pos="1360488" algn="l"/>
                <a:tab pos="1819275" algn="l"/>
              </a:tabLst>
            </a:pPr>
            <a:r>
              <a:rPr lang="en-US" sz="2000" dirty="0"/>
              <a:t>	and an environment </a:t>
            </a:r>
          </a:p>
          <a:p>
            <a:pPr>
              <a:tabLst>
                <a:tab pos="392113" algn="l"/>
                <a:tab pos="903288" algn="l"/>
                <a:tab pos="1360488" algn="l"/>
                <a:tab pos="1819275" algn="l"/>
              </a:tabLst>
            </a:pPr>
            <a:r>
              <a:rPr lang="en-US" sz="2000" dirty="0"/>
              <a:t>		in which people want to help others succeed, </a:t>
            </a:r>
          </a:p>
          <a:p>
            <a:pPr>
              <a:tabLst>
                <a:tab pos="392113" algn="l"/>
                <a:tab pos="903288" algn="l"/>
                <a:tab pos="1360488" algn="l"/>
                <a:tab pos="1819275" algn="l"/>
              </a:tabLst>
            </a:pPr>
            <a:r>
              <a:rPr lang="en-US" sz="2000" dirty="0"/>
              <a:t>			the problems will be fixed quickly. </a:t>
            </a:r>
          </a:p>
          <a:p>
            <a:pPr>
              <a:tabLst>
                <a:tab pos="392113" algn="l"/>
                <a:tab pos="903288" algn="l"/>
                <a:tab pos="1360488" algn="l"/>
                <a:tab pos="1819275" algn="l"/>
              </a:tabLst>
            </a:pPr>
            <a:r>
              <a:rPr lang="en-US" sz="2000" dirty="0"/>
              <a:t>										          Alan </a:t>
            </a:r>
            <a:r>
              <a:rPr lang="en-US" sz="2000" dirty="0" err="1"/>
              <a:t>Mulally</a:t>
            </a:r>
            <a:r>
              <a:rPr lang="en-US" sz="2000" dirty="0"/>
              <a:t> </a:t>
            </a:r>
          </a:p>
        </p:txBody>
      </p:sp>
      <p:sp>
        <p:nvSpPr>
          <p:cNvPr id="7" name="Rectangle 6">
            <a:extLst>
              <a:ext uri="{FF2B5EF4-FFF2-40B4-BE49-F238E27FC236}">
                <a16:creationId xmlns:a16="http://schemas.microsoft.com/office/drawing/2014/main" id="{2A03C3B5-89A5-0448-90B8-404107BFA0E4}"/>
              </a:ext>
            </a:extLst>
          </p:cNvPr>
          <p:cNvSpPr/>
          <p:nvPr/>
        </p:nvSpPr>
        <p:spPr>
          <a:xfrm>
            <a:off x="155092" y="6211316"/>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49263" algn="l"/>
                <a:tab pos="912813" algn="l"/>
                <a:tab pos="1362075" algn="l"/>
                <a:tab pos="1825625" algn="l"/>
              </a:tabLst>
            </a:pPr>
            <a:r>
              <a:rPr lang="en-US" sz="2000" dirty="0">
                <a:solidFill>
                  <a:schemeClr val="tx1"/>
                </a:solidFill>
              </a:rPr>
              <a:t>The Body of Christ requires teamwork!</a:t>
            </a:r>
          </a:p>
        </p:txBody>
      </p:sp>
    </p:spTree>
    <p:extLst>
      <p:ext uri="{BB962C8B-B14F-4D97-AF65-F5344CB8AC3E}">
        <p14:creationId xmlns:p14="http://schemas.microsoft.com/office/powerpoint/2010/main" val="1260244498"/>
      </p:ext>
    </p:extLst>
  </p:cSld>
  <p:clrMapOvr>
    <a:masterClrMapping/>
  </p:clrMapOvr>
  <p:transitio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Success</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must keep our individuality for the team to achieve success</a:t>
            </a:r>
          </a:p>
        </p:txBody>
      </p:sp>
      <p:sp>
        <p:nvSpPr>
          <p:cNvPr id="11" name="Rectangle 10">
            <a:extLst>
              <a:ext uri="{FF2B5EF4-FFF2-40B4-BE49-F238E27FC236}">
                <a16:creationId xmlns:a16="http://schemas.microsoft.com/office/drawing/2014/main" id="{7C2FE083-178B-6647-9A56-CE416F818EE7}"/>
              </a:ext>
            </a:extLst>
          </p:cNvPr>
          <p:cNvSpPr/>
          <p:nvPr/>
        </p:nvSpPr>
        <p:spPr>
          <a:xfrm>
            <a:off x="166688" y="1662751"/>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It is not our purpose </a:t>
            </a:r>
          </a:p>
          <a:p>
            <a:pPr>
              <a:tabLst>
                <a:tab pos="457200" algn="l"/>
                <a:tab pos="914400" algn="l"/>
                <a:tab pos="1371600" algn="l"/>
                <a:tab pos="1828800" algn="l"/>
                <a:tab pos="2286000" algn="l"/>
              </a:tabLst>
            </a:pPr>
            <a:r>
              <a:rPr lang="en-US" sz="2000" dirty="0">
                <a:solidFill>
                  <a:schemeClr val="tx1"/>
                </a:solidFill>
              </a:rPr>
              <a:t>	to become each other; </a:t>
            </a:r>
          </a:p>
          <a:p>
            <a:pPr>
              <a:tabLst>
                <a:tab pos="457200" algn="l"/>
                <a:tab pos="914400" algn="l"/>
                <a:tab pos="1371600" algn="l"/>
                <a:tab pos="1828800" algn="l"/>
                <a:tab pos="2286000" algn="l"/>
              </a:tabLst>
            </a:pPr>
            <a:r>
              <a:rPr lang="en-US" sz="2000" dirty="0">
                <a:solidFill>
                  <a:schemeClr val="tx1"/>
                </a:solidFill>
              </a:rPr>
              <a:t>		it is to recognize each other, </a:t>
            </a:r>
          </a:p>
          <a:p>
            <a:pPr>
              <a:tabLst>
                <a:tab pos="457200" algn="l"/>
                <a:tab pos="914400" algn="l"/>
                <a:tab pos="1371600" algn="l"/>
                <a:tab pos="1828800" algn="l"/>
                <a:tab pos="2286000" algn="l"/>
              </a:tabLst>
            </a:pPr>
            <a:r>
              <a:rPr lang="en-US" sz="2000" dirty="0">
                <a:solidFill>
                  <a:schemeClr val="tx1"/>
                </a:solidFill>
              </a:rPr>
              <a:t>			to learn to see the other </a:t>
            </a:r>
          </a:p>
          <a:p>
            <a:pPr>
              <a:tabLst>
                <a:tab pos="457200" algn="l"/>
                <a:tab pos="914400" algn="l"/>
                <a:tab pos="1371600" algn="l"/>
                <a:tab pos="1828800" algn="l"/>
                <a:tab pos="2286000" algn="l"/>
              </a:tabLst>
            </a:pPr>
            <a:r>
              <a:rPr lang="en-US" sz="2000" dirty="0">
                <a:solidFill>
                  <a:schemeClr val="tx1"/>
                </a:solidFill>
              </a:rPr>
              <a:t>				and honor him for what he is. </a:t>
            </a:r>
          </a:p>
          <a:p>
            <a:pPr>
              <a:tabLst>
                <a:tab pos="457200" algn="l"/>
                <a:tab pos="914400" algn="l"/>
                <a:tab pos="1371600" algn="l"/>
                <a:tab pos="1828800" algn="l"/>
                <a:tab pos="2286000" algn="l"/>
              </a:tabLst>
            </a:pPr>
            <a:r>
              <a:rPr lang="en-US" sz="2000" dirty="0">
                <a:solidFill>
                  <a:schemeClr val="tx1"/>
                </a:solidFill>
              </a:rPr>
              <a:t>										   Hermann Hesse </a:t>
            </a:r>
          </a:p>
        </p:txBody>
      </p:sp>
      <p:sp>
        <p:nvSpPr>
          <p:cNvPr id="7" name="Rectangle 6">
            <a:extLst>
              <a:ext uri="{FF2B5EF4-FFF2-40B4-BE49-F238E27FC236}">
                <a16:creationId xmlns:a16="http://schemas.microsoft.com/office/drawing/2014/main" id="{5DF28EED-3CE4-0E41-9BCE-E6BECF0A2090}"/>
              </a:ext>
            </a:extLst>
          </p:cNvPr>
          <p:cNvSpPr/>
          <p:nvPr/>
        </p:nvSpPr>
        <p:spPr>
          <a:xfrm>
            <a:off x="166687" y="6214032"/>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Relate to Paul’s description of the body and its parts!</a:t>
            </a:r>
          </a:p>
        </p:txBody>
      </p:sp>
    </p:spTree>
    <p:extLst>
      <p:ext uri="{BB962C8B-B14F-4D97-AF65-F5344CB8AC3E}">
        <p14:creationId xmlns:p14="http://schemas.microsoft.com/office/powerpoint/2010/main" val="2429415067"/>
      </p:ext>
    </p:extLst>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Victory </a:t>
            </a:r>
          </a:p>
        </p:txBody>
      </p:sp>
      <p:sp>
        <p:nvSpPr>
          <p:cNvPr id="7" name="Rectangle 6"/>
          <p:cNvSpPr/>
          <p:nvPr/>
        </p:nvSpPr>
        <p:spPr>
          <a:xfrm>
            <a:off x="166683" y="1706095"/>
            <a:ext cx="5386624"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Leadership</a:t>
            </a:r>
          </a:p>
          <a:p>
            <a:pPr marL="342900" lvl="0" indent="-342900">
              <a:buFont typeface="Arial" charset="0"/>
              <a:buChar char="•"/>
            </a:pPr>
            <a:r>
              <a:rPr lang="en-US" sz="2000" dirty="0">
                <a:solidFill>
                  <a:schemeClr val="tx1"/>
                </a:solidFill>
              </a:rPr>
              <a:t>Inspiration</a:t>
            </a:r>
          </a:p>
          <a:p>
            <a:pPr marL="342900" lvl="0" indent="-342900">
              <a:buFont typeface="Arial" charset="0"/>
              <a:buChar char="•"/>
            </a:pPr>
            <a:r>
              <a:rPr lang="en-US" sz="2000" dirty="0">
                <a:solidFill>
                  <a:schemeClr val="tx1"/>
                </a:solidFill>
              </a:rPr>
              <a:t>Teamwork</a:t>
            </a:r>
          </a:p>
          <a:p>
            <a:pPr marL="342900" lvl="0" indent="-342900">
              <a:buFont typeface="Arial" charset="0"/>
              <a:buChar char="•"/>
            </a:pPr>
            <a:r>
              <a:rPr lang="en-US" sz="2000" dirty="0">
                <a:solidFill>
                  <a:schemeClr val="tx1"/>
                </a:solidFill>
              </a:rPr>
              <a:t>Winning / Success</a:t>
            </a:r>
          </a:p>
        </p:txBody>
      </p:sp>
    </p:spTree>
    <p:extLst>
      <p:ext uri="{BB962C8B-B14F-4D97-AF65-F5344CB8AC3E}">
        <p14:creationId xmlns:p14="http://schemas.microsoft.com/office/powerpoint/2010/main" val="2204491523"/>
      </p:ext>
    </p:extLst>
  </p:cSld>
  <p:clrMapOvr>
    <a:masterClrMapping/>
  </p:clrMapOvr>
  <p:transitio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Success</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must have commitment to our purpose to achieve success</a:t>
            </a:r>
          </a:p>
        </p:txBody>
      </p:sp>
      <p:sp>
        <p:nvSpPr>
          <p:cNvPr id="11" name="Rectangle 10">
            <a:extLst>
              <a:ext uri="{FF2B5EF4-FFF2-40B4-BE49-F238E27FC236}">
                <a16:creationId xmlns:a16="http://schemas.microsoft.com/office/drawing/2014/main" id="{7C2FE083-178B-6647-9A56-CE416F818EE7}"/>
              </a:ext>
            </a:extLst>
          </p:cNvPr>
          <p:cNvSpPr/>
          <p:nvPr/>
        </p:nvSpPr>
        <p:spPr>
          <a:xfrm>
            <a:off x="166688" y="1662751"/>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432FF"/>
                </a:solidFill>
              </a:rPr>
              <a:t>Winners </a:t>
            </a:r>
            <a:r>
              <a:rPr lang="en-US" sz="2000" dirty="0">
                <a:solidFill>
                  <a:schemeClr val="tx1"/>
                </a:solidFill>
              </a:rPr>
              <a:t>are people </a:t>
            </a:r>
          </a:p>
          <a:p>
            <a:pPr>
              <a:tabLst>
                <a:tab pos="457200" algn="l"/>
                <a:tab pos="914400" algn="l"/>
                <a:tab pos="1371600" algn="l"/>
                <a:tab pos="1828800" algn="l"/>
                <a:tab pos="2286000" algn="l"/>
              </a:tabLst>
            </a:pPr>
            <a:r>
              <a:rPr lang="en-US" sz="2000" dirty="0">
                <a:solidFill>
                  <a:schemeClr val="tx1"/>
                </a:solidFill>
              </a:rPr>
              <a:t>	with definite </a:t>
            </a:r>
            <a:r>
              <a:rPr lang="en-US" sz="2000" dirty="0">
                <a:solidFill>
                  <a:srgbClr val="FF0000"/>
                </a:solidFill>
              </a:rPr>
              <a:t>purpose</a:t>
            </a:r>
            <a:r>
              <a:rPr lang="en-US" sz="2000" dirty="0">
                <a:solidFill>
                  <a:schemeClr val="tx1"/>
                </a:solidFill>
              </a:rPr>
              <a:t> in life. </a:t>
            </a:r>
          </a:p>
          <a:p>
            <a:pPr>
              <a:tabLst>
                <a:tab pos="457200" algn="l"/>
                <a:tab pos="914400" algn="l"/>
                <a:tab pos="1371600" algn="l"/>
                <a:tab pos="1828800" algn="l"/>
                <a:tab pos="2286000" algn="l"/>
              </a:tabLst>
            </a:pPr>
            <a:r>
              <a:rPr lang="en-US" sz="2000" dirty="0">
                <a:solidFill>
                  <a:schemeClr val="tx1"/>
                </a:solidFill>
              </a:rPr>
              <a:t>										        Denis </a:t>
            </a:r>
            <a:r>
              <a:rPr lang="en-US" sz="2000" dirty="0" err="1">
                <a:solidFill>
                  <a:schemeClr val="tx1"/>
                </a:solidFill>
              </a:rPr>
              <a:t>Waitley</a:t>
            </a:r>
            <a:r>
              <a:rPr lang="en-US" sz="2000" dirty="0">
                <a:solidFill>
                  <a:schemeClr val="tx1"/>
                </a:solidFill>
              </a:rPr>
              <a:t> </a:t>
            </a:r>
          </a:p>
        </p:txBody>
      </p:sp>
      <p:sp>
        <p:nvSpPr>
          <p:cNvPr id="10" name="Rectangle 9">
            <a:extLst>
              <a:ext uri="{FF2B5EF4-FFF2-40B4-BE49-F238E27FC236}">
                <a16:creationId xmlns:a16="http://schemas.microsoft.com/office/drawing/2014/main" id="{4F890A9D-79EB-674A-8AC6-C345E7D01631}"/>
              </a:ext>
            </a:extLst>
          </p:cNvPr>
          <p:cNvSpPr/>
          <p:nvPr/>
        </p:nvSpPr>
        <p:spPr>
          <a:xfrm>
            <a:off x="166686" y="2767448"/>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432FF"/>
                </a:solidFill>
              </a:rPr>
              <a:t>Success</a:t>
            </a:r>
            <a:r>
              <a:rPr lang="en-US" sz="2000" dirty="0">
                <a:solidFill>
                  <a:schemeClr val="tx1"/>
                </a:solidFill>
              </a:rPr>
              <a:t> demands </a:t>
            </a:r>
          </a:p>
          <a:p>
            <a:pPr>
              <a:tabLst>
                <a:tab pos="457200" algn="l"/>
                <a:tab pos="914400" algn="l"/>
                <a:tab pos="1371600" algn="l"/>
                <a:tab pos="1828800" algn="l"/>
                <a:tab pos="2286000" algn="l"/>
              </a:tabLst>
            </a:pPr>
            <a:r>
              <a:rPr lang="en-US" sz="2000" dirty="0">
                <a:solidFill>
                  <a:schemeClr val="tx1"/>
                </a:solidFill>
              </a:rPr>
              <a:t>	singleness of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Vince Lombardi </a:t>
            </a:r>
          </a:p>
        </p:txBody>
      </p:sp>
      <p:sp>
        <p:nvSpPr>
          <p:cNvPr id="12" name="Rectangle 11">
            <a:extLst>
              <a:ext uri="{FF2B5EF4-FFF2-40B4-BE49-F238E27FC236}">
                <a16:creationId xmlns:a16="http://schemas.microsoft.com/office/drawing/2014/main" id="{843ED3AA-3961-F340-9FD3-E967CA1E60AD}"/>
              </a:ext>
            </a:extLst>
          </p:cNvPr>
          <p:cNvSpPr/>
          <p:nvPr/>
        </p:nvSpPr>
        <p:spPr>
          <a:xfrm>
            <a:off x="166684" y="3872145"/>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secret of </a:t>
            </a:r>
            <a:r>
              <a:rPr lang="en-US" sz="2000" dirty="0">
                <a:solidFill>
                  <a:srgbClr val="0432FF"/>
                </a:solidFill>
              </a:rPr>
              <a:t>success</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is constancy to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Benjamin Disraeli </a:t>
            </a:r>
          </a:p>
        </p:txBody>
      </p:sp>
      <p:sp>
        <p:nvSpPr>
          <p:cNvPr id="13" name="Rectangle 12">
            <a:extLst>
              <a:ext uri="{FF2B5EF4-FFF2-40B4-BE49-F238E27FC236}">
                <a16:creationId xmlns:a16="http://schemas.microsoft.com/office/drawing/2014/main" id="{38CAEFB8-082F-7B48-9611-5AD7B4BDD7C2}"/>
              </a:ext>
            </a:extLst>
          </p:cNvPr>
          <p:cNvSpPr/>
          <p:nvPr/>
        </p:nvSpPr>
        <p:spPr>
          <a:xfrm>
            <a:off x="166684" y="4976842"/>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There is one quality which one must possess to </a:t>
            </a:r>
            <a:r>
              <a:rPr lang="en-US" sz="2000" dirty="0">
                <a:solidFill>
                  <a:srgbClr val="0432FF"/>
                </a:solidFill>
              </a:rPr>
              <a:t>win</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and that is definiteness of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the knowledge of what one wants, </a:t>
            </a:r>
          </a:p>
          <a:p>
            <a:pPr>
              <a:tabLst>
                <a:tab pos="457200" algn="l"/>
                <a:tab pos="914400" algn="l"/>
                <a:tab pos="1371600" algn="l"/>
                <a:tab pos="1828800" algn="l"/>
                <a:tab pos="2286000" algn="l"/>
              </a:tabLst>
            </a:pPr>
            <a:r>
              <a:rPr lang="en-US" sz="2000" dirty="0">
                <a:solidFill>
                  <a:schemeClr val="tx1"/>
                </a:solidFill>
              </a:rPr>
              <a:t>			and a burning desire to possess it. </a:t>
            </a:r>
          </a:p>
          <a:p>
            <a:pPr>
              <a:tabLst>
                <a:tab pos="457200" algn="l"/>
                <a:tab pos="914400" algn="l"/>
                <a:tab pos="1371600" algn="l"/>
                <a:tab pos="1828800" algn="l"/>
                <a:tab pos="2286000" algn="l"/>
              </a:tabLst>
            </a:pPr>
            <a:r>
              <a:rPr lang="en-US" sz="2000" dirty="0">
                <a:solidFill>
                  <a:schemeClr val="tx1"/>
                </a:solidFill>
              </a:rPr>
              <a:t>										        Napoleon Hill </a:t>
            </a:r>
          </a:p>
        </p:txBody>
      </p:sp>
    </p:spTree>
    <p:extLst>
      <p:ext uri="{BB962C8B-B14F-4D97-AF65-F5344CB8AC3E}">
        <p14:creationId xmlns:p14="http://schemas.microsoft.com/office/powerpoint/2010/main" val="801488798"/>
      </p:ext>
    </p:extLst>
  </p:cSld>
  <p:clrMapOvr>
    <a:masterClrMapping/>
  </p:clrMapOvr>
  <p:transition/>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Success</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must understand what success really means</a:t>
            </a:r>
          </a:p>
        </p:txBody>
      </p:sp>
      <p:sp>
        <p:nvSpPr>
          <p:cNvPr id="12" name="Rectangle 11">
            <a:extLst>
              <a:ext uri="{FF2B5EF4-FFF2-40B4-BE49-F238E27FC236}">
                <a16:creationId xmlns:a16="http://schemas.microsoft.com/office/drawing/2014/main" id="{843ED3AA-3961-F340-9FD3-E967CA1E60AD}"/>
              </a:ext>
            </a:extLst>
          </p:cNvPr>
          <p:cNvSpPr/>
          <p:nvPr/>
        </p:nvSpPr>
        <p:spPr>
          <a:xfrm>
            <a:off x="166684" y="1650932"/>
            <a:ext cx="8824911" cy="332398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You weren't born just to live a life and to die; </a:t>
            </a:r>
          </a:p>
          <a:p>
            <a:pPr>
              <a:tabLst>
                <a:tab pos="457200" algn="l"/>
                <a:tab pos="914400" algn="l"/>
                <a:tab pos="1371600" algn="l"/>
                <a:tab pos="1828800" algn="l"/>
                <a:tab pos="2286000" algn="l"/>
              </a:tabLst>
            </a:pPr>
            <a:r>
              <a:rPr lang="en-US" sz="2000" dirty="0">
                <a:solidFill>
                  <a:schemeClr val="tx1"/>
                </a:solidFill>
              </a:rPr>
              <a:t>	you were born to accomplish something specifically.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Matter of fact, </a:t>
            </a:r>
          </a:p>
          <a:p>
            <a:pPr>
              <a:tabLst>
                <a:tab pos="457200" algn="l"/>
                <a:tab pos="914400" algn="l"/>
                <a:tab pos="1371600" algn="l"/>
                <a:tab pos="1828800" algn="l"/>
                <a:tab pos="2286000" algn="l"/>
              </a:tabLst>
            </a:pPr>
            <a:r>
              <a:rPr lang="en-US" sz="2000" dirty="0">
                <a:solidFill>
                  <a:schemeClr val="tx1"/>
                </a:solidFill>
              </a:rPr>
              <a:t>	success is making it to the end of your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that is </a:t>
            </a:r>
            <a:r>
              <a:rPr lang="en-US" sz="2000" dirty="0">
                <a:solidFill>
                  <a:srgbClr val="0432FF"/>
                </a:solidFill>
              </a:rPr>
              <a:t>success</a:t>
            </a:r>
            <a:r>
              <a:rPr lang="en-US" sz="2000" dirty="0">
                <a:solidFill>
                  <a:schemeClr val="tx1"/>
                </a:solidFill>
              </a:rPr>
              <a:t>...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rgbClr val="0432FF"/>
                </a:solidFill>
              </a:rPr>
              <a:t>Success</a:t>
            </a:r>
            <a:r>
              <a:rPr lang="en-US" sz="2000" dirty="0">
                <a:solidFill>
                  <a:schemeClr val="tx1"/>
                </a:solidFill>
              </a:rPr>
              <a:t> is not just existing.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rgbClr val="0432FF"/>
                </a:solidFill>
              </a:rPr>
              <a:t>Success</a:t>
            </a:r>
            <a:r>
              <a:rPr lang="en-US" sz="2000" dirty="0">
                <a:solidFill>
                  <a:schemeClr val="tx1"/>
                </a:solidFill>
              </a:rPr>
              <a:t> is making it to the end </a:t>
            </a:r>
          </a:p>
          <a:p>
            <a:pPr>
              <a:tabLst>
                <a:tab pos="457200" algn="l"/>
                <a:tab pos="914400" algn="l"/>
                <a:tab pos="1371600" algn="l"/>
                <a:tab pos="1828800" algn="l"/>
                <a:tab pos="2286000" algn="l"/>
              </a:tabLst>
            </a:pPr>
            <a:r>
              <a:rPr lang="en-US" sz="2000" dirty="0">
                <a:solidFill>
                  <a:schemeClr val="tx1"/>
                </a:solidFill>
              </a:rPr>
              <a:t>	of why you were born. </a:t>
            </a:r>
          </a:p>
          <a:p>
            <a:pPr>
              <a:tabLst>
                <a:tab pos="457200" algn="l"/>
                <a:tab pos="914400" algn="l"/>
                <a:tab pos="1371600" algn="l"/>
                <a:tab pos="1828800" algn="l"/>
                <a:tab pos="2286000" algn="l"/>
              </a:tabLst>
            </a:pPr>
            <a:r>
              <a:rPr lang="en-US" sz="2000" dirty="0">
                <a:solidFill>
                  <a:schemeClr val="tx1"/>
                </a:solidFill>
              </a:rPr>
              <a:t>										       Myles Munroe</a:t>
            </a:r>
          </a:p>
        </p:txBody>
      </p:sp>
      <p:sp>
        <p:nvSpPr>
          <p:cNvPr id="2" name="Rectangle 1">
            <a:extLst>
              <a:ext uri="{FF2B5EF4-FFF2-40B4-BE49-F238E27FC236}">
                <a16:creationId xmlns:a16="http://schemas.microsoft.com/office/drawing/2014/main" id="{5707FC16-DBAA-F545-A57B-39396FB9D8AE}"/>
              </a:ext>
            </a:extLst>
          </p:cNvPr>
          <p:cNvSpPr/>
          <p:nvPr/>
        </p:nvSpPr>
        <p:spPr>
          <a:xfrm>
            <a:off x="503583" y="2769704"/>
            <a:ext cx="6175513" cy="357809"/>
          </a:xfrm>
          <a:prstGeom prst="rect">
            <a:avLst/>
          </a:prstGeom>
          <a:noFill/>
          <a:ln w="28575">
            <a:solidFill>
              <a:srgbClr val="FF0000"/>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3004354454"/>
      </p:ext>
    </p:extLst>
  </p:cSld>
  <p:clrMapOvr>
    <a:masterClrMapping/>
  </p:clrMapOvr>
  <p:transition/>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Success</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must visualize our purpose to achieve success</a:t>
            </a:r>
          </a:p>
        </p:txBody>
      </p:sp>
      <p:sp>
        <p:nvSpPr>
          <p:cNvPr id="12" name="Rectangle 11">
            <a:extLst>
              <a:ext uri="{FF2B5EF4-FFF2-40B4-BE49-F238E27FC236}">
                <a16:creationId xmlns:a16="http://schemas.microsoft.com/office/drawing/2014/main" id="{843ED3AA-3961-F340-9FD3-E967CA1E60AD}"/>
              </a:ext>
            </a:extLst>
          </p:cNvPr>
          <p:cNvSpPr/>
          <p:nvPr/>
        </p:nvSpPr>
        <p:spPr>
          <a:xfrm>
            <a:off x="166684" y="1650932"/>
            <a:ext cx="8824911" cy="246221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All </a:t>
            </a:r>
            <a:r>
              <a:rPr lang="en-US" sz="2000" dirty="0">
                <a:solidFill>
                  <a:srgbClr val="0432FF"/>
                </a:solidFill>
              </a:rPr>
              <a:t>successful</a:t>
            </a:r>
            <a:r>
              <a:rPr lang="en-US" sz="2000" dirty="0">
                <a:solidFill>
                  <a:schemeClr val="tx1"/>
                </a:solidFill>
              </a:rPr>
              <a:t> people men and women </a:t>
            </a:r>
          </a:p>
          <a:p>
            <a:pPr>
              <a:tabLst>
                <a:tab pos="457200" algn="l"/>
                <a:tab pos="914400" algn="l"/>
                <a:tab pos="1371600" algn="l"/>
                <a:tab pos="1828800" algn="l"/>
                <a:tab pos="2286000" algn="l"/>
              </a:tabLst>
            </a:pPr>
            <a:r>
              <a:rPr lang="en-US" sz="2000" dirty="0">
                <a:solidFill>
                  <a:schemeClr val="tx1"/>
                </a:solidFill>
              </a:rPr>
              <a:t>	are big dreamers.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They imagine what their future could be, </a:t>
            </a:r>
          </a:p>
          <a:p>
            <a:pPr>
              <a:tabLst>
                <a:tab pos="457200" algn="l"/>
                <a:tab pos="914400" algn="l"/>
                <a:tab pos="1371600" algn="l"/>
                <a:tab pos="1828800" algn="l"/>
                <a:tab pos="2286000" algn="l"/>
              </a:tabLst>
            </a:pPr>
            <a:r>
              <a:rPr lang="en-US" sz="2000" dirty="0">
                <a:solidFill>
                  <a:schemeClr val="tx1"/>
                </a:solidFill>
              </a:rPr>
              <a:t>	ideal in every respect, </a:t>
            </a:r>
          </a:p>
          <a:p>
            <a:pPr>
              <a:tabLst>
                <a:tab pos="457200" algn="l"/>
                <a:tab pos="914400" algn="l"/>
                <a:tab pos="1371600" algn="l"/>
                <a:tab pos="1828800" algn="l"/>
                <a:tab pos="2286000" algn="l"/>
              </a:tabLst>
            </a:pPr>
            <a:r>
              <a:rPr lang="en-US" sz="2000" dirty="0">
                <a:solidFill>
                  <a:schemeClr val="tx1"/>
                </a:solidFill>
              </a:rPr>
              <a:t>		and then they work every day toward their distant vision, </a:t>
            </a:r>
          </a:p>
          <a:p>
            <a:pPr>
              <a:tabLst>
                <a:tab pos="457200" algn="l"/>
                <a:tab pos="914400" algn="l"/>
                <a:tab pos="1371600" algn="l"/>
                <a:tab pos="1828800" algn="l"/>
                <a:tab pos="2286000" algn="l"/>
              </a:tabLst>
            </a:pPr>
            <a:r>
              <a:rPr lang="en-US" sz="2000" dirty="0">
                <a:solidFill>
                  <a:schemeClr val="tx1"/>
                </a:solidFill>
              </a:rPr>
              <a:t>			that goal or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Brian Tracy</a:t>
            </a:r>
          </a:p>
        </p:txBody>
      </p:sp>
    </p:spTree>
    <p:extLst>
      <p:ext uri="{BB962C8B-B14F-4D97-AF65-F5344CB8AC3E}">
        <p14:creationId xmlns:p14="http://schemas.microsoft.com/office/powerpoint/2010/main" val="4225783233"/>
      </p:ext>
    </p:extLst>
  </p:cSld>
  <p:clrMapOvr>
    <a:masterClrMapping/>
  </p:clrMapOvr>
  <p:transition/>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Success</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must visualize our purpose to achieve success</a:t>
            </a:r>
          </a:p>
        </p:txBody>
      </p:sp>
      <p:sp>
        <p:nvSpPr>
          <p:cNvPr id="12" name="Rectangle 11">
            <a:extLst>
              <a:ext uri="{FF2B5EF4-FFF2-40B4-BE49-F238E27FC236}">
                <a16:creationId xmlns:a16="http://schemas.microsoft.com/office/drawing/2014/main" id="{843ED3AA-3961-F340-9FD3-E967CA1E60AD}"/>
              </a:ext>
            </a:extLst>
          </p:cNvPr>
          <p:cNvSpPr/>
          <p:nvPr/>
        </p:nvSpPr>
        <p:spPr>
          <a:xfrm>
            <a:off x="166684" y="1650932"/>
            <a:ext cx="8824911" cy="246221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When I chased after money, </a:t>
            </a:r>
          </a:p>
          <a:p>
            <a:pPr>
              <a:tabLst>
                <a:tab pos="457200" algn="l"/>
                <a:tab pos="914400" algn="l"/>
                <a:tab pos="1371600" algn="l"/>
                <a:tab pos="1828800" algn="l"/>
                <a:tab pos="2286000" algn="l"/>
              </a:tabLst>
            </a:pPr>
            <a:r>
              <a:rPr lang="en-US" sz="2000" dirty="0">
                <a:solidFill>
                  <a:schemeClr val="tx1"/>
                </a:solidFill>
              </a:rPr>
              <a:t>	I never had enough.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When I got my life on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and focused on giving of myself </a:t>
            </a:r>
          </a:p>
          <a:p>
            <a:pPr>
              <a:tabLst>
                <a:tab pos="457200" algn="l"/>
                <a:tab pos="914400" algn="l"/>
                <a:tab pos="1371600" algn="l"/>
                <a:tab pos="1828800" algn="l"/>
                <a:tab pos="2286000" algn="l"/>
              </a:tabLst>
            </a:pPr>
            <a:r>
              <a:rPr lang="en-US" sz="2000" dirty="0">
                <a:solidFill>
                  <a:schemeClr val="tx1"/>
                </a:solidFill>
              </a:rPr>
              <a:t>		and everything that arrived into my life, </a:t>
            </a:r>
          </a:p>
          <a:p>
            <a:pPr>
              <a:tabLst>
                <a:tab pos="457200" algn="l"/>
                <a:tab pos="914400" algn="l"/>
                <a:tab pos="1371600" algn="l"/>
                <a:tab pos="1828800" algn="l"/>
                <a:tab pos="2286000" algn="l"/>
              </a:tabLst>
            </a:pPr>
            <a:r>
              <a:rPr lang="en-US" sz="2000" dirty="0">
                <a:solidFill>
                  <a:schemeClr val="tx1"/>
                </a:solidFill>
              </a:rPr>
              <a:t>			then I was prosperous. </a:t>
            </a:r>
          </a:p>
          <a:p>
            <a:pPr>
              <a:tabLst>
                <a:tab pos="457200" algn="l"/>
                <a:tab pos="914400" algn="l"/>
                <a:tab pos="1371600" algn="l"/>
                <a:tab pos="1828800" algn="l"/>
                <a:tab pos="2286000" algn="l"/>
              </a:tabLst>
            </a:pPr>
            <a:r>
              <a:rPr lang="en-US" sz="2000" dirty="0">
                <a:solidFill>
                  <a:schemeClr val="tx1"/>
                </a:solidFill>
              </a:rPr>
              <a:t>										          Wayne Dyer</a:t>
            </a:r>
          </a:p>
        </p:txBody>
      </p:sp>
    </p:spTree>
    <p:extLst>
      <p:ext uri="{BB962C8B-B14F-4D97-AF65-F5344CB8AC3E}">
        <p14:creationId xmlns:p14="http://schemas.microsoft.com/office/powerpoint/2010/main" val="2731966806"/>
      </p:ext>
    </p:extLst>
  </p:cSld>
  <p:clrMapOvr>
    <a:masterClrMapping/>
  </p:clrMapOvr>
  <p:transition/>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Success</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must understand what success really means</a:t>
            </a:r>
          </a:p>
        </p:txBody>
      </p:sp>
      <p:sp>
        <p:nvSpPr>
          <p:cNvPr id="12" name="Rectangle 11">
            <a:extLst>
              <a:ext uri="{FF2B5EF4-FFF2-40B4-BE49-F238E27FC236}">
                <a16:creationId xmlns:a16="http://schemas.microsoft.com/office/drawing/2014/main" id="{843ED3AA-3961-F340-9FD3-E967CA1E60AD}"/>
              </a:ext>
            </a:extLst>
          </p:cNvPr>
          <p:cNvSpPr/>
          <p:nvPr/>
        </p:nvSpPr>
        <p:spPr>
          <a:xfrm>
            <a:off x="166684" y="1650932"/>
            <a:ext cx="8824911" cy="246221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Providence has nothing good or high </a:t>
            </a:r>
          </a:p>
          <a:p>
            <a:pPr>
              <a:tabLst>
                <a:tab pos="457200" algn="l"/>
                <a:tab pos="914400" algn="l"/>
                <a:tab pos="1371600" algn="l"/>
                <a:tab pos="1828800" algn="l"/>
                <a:tab pos="2286000" algn="l"/>
              </a:tabLst>
            </a:pPr>
            <a:r>
              <a:rPr lang="en-US" sz="2000" dirty="0">
                <a:solidFill>
                  <a:schemeClr val="tx1"/>
                </a:solidFill>
              </a:rPr>
              <a:t>	in store for one who does not resolutely aim </a:t>
            </a:r>
          </a:p>
          <a:p>
            <a:pPr>
              <a:tabLst>
                <a:tab pos="457200" algn="l"/>
                <a:tab pos="914400" algn="l"/>
                <a:tab pos="1371600" algn="l"/>
                <a:tab pos="1828800" algn="l"/>
                <a:tab pos="2286000" algn="l"/>
              </a:tabLst>
            </a:pPr>
            <a:r>
              <a:rPr lang="en-US" sz="2000" dirty="0">
                <a:solidFill>
                  <a:schemeClr val="tx1"/>
                </a:solidFill>
              </a:rPr>
              <a:t>		at something high or good.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A </a:t>
            </a:r>
            <a:r>
              <a:rPr lang="en-US" sz="2000" dirty="0">
                <a:solidFill>
                  <a:srgbClr val="FF0000"/>
                </a:solidFill>
              </a:rPr>
              <a:t>purpose</a:t>
            </a:r>
            <a:r>
              <a:rPr lang="en-US" sz="2000" dirty="0">
                <a:solidFill>
                  <a:schemeClr val="tx1"/>
                </a:solidFill>
              </a:rPr>
              <a:t> is </a:t>
            </a:r>
          </a:p>
          <a:p>
            <a:pPr>
              <a:tabLst>
                <a:tab pos="457200" algn="l"/>
                <a:tab pos="914400" algn="l"/>
                <a:tab pos="1371600" algn="l"/>
                <a:tab pos="1828800" algn="l"/>
                <a:tab pos="2286000" algn="l"/>
              </a:tabLst>
            </a:pPr>
            <a:r>
              <a:rPr lang="en-US" sz="2000" dirty="0">
                <a:solidFill>
                  <a:schemeClr val="tx1"/>
                </a:solidFill>
              </a:rPr>
              <a:t>	the eternal condition </a:t>
            </a:r>
          </a:p>
          <a:p>
            <a:pPr>
              <a:tabLst>
                <a:tab pos="457200" algn="l"/>
                <a:tab pos="914400" algn="l"/>
                <a:tab pos="1371600" algn="l"/>
                <a:tab pos="1828800" algn="l"/>
                <a:tab pos="2286000" algn="l"/>
              </a:tabLst>
            </a:pPr>
            <a:r>
              <a:rPr lang="en-US" sz="2000" dirty="0">
                <a:solidFill>
                  <a:schemeClr val="tx1"/>
                </a:solidFill>
              </a:rPr>
              <a:t>		of </a:t>
            </a:r>
            <a:r>
              <a:rPr lang="en-US" sz="2000" dirty="0">
                <a:solidFill>
                  <a:srgbClr val="0432FF"/>
                </a:solidFill>
              </a:rPr>
              <a:t>success</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Thornton Wilder</a:t>
            </a:r>
          </a:p>
        </p:txBody>
      </p:sp>
    </p:spTree>
    <p:extLst>
      <p:ext uri="{BB962C8B-B14F-4D97-AF65-F5344CB8AC3E}">
        <p14:creationId xmlns:p14="http://schemas.microsoft.com/office/powerpoint/2010/main" val="2399682980"/>
      </p:ext>
    </p:extLst>
  </p:cSld>
  <p:clrMapOvr>
    <a:masterClrMapping/>
  </p:clrMapOvr>
  <p:transition/>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Success / Failure</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Sometimes failure is an important step on the path to success</a:t>
            </a:r>
          </a:p>
        </p:txBody>
      </p:sp>
      <p:sp>
        <p:nvSpPr>
          <p:cNvPr id="12" name="Rectangle 11">
            <a:extLst>
              <a:ext uri="{FF2B5EF4-FFF2-40B4-BE49-F238E27FC236}">
                <a16:creationId xmlns:a16="http://schemas.microsoft.com/office/drawing/2014/main" id="{843ED3AA-3961-F340-9FD3-E967CA1E60AD}"/>
              </a:ext>
            </a:extLst>
          </p:cNvPr>
          <p:cNvSpPr/>
          <p:nvPr/>
        </p:nvSpPr>
        <p:spPr>
          <a:xfrm>
            <a:off x="166684" y="1650932"/>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To begin to think with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is to enter the ranks of those strong ones </a:t>
            </a:r>
          </a:p>
          <a:p>
            <a:pPr>
              <a:tabLst>
                <a:tab pos="457200" algn="l"/>
                <a:tab pos="914400" algn="l"/>
                <a:tab pos="1371600" algn="l"/>
                <a:tab pos="1828800" algn="l"/>
                <a:tab pos="2286000" algn="l"/>
              </a:tabLst>
            </a:pPr>
            <a:r>
              <a:rPr lang="en-US" sz="2000" dirty="0">
                <a:solidFill>
                  <a:schemeClr val="tx1"/>
                </a:solidFill>
              </a:rPr>
              <a:t>		who only recognize failure </a:t>
            </a:r>
          </a:p>
          <a:p>
            <a:pPr>
              <a:tabLst>
                <a:tab pos="457200" algn="l"/>
                <a:tab pos="914400" algn="l"/>
                <a:tab pos="1371600" algn="l"/>
                <a:tab pos="1828800" algn="l"/>
                <a:tab pos="2286000" algn="l"/>
              </a:tabLst>
            </a:pPr>
            <a:r>
              <a:rPr lang="en-US" sz="2000" dirty="0">
                <a:solidFill>
                  <a:schemeClr val="tx1"/>
                </a:solidFill>
              </a:rPr>
              <a:t>			as one of the pathways to attainment.  </a:t>
            </a:r>
          </a:p>
          <a:p>
            <a:pPr>
              <a:tabLst>
                <a:tab pos="457200" algn="l"/>
                <a:tab pos="914400" algn="l"/>
                <a:tab pos="1371600" algn="l"/>
                <a:tab pos="1828800" algn="l"/>
                <a:tab pos="2286000" algn="l"/>
              </a:tabLst>
            </a:pPr>
            <a:r>
              <a:rPr lang="en-US" sz="2000" dirty="0">
                <a:solidFill>
                  <a:schemeClr val="tx1"/>
                </a:solidFill>
              </a:rPr>
              <a:t>										          James Allen</a:t>
            </a:r>
          </a:p>
        </p:txBody>
      </p:sp>
      <p:sp>
        <p:nvSpPr>
          <p:cNvPr id="7" name="Rectangle 6">
            <a:extLst>
              <a:ext uri="{FF2B5EF4-FFF2-40B4-BE49-F238E27FC236}">
                <a16:creationId xmlns:a16="http://schemas.microsoft.com/office/drawing/2014/main" id="{8623F720-E8A4-3C41-94B9-912B245FD747}"/>
              </a:ext>
            </a:extLst>
          </p:cNvPr>
          <p:cNvSpPr/>
          <p:nvPr/>
        </p:nvSpPr>
        <p:spPr>
          <a:xfrm>
            <a:off x="166684" y="3511175"/>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You are on the road to </a:t>
            </a:r>
            <a:r>
              <a:rPr lang="en-US" sz="2000" dirty="0">
                <a:solidFill>
                  <a:srgbClr val="0432FF"/>
                </a:solidFill>
              </a:rPr>
              <a:t>success</a:t>
            </a:r>
          </a:p>
          <a:p>
            <a:pPr>
              <a:tabLst>
                <a:tab pos="457200" algn="l"/>
                <a:tab pos="914400" algn="l"/>
                <a:tab pos="1371600" algn="l"/>
                <a:tab pos="1828800" algn="l"/>
                <a:tab pos="2286000" algn="l"/>
              </a:tabLst>
            </a:pPr>
            <a:r>
              <a:rPr lang="en-US" sz="2000" dirty="0">
                <a:solidFill>
                  <a:schemeClr val="tx1"/>
                </a:solidFill>
              </a:rPr>
              <a:t>	when you realize that failure</a:t>
            </a:r>
          </a:p>
          <a:p>
            <a:pPr>
              <a:tabLst>
                <a:tab pos="457200" algn="l"/>
                <a:tab pos="914400" algn="l"/>
                <a:tab pos="1371600" algn="l"/>
                <a:tab pos="1828800" algn="l"/>
                <a:tab pos="2286000" algn="l"/>
              </a:tabLst>
            </a:pPr>
            <a:r>
              <a:rPr lang="en-US" sz="2000" dirty="0">
                <a:solidFill>
                  <a:schemeClr val="tx1"/>
                </a:solidFill>
              </a:rPr>
              <a:t>		is only a detour.</a:t>
            </a:r>
          </a:p>
        </p:txBody>
      </p:sp>
      <p:sp>
        <p:nvSpPr>
          <p:cNvPr id="9" name="Rectangle 8">
            <a:extLst>
              <a:ext uri="{FF2B5EF4-FFF2-40B4-BE49-F238E27FC236}">
                <a16:creationId xmlns:a16="http://schemas.microsoft.com/office/drawing/2014/main" id="{A6D750CD-9E5A-4B49-A6E1-82A536BFC55D}"/>
              </a:ext>
            </a:extLst>
          </p:cNvPr>
          <p:cNvSpPr/>
          <p:nvPr/>
        </p:nvSpPr>
        <p:spPr>
          <a:xfrm>
            <a:off x="168613" y="4740027"/>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432FF"/>
                </a:solidFill>
              </a:rPr>
              <a:t>Success </a:t>
            </a:r>
            <a:r>
              <a:rPr lang="en-US" sz="2000" dirty="0">
                <a:solidFill>
                  <a:schemeClr val="tx1"/>
                </a:solidFill>
              </a:rPr>
              <a:t>is walking from failure to failure</a:t>
            </a:r>
          </a:p>
          <a:p>
            <a:pPr>
              <a:tabLst>
                <a:tab pos="457200" algn="l"/>
                <a:tab pos="914400" algn="l"/>
                <a:tab pos="1371600" algn="l"/>
                <a:tab pos="1828800" algn="l"/>
                <a:tab pos="2286000" algn="l"/>
              </a:tabLst>
            </a:pPr>
            <a:r>
              <a:rPr lang="en-US" sz="2000" dirty="0">
                <a:solidFill>
                  <a:schemeClr val="tx1"/>
                </a:solidFill>
              </a:rPr>
              <a:t>	with no loss of enthusiasm.</a:t>
            </a:r>
          </a:p>
          <a:p>
            <a:pPr>
              <a:tabLst>
                <a:tab pos="457200" algn="l"/>
                <a:tab pos="914400" algn="l"/>
                <a:tab pos="1371600" algn="l"/>
                <a:tab pos="1828800" algn="l"/>
                <a:tab pos="2286000" algn="l"/>
              </a:tabLst>
            </a:pPr>
            <a:r>
              <a:rPr lang="en-US" sz="2000" dirty="0">
                <a:solidFill>
                  <a:schemeClr val="tx1"/>
                </a:solidFill>
              </a:rPr>
              <a:t>										Winston Churchill</a:t>
            </a:r>
          </a:p>
        </p:txBody>
      </p:sp>
    </p:spTree>
    <p:extLst>
      <p:ext uri="{BB962C8B-B14F-4D97-AF65-F5344CB8AC3E}">
        <p14:creationId xmlns:p14="http://schemas.microsoft.com/office/powerpoint/2010/main" val="45140636"/>
      </p:ext>
    </p:extLst>
  </p:cSld>
  <p:clrMapOvr>
    <a:masterClrMapping/>
  </p:clrMapOvr>
  <p:transition/>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Victory – Winners / Losers</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What is the difference between winners and losers?</a:t>
            </a:r>
          </a:p>
        </p:txBody>
      </p:sp>
      <p:sp>
        <p:nvSpPr>
          <p:cNvPr id="12" name="Rectangle 11">
            <a:extLst>
              <a:ext uri="{FF2B5EF4-FFF2-40B4-BE49-F238E27FC236}">
                <a16:creationId xmlns:a16="http://schemas.microsoft.com/office/drawing/2014/main" id="{843ED3AA-3961-F340-9FD3-E967CA1E60AD}"/>
              </a:ext>
            </a:extLst>
          </p:cNvPr>
          <p:cNvSpPr/>
          <p:nvPr/>
        </p:nvSpPr>
        <p:spPr>
          <a:xfrm>
            <a:off x="166684" y="1650932"/>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432FF"/>
                </a:solidFill>
              </a:rPr>
              <a:t>Winners </a:t>
            </a:r>
            <a:r>
              <a:rPr lang="en-US" sz="2000" dirty="0">
                <a:solidFill>
                  <a:schemeClr val="tx1"/>
                </a:solidFill>
              </a:rPr>
              <a:t>compare their achievements </a:t>
            </a:r>
          </a:p>
          <a:p>
            <a:pPr>
              <a:tabLst>
                <a:tab pos="457200" algn="l"/>
                <a:tab pos="914400" algn="l"/>
                <a:tab pos="1371600" algn="l"/>
                <a:tab pos="1828800" algn="l"/>
                <a:tab pos="2286000" algn="l"/>
              </a:tabLst>
            </a:pPr>
            <a:r>
              <a:rPr lang="en-US" sz="2000" dirty="0">
                <a:solidFill>
                  <a:schemeClr val="tx1"/>
                </a:solidFill>
              </a:rPr>
              <a:t>	with their goals,</a:t>
            </a:r>
          </a:p>
          <a:p>
            <a:pPr>
              <a:tabLst>
                <a:tab pos="457200" algn="l"/>
                <a:tab pos="914400" algn="l"/>
                <a:tab pos="1371600" algn="l"/>
                <a:tab pos="1828800" algn="l"/>
                <a:tab pos="2286000" algn="l"/>
              </a:tabLst>
            </a:pPr>
            <a:r>
              <a:rPr lang="en-US" sz="2000" dirty="0">
                <a:solidFill>
                  <a:schemeClr val="tx1"/>
                </a:solidFill>
              </a:rPr>
              <a:t>		while losers compare their achievements</a:t>
            </a:r>
          </a:p>
          <a:p>
            <a:pPr>
              <a:tabLst>
                <a:tab pos="457200" algn="l"/>
                <a:tab pos="914400" algn="l"/>
                <a:tab pos="1371600" algn="l"/>
                <a:tab pos="1828800" algn="l"/>
                <a:tab pos="2286000" algn="l"/>
              </a:tabLst>
            </a:pPr>
            <a:r>
              <a:rPr lang="en-US" sz="2000" dirty="0">
                <a:solidFill>
                  <a:schemeClr val="tx1"/>
                </a:solidFill>
              </a:rPr>
              <a:t>			with those of other people.</a:t>
            </a:r>
          </a:p>
          <a:p>
            <a:pPr>
              <a:tabLst>
                <a:tab pos="457200" algn="l"/>
                <a:tab pos="914400" algn="l"/>
                <a:tab pos="1371600" algn="l"/>
                <a:tab pos="1828800" algn="l"/>
                <a:tab pos="2286000" algn="l"/>
              </a:tabLst>
            </a:pPr>
            <a:r>
              <a:rPr lang="en-US" sz="2000" dirty="0">
                <a:solidFill>
                  <a:schemeClr val="tx1"/>
                </a:solidFill>
              </a:rPr>
              <a:t>										         </a:t>
            </a:r>
            <a:r>
              <a:rPr lang="en-US" sz="2000" dirty="0" err="1">
                <a:solidFill>
                  <a:schemeClr val="tx1"/>
                </a:solidFill>
              </a:rPr>
              <a:t>Nido</a:t>
            </a:r>
            <a:r>
              <a:rPr lang="en-US" sz="2000" dirty="0">
                <a:solidFill>
                  <a:schemeClr val="tx1"/>
                </a:solidFill>
              </a:rPr>
              <a:t> </a:t>
            </a:r>
            <a:r>
              <a:rPr lang="en-US" sz="2000" dirty="0" err="1">
                <a:solidFill>
                  <a:schemeClr val="tx1"/>
                </a:solidFill>
              </a:rPr>
              <a:t>Qubein</a:t>
            </a:r>
            <a:r>
              <a:rPr lang="en-US" sz="2000" dirty="0">
                <a:solidFill>
                  <a:schemeClr val="tx1"/>
                </a:solidFill>
              </a:rPr>
              <a:t> </a:t>
            </a:r>
          </a:p>
        </p:txBody>
      </p:sp>
      <p:sp>
        <p:nvSpPr>
          <p:cNvPr id="7" name="Rectangle 6">
            <a:extLst>
              <a:ext uri="{FF2B5EF4-FFF2-40B4-BE49-F238E27FC236}">
                <a16:creationId xmlns:a16="http://schemas.microsoft.com/office/drawing/2014/main" id="{8623F720-E8A4-3C41-94B9-912B245FD747}"/>
              </a:ext>
            </a:extLst>
          </p:cNvPr>
          <p:cNvSpPr/>
          <p:nvPr/>
        </p:nvSpPr>
        <p:spPr>
          <a:xfrm>
            <a:off x="166684" y="3511175"/>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What separates</a:t>
            </a:r>
          </a:p>
          <a:p>
            <a:pPr>
              <a:tabLst>
                <a:tab pos="457200" algn="l"/>
                <a:tab pos="914400" algn="l"/>
                <a:tab pos="1371600" algn="l"/>
                <a:tab pos="1828800" algn="l"/>
                <a:tab pos="2286000" algn="l"/>
              </a:tabLst>
            </a:pPr>
            <a:r>
              <a:rPr lang="en-US" sz="2000" dirty="0">
                <a:solidFill>
                  <a:schemeClr val="tx1"/>
                </a:solidFill>
              </a:rPr>
              <a:t>	the </a:t>
            </a:r>
            <a:r>
              <a:rPr lang="en-US" sz="2000" dirty="0">
                <a:solidFill>
                  <a:srgbClr val="0432FF"/>
                </a:solidFill>
              </a:rPr>
              <a:t>winners </a:t>
            </a:r>
            <a:r>
              <a:rPr lang="en-US" sz="2000" dirty="0">
                <a:solidFill>
                  <a:schemeClr val="tx1"/>
                </a:solidFill>
              </a:rPr>
              <a:t>from the losers</a:t>
            </a:r>
          </a:p>
          <a:p>
            <a:pPr>
              <a:tabLst>
                <a:tab pos="457200" algn="l"/>
                <a:tab pos="914400" algn="l"/>
                <a:tab pos="1371600" algn="l"/>
                <a:tab pos="1828800" algn="l"/>
                <a:tab pos="2286000" algn="l"/>
              </a:tabLst>
            </a:pPr>
            <a:r>
              <a:rPr lang="en-US" sz="2000" dirty="0">
                <a:solidFill>
                  <a:schemeClr val="tx1"/>
                </a:solidFill>
              </a:rPr>
              <a:t>		is how a person reacts</a:t>
            </a:r>
          </a:p>
          <a:p>
            <a:pPr>
              <a:tabLst>
                <a:tab pos="457200" algn="l"/>
                <a:tab pos="914400" algn="l"/>
                <a:tab pos="1371600" algn="l"/>
                <a:tab pos="1828800" algn="l"/>
                <a:tab pos="2286000" algn="l"/>
              </a:tabLst>
            </a:pPr>
            <a:r>
              <a:rPr lang="en-US" sz="2000" dirty="0">
                <a:solidFill>
                  <a:schemeClr val="tx1"/>
                </a:solidFill>
              </a:rPr>
              <a:t>			to each new twist of fate.</a:t>
            </a:r>
          </a:p>
          <a:p>
            <a:pPr>
              <a:tabLst>
                <a:tab pos="457200" algn="l"/>
                <a:tab pos="914400" algn="l"/>
                <a:tab pos="1371600" algn="l"/>
                <a:tab pos="1828800" algn="l"/>
                <a:tab pos="2286000" algn="l"/>
              </a:tabLst>
            </a:pPr>
            <a:r>
              <a:rPr lang="en-US" sz="2000" dirty="0">
                <a:solidFill>
                  <a:schemeClr val="tx1"/>
                </a:solidFill>
              </a:rPr>
              <a:t>										       Donald Trump</a:t>
            </a:r>
          </a:p>
        </p:txBody>
      </p:sp>
    </p:spTree>
    <p:extLst>
      <p:ext uri="{BB962C8B-B14F-4D97-AF65-F5344CB8AC3E}">
        <p14:creationId xmlns:p14="http://schemas.microsoft.com/office/powerpoint/2010/main" val="278977250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 has a purpose for us to fulfill!</a:t>
            </a:r>
            <a:endParaRPr lang="en-US" sz="2000" dirty="0">
              <a:solidFill>
                <a:srgbClr val="002060"/>
              </a:solidFill>
            </a:endParaRPr>
          </a:p>
        </p:txBody>
      </p:sp>
      <p:sp>
        <p:nvSpPr>
          <p:cNvPr id="9" name="Rectangle 8"/>
          <p:cNvSpPr/>
          <p:nvPr/>
        </p:nvSpPr>
        <p:spPr>
          <a:xfrm>
            <a:off x="166687" y="2072418"/>
            <a:ext cx="8824911" cy="289310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I cry out to God Most High, to God, </a:t>
            </a:r>
          </a:p>
          <a:p>
            <a:pPr>
              <a:tabLst>
                <a:tab pos="457200" algn="l"/>
                <a:tab pos="914400" algn="l"/>
                <a:tab pos="1371600" algn="l"/>
                <a:tab pos="1828800" algn="l"/>
                <a:tab pos="2286000" algn="l"/>
              </a:tabLst>
            </a:pPr>
            <a:r>
              <a:rPr lang="en-US" sz="2000" dirty="0">
                <a:solidFill>
                  <a:srgbClr val="0070C0"/>
                </a:solidFill>
              </a:rPr>
              <a:t>	who </a:t>
            </a:r>
            <a:r>
              <a:rPr lang="en-US" sz="2000" dirty="0">
                <a:solidFill>
                  <a:srgbClr val="FF0000"/>
                </a:solidFill>
              </a:rPr>
              <a:t>fulfills his purpose for me</a:t>
            </a:r>
            <a:r>
              <a:rPr lang="en-US" sz="2000" dirty="0">
                <a:solidFill>
                  <a:srgbClr val="0070C0"/>
                </a:solidFill>
              </a:rPr>
              <a:t>.  </a:t>
            </a:r>
          </a:p>
          <a:p>
            <a:pPr>
              <a:tabLst>
                <a:tab pos="457200" algn="l"/>
                <a:tab pos="914400" algn="l"/>
                <a:tab pos="1371600" algn="l"/>
                <a:tab pos="1828800" algn="l"/>
                <a:tab pos="2286000" algn="l"/>
              </a:tabLst>
            </a:pPr>
            <a:r>
              <a:rPr lang="en-US" sz="2000" dirty="0">
                <a:solidFill>
                  <a:srgbClr val="0070C0"/>
                </a:solidFill>
              </a:rPr>
              <a:t>											Psalm 57:2</a:t>
            </a:r>
            <a:endParaRPr lang="en-US" sz="2000" dirty="0">
              <a:solidFill>
                <a:srgbClr val="0070C0"/>
              </a:solidFill>
              <a:hlinkClick r:id="rId3" invalidUrl="https://www.biblegateway.com/passage/?search=Psalm 57:1-3&amp;version=CSB"/>
            </a:endParaRP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The Lord will </a:t>
            </a:r>
            <a:r>
              <a:rPr lang="en-US" sz="2000" dirty="0">
                <a:solidFill>
                  <a:srgbClr val="FF0000"/>
                </a:solidFill>
              </a:rPr>
              <a:t>fulfill his purpose for me</a:t>
            </a:r>
            <a:r>
              <a:rPr lang="en-US" sz="2000" dirty="0"/>
              <a:t>; </a:t>
            </a:r>
          </a:p>
          <a:p>
            <a:pPr>
              <a:tabLst>
                <a:tab pos="457200" algn="l"/>
                <a:tab pos="914400" algn="l"/>
                <a:tab pos="1371600" algn="l"/>
                <a:tab pos="1828800" algn="l"/>
                <a:tab pos="2286000" algn="l"/>
              </a:tabLst>
            </a:pPr>
            <a:r>
              <a:rPr lang="en-US" sz="2000" dirty="0"/>
              <a:t>	</a:t>
            </a:r>
            <a:r>
              <a:rPr lang="en-US" sz="2000" dirty="0">
                <a:solidFill>
                  <a:srgbClr val="0070C0"/>
                </a:solidFill>
              </a:rPr>
              <a:t>thy steadfast love, O Lord, endures for ever. </a:t>
            </a:r>
          </a:p>
          <a:p>
            <a:pPr>
              <a:tabLst>
                <a:tab pos="457200" algn="l"/>
                <a:tab pos="914400" algn="l"/>
                <a:tab pos="1371600" algn="l"/>
                <a:tab pos="1828800" algn="l"/>
                <a:tab pos="2286000" algn="l"/>
              </a:tabLst>
            </a:pPr>
            <a:r>
              <a:rPr lang="en-US" sz="2000" dirty="0">
                <a:solidFill>
                  <a:srgbClr val="0070C0"/>
                </a:solidFill>
              </a:rPr>
              <a:t>		Do not forsake the work of thy hands.</a:t>
            </a:r>
          </a:p>
          <a:p>
            <a:pPr>
              <a:tabLst>
                <a:tab pos="457200" algn="l"/>
                <a:tab pos="914400" algn="l"/>
                <a:tab pos="1371600" algn="l"/>
                <a:tab pos="1828800" algn="l"/>
                <a:tab pos="2286000" algn="l"/>
              </a:tabLst>
            </a:pPr>
            <a:r>
              <a:rPr lang="en-US" sz="2000" dirty="0">
                <a:solidFill>
                  <a:srgbClr val="0070C0"/>
                </a:solidFill>
              </a:rPr>
              <a:t>	 									           Psalm 138:8</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				(NIV (old), RSV and others – latest NIV: vindicates me)</a:t>
            </a:r>
          </a:p>
        </p:txBody>
      </p:sp>
      <p:sp>
        <p:nvSpPr>
          <p:cNvPr id="11" name="Rectangle 10"/>
          <p:cNvSpPr/>
          <p:nvPr/>
        </p:nvSpPr>
        <p:spPr>
          <a:xfrm>
            <a:off x="166687" y="5935679"/>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We must work and pray that we fulfill God’s purpose for us</a:t>
            </a:r>
          </a:p>
        </p:txBody>
      </p:sp>
    </p:spTree>
    <p:extLst>
      <p:ext uri="{BB962C8B-B14F-4D97-AF65-F5344CB8AC3E}">
        <p14:creationId xmlns:p14="http://schemas.microsoft.com/office/powerpoint/2010/main" val="1524921560"/>
      </p:ext>
    </p:extLst>
  </p:cSld>
  <p:clrMapOvr>
    <a:masterClrMapping/>
  </p:clrMapOvr>
  <p:transition/>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Success</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must be careful about what we “succeed” in</a:t>
            </a:r>
          </a:p>
        </p:txBody>
      </p:sp>
      <p:sp>
        <p:nvSpPr>
          <p:cNvPr id="12" name="Rectangle 11">
            <a:extLst>
              <a:ext uri="{FF2B5EF4-FFF2-40B4-BE49-F238E27FC236}">
                <a16:creationId xmlns:a16="http://schemas.microsoft.com/office/drawing/2014/main" id="{843ED3AA-3961-F340-9FD3-E967CA1E60AD}"/>
              </a:ext>
            </a:extLst>
          </p:cNvPr>
          <p:cNvSpPr/>
          <p:nvPr/>
        </p:nvSpPr>
        <p:spPr>
          <a:xfrm>
            <a:off x="166684" y="1650932"/>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People who reach the top of the ladder career-wise</a:t>
            </a:r>
          </a:p>
          <a:p>
            <a:pPr>
              <a:tabLst>
                <a:tab pos="457200" algn="l"/>
                <a:tab pos="914400" algn="l"/>
                <a:tab pos="1371600" algn="l"/>
                <a:tab pos="1828800" algn="l"/>
                <a:tab pos="2286000" algn="l"/>
              </a:tabLst>
            </a:pPr>
            <a:r>
              <a:rPr lang="en-US" sz="2000" dirty="0">
                <a:solidFill>
                  <a:schemeClr val="tx1"/>
                </a:solidFill>
              </a:rPr>
              <a:t>	are often surprised</a:t>
            </a:r>
          </a:p>
          <a:p>
            <a:pPr>
              <a:tabLst>
                <a:tab pos="457200" algn="l"/>
                <a:tab pos="914400" algn="l"/>
                <a:tab pos="1371600" algn="l"/>
                <a:tab pos="1828800" algn="l"/>
                <a:tab pos="2286000" algn="l"/>
              </a:tabLst>
            </a:pPr>
            <a:r>
              <a:rPr lang="en-US" sz="2000" dirty="0">
                <a:solidFill>
                  <a:schemeClr val="tx1"/>
                </a:solidFill>
              </a:rPr>
              <a:t>		to find emptiness waiting them.</a:t>
            </a:r>
          </a:p>
          <a:p>
            <a:pPr>
              <a:tabLst>
                <a:tab pos="457200" algn="l"/>
                <a:tab pos="914400" algn="l"/>
                <a:tab pos="1371600" algn="l"/>
                <a:tab pos="1828800" algn="l"/>
                <a:tab pos="2286000" algn="l"/>
              </a:tabLst>
            </a:pPr>
            <a:r>
              <a:rPr lang="en-US" sz="2000" dirty="0">
                <a:solidFill>
                  <a:schemeClr val="tx1"/>
                </a:solidFill>
              </a:rPr>
              <a:t>										         Sarah Young</a:t>
            </a:r>
          </a:p>
        </p:txBody>
      </p:sp>
      <p:sp>
        <p:nvSpPr>
          <p:cNvPr id="7" name="Rectangle 6">
            <a:extLst>
              <a:ext uri="{FF2B5EF4-FFF2-40B4-BE49-F238E27FC236}">
                <a16:creationId xmlns:a16="http://schemas.microsoft.com/office/drawing/2014/main" id="{8623F720-E8A4-3C41-94B9-912B245FD747}"/>
              </a:ext>
            </a:extLst>
          </p:cNvPr>
          <p:cNvSpPr/>
          <p:nvPr/>
        </p:nvSpPr>
        <p:spPr>
          <a:xfrm>
            <a:off x="166684" y="3511175"/>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432FF"/>
                </a:solidFill>
              </a:rPr>
              <a:t>Success</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is one of the dirtiest temptations</a:t>
            </a:r>
          </a:p>
          <a:p>
            <a:pPr>
              <a:tabLst>
                <a:tab pos="457200" algn="l"/>
                <a:tab pos="914400" algn="l"/>
                <a:tab pos="1371600" algn="l"/>
                <a:tab pos="1828800" algn="l"/>
                <a:tab pos="2286000" algn="l"/>
              </a:tabLst>
            </a:pPr>
            <a:r>
              <a:rPr lang="en-US" sz="2000" dirty="0">
                <a:solidFill>
                  <a:schemeClr val="tx1"/>
                </a:solidFill>
              </a:rPr>
              <a:t>		of the devil.</a:t>
            </a:r>
          </a:p>
          <a:p>
            <a:pPr>
              <a:tabLst>
                <a:tab pos="457200" algn="l"/>
                <a:tab pos="914400" algn="l"/>
                <a:tab pos="1371600" algn="l"/>
                <a:tab pos="1828800" algn="l"/>
                <a:tab pos="2286000" algn="l"/>
              </a:tabLst>
            </a:pPr>
            <a:r>
              <a:rPr lang="en-US" sz="2000" dirty="0">
                <a:solidFill>
                  <a:schemeClr val="tx1"/>
                </a:solidFill>
              </a:rPr>
              <a:t>									            Madeleine </a:t>
            </a:r>
            <a:r>
              <a:rPr lang="en-US" sz="2000" dirty="0" err="1">
                <a:solidFill>
                  <a:schemeClr val="tx1"/>
                </a:solidFill>
              </a:rPr>
              <a:t>L’Engle</a:t>
            </a:r>
            <a:endParaRPr lang="en-US" sz="2000" dirty="0">
              <a:solidFill>
                <a:schemeClr val="tx1"/>
              </a:solidFill>
            </a:endParaRPr>
          </a:p>
        </p:txBody>
      </p:sp>
      <p:sp>
        <p:nvSpPr>
          <p:cNvPr id="9" name="Rectangle 8">
            <a:extLst>
              <a:ext uri="{FF2B5EF4-FFF2-40B4-BE49-F238E27FC236}">
                <a16:creationId xmlns:a16="http://schemas.microsoft.com/office/drawing/2014/main" id="{C05323B9-E63A-DC4D-B3B4-F46D7123AD4E}"/>
              </a:ext>
            </a:extLst>
          </p:cNvPr>
          <p:cNvSpPr/>
          <p:nvPr/>
        </p:nvSpPr>
        <p:spPr>
          <a:xfrm>
            <a:off x="188119" y="5816467"/>
            <a:ext cx="8824911" cy="800219"/>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Christ resisted the devil’s temptations</a:t>
            </a:r>
          </a:p>
          <a:p>
            <a:pPr>
              <a:tabLst>
                <a:tab pos="457200" algn="l"/>
                <a:tab pos="914400" algn="l"/>
                <a:tab pos="1371600" algn="l"/>
                <a:tab pos="1828800" algn="l"/>
                <a:tab pos="2286000" algn="l"/>
              </a:tabLst>
            </a:pPr>
            <a:r>
              <a:rPr lang="en-US" sz="2000" dirty="0">
                <a:solidFill>
                  <a:schemeClr val="tx1"/>
                </a:solidFill>
              </a:rPr>
              <a:t>	because He knew what success really meant!</a:t>
            </a:r>
          </a:p>
        </p:txBody>
      </p:sp>
      <p:sp>
        <p:nvSpPr>
          <p:cNvPr id="2" name="5-Point Star 1">
            <a:extLst>
              <a:ext uri="{FF2B5EF4-FFF2-40B4-BE49-F238E27FC236}">
                <a16:creationId xmlns:a16="http://schemas.microsoft.com/office/drawing/2014/main" id="{1385C21D-D639-8B4B-A13C-D22CEC15EBD8}"/>
              </a:ext>
            </a:extLst>
          </p:cNvPr>
          <p:cNvSpPr/>
          <p:nvPr/>
        </p:nvSpPr>
        <p:spPr>
          <a:xfrm>
            <a:off x="7341704" y="3739232"/>
            <a:ext cx="397565" cy="397565"/>
          </a:xfrm>
          <a:prstGeom prst="star5">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2156339162"/>
      </p:ext>
    </p:extLst>
  </p:cSld>
  <p:clrMapOvr>
    <a:masterClrMapping/>
  </p:clrMapOvr>
  <p:transition/>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Success</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Who Gives Success?</a:t>
            </a:r>
          </a:p>
        </p:txBody>
      </p:sp>
      <p:sp>
        <p:nvSpPr>
          <p:cNvPr id="12" name="Rectangle 11">
            <a:extLst>
              <a:ext uri="{FF2B5EF4-FFF2-40B4-BE49-F238E27FC236}">
                <a16:creationId xmlns:a16="http://schemas.microsoft.com/office/drawing/2014/main" id="{843ED3AA-3961-F340-9FD3-E967CA1E60AD}"/>
              </a:ext>
            </a:extLst>
          </p:cNvPr>
          <p:cNvSpPr/>
          <p:nvPr/>
        </p:nvSpPr>
        <p:spPr>
          <a:xfrm>
            <a:off x="166684" y="1650932"/>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Abraham’s servant (Eliezer?), after finding a wife for Isaac, said, </a:t>
            </a:r>
            <a:r>
              <a:rPr lang="en-US" sz="2000" dirty="0">
                <a:solidFill>
                  <a:srgbClr val="3327C6"/>
                </a:solidFill>
              </a:rPr>
              <a:t>“The Lord has granted </a:t>
            </a:r>
            <a:r>
              <a:rPr lang="en-US" sz="2000" dirty="0">
                <a:solidFill>
                  <a:srgbClr val="FF0000"/>
                </a:solidFill>
              </a:rPr>
              <a:t>success</a:t>
            </a:r>
            <a:r>
              <a:rPr lang="en-US" sz="2000" dirty="0">
                <a:solidFill>
                  <a:srgbClr val="3327C6"/>
                </a:solidFill>
              </a:rPr>
              <a:t> to my journey.”		       Genesis 24:56</a:t>
            </a:r>
          </a:p>
        </p:txBody>
      </p:sp>
      <p:sp>
        <p:nvSpPr>
          <p:cNvPr id="10" name="Rectangle 9">
            <a:extLst>
              <a:ext uri="{FF2B5EF4-FFF2-40B4-BE49-F238E27FC236}">
                <a16:creationId xmlns:a16="http://schemas.microsoft.com/office/drawing/2014/main" id="{E1419541-2E5E-0248-8470-BF8BF5C856FA}"/>
              </a:ext>
            </a:extLst>
          </p:cNvPr>
          <p:cNvSpPr/>
          <p:nvPr/>
        </p:nvSpPr>
        <p:spPr>
          <a:xfrm>
            <a:off x="166679" y="2451151"/>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Jacob told Isaac, after bringing the meal by which he stole the blessing, </a:t>
            </a:r>
            <a:r>
              <a:rPr lang="en-US" sz="2000" dirty="0">
                <a:solidFill>
                  <a:srgbClr val="3327C6"/>
                </a:solidFill>
              </a:rPr>
              <a:t>“The Lord your God gave me </a:t>
            </a:r>
            <a:r>
              <a:rPr lang="en-US" sz="2000" dirty="0">
                <a:solidFill>
                  <a:srgbClr val="FF0000"/>
                </a:solidFill>
              </a:rPr>
              <a:t>success</a:t>
            </a:r>
            <a:r>
              <a:rPr lang="en-US" sz="2000" dirty="0">
                <a:solidFill>
                  <a:srgbClr val="3327C6"/>
                </a:solidFill>
              </a:rPr>
              <a:t>.”  	       Genesis 27:20</a:t>
            </a:r>
          </a:p>
        </p:txBody>
      </p:sp>
      <p:sp>
        <p:nvSpPr>
          <p:cNvPr id="11" name="Rectangle 10">
            <a:extLst>
              <a:ext uri="{FF2B5EF4-FFF2-40B4-BE49-F238E27FC236}">
                <a16:creationId xmlns:a16="http://schemas.microsoft.com/office/drawing/2014/main" id="{49F81C6F-7420-9F43-A496-32A0513E2DC5}"/>
              </a:ext>
            </a:extLst>
          </p:cNvPr>
          <p:cNvSpPr/>
          <p:nvPr/>
        </p:nvSpPr>
        <p:spPr>
          <a:xfrm>
            <a:off x="166674" y="3251370"/>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Potiphar, in considering the work of Joseph, </a:t>
            </a:r>
            <a:r>
              <a:rPr lang="en-US" sz="2000" dirty="0">
                <a:solidFill>
                  <a:srgbClr val="3327C6"/>
                </a:solidFill>
              </a:rPr>
              <a:t>“saw that the Lord gave him </a:t>
            </a:r>
            <a:r>
              <a:rPr lang="en-US" sz="2000" dirty="0">
                <a:solidFill>
                  <a:srgbClr val="FF0000"/>
                </a:solidFill>
              </a:rPr>
              <a:t>success</a:t>
            </a:r>
            <a:r>
              <a:rPr lang="en-US" sz="2000" dirty="0">
                <a:solidFill>
                  <a:srgbClr val="3327C6"/>
                </a:solidFill>
              </a:rPr>
              <a:t> in </a:t>
            </a:r>
            <a:r>
              <a:rPr lang="en-US" sz="2000" u="sng" dirty="0">
                <a:solidFill>
                  <a:srgbClr val="3327C6"/>
                </a:solidFill>
              </a:rPr>
              <a:t>everything</a:t>
            </a:r>
            <a:r>
              <a:rPr lang="en-US" sz="2000" dirty="0">
                <a:solidFill>
                  <a:srgbClr val="3327C6"/>
                </a:solidFill>
              </a:rPr>
              <a:t> that he did.”  	                Genesis 39:3, 23</a:t>
            </a:r>
          </a:p>
        </p:txBody>
      </p:sp>
      <p:sp>
        <p:nvSpPr>
          <p:cNvPr id="13" name="Rectangle 12">
            <a:extLst>
              <a:ext uri="{FF2B5EF4-FFF2-40B4-BE49-F238E27FC236}">
                <a16:creationId xmlns:a16="http://schemas.microsoft.com/office/drawing/2014/main" id="{A55FACA8-49F4-4243-B572-2D6CBCE22C4E}"/>
              </a:ext>
            </a:extLst>
          </p:cNvPr>
          <p:cNvSpPr/>
          <p:nvPr/>
        </p:nvSpPr>
        <p:spPr>
          <a:xfrm>
            <a:off x="157024" y="4051953"/>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David: </a:t>
            </a:r>
            <a:r>
              <a:rPr lang="en-US" sz="2000" dirty="0">
                <a:solidFill>
                  <a:srgbClr val="3327C6"/>
                </a:solidFill>
              </a:rPr>
              <a:t>“In </a:t>
            </a:r>
            <a:r>
              <a:rPr lang="en-US" sz="2000" u="sng" dirty="0">
                <a:solidFill>
                  <a:srgbClr val="3327C6"/>
                </a:solidFill>
              </a:rPr>
              <a:t>everything</a:t>
            </a:r>
            <a:r>
              <a:rPr lang="en-US" sz="2000" dirty="0">
                <a:solidFill>
                  <a:srgbClr val="3327C6"/>
                </a:solidFill>
              </a:rPr>
              <a:t> he did he had great </a:t>
            </a:r>
            <a:r>
              <a:rPr lang="en-US" sz="2000" dirty="0">
                <a:solidFill>
                  <a:srgbClr val="FF0000"/>
                </a:solidFill>
              </a:rPr>
              <a:t>success</a:t>
            </a:r>
            <a:r>
              <a:rPr lang="en-US" sz="2000" dirty="0">
                <a:solidFill>
                  <a:srgbClr val="3327C6"/>
                </a:solidFill>
              </a:rPr>
              <a:t>, because the Lord was with him.” 				 	                 1 Samuel 18 :14</a:t>
            </a:r>
          </a:p>
        </p:txBody>
      </p:sp>
      <p:sp>
        <p:nvSpPr>
          <p:cNvPr id="14" name="Rectangle 13">
            <a:extLst>
              <a:ext uri="{FF2B5EF4-FFF2-40B4-BE49-F238E27FC236}">
                <a16:creationId xmlns:a16="http://schemas.microsoft.com/office/drawing/2014/main" id="{E62CD97B-67F6-3645-9FC4-A27D4CA44F73}"/>
              </a:ext>
            </a:extLst>
          </p:cNvPr>
          <p:cNvSpPr/>
          <p:nvPr/>
        </p:nvSpPr>
        <p:spPr>
          <a:xfrm>
            <a:off x="157024" y="4839989"/>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Hezekiah: </a:t>
            </a:r>
            <a:r>
              <a:rPr lang="en-US" sz="2000" dirty="0">
                <a:solidFill>
                  <a:srgbClr val="3327C6"/>
                </a:solidFill>
              </a:rPr>
              <a:t>“The Lord was with him: he was </a:t>
            </a:r>
            <a:r>
              <a:rPr lang="en-US" sz="2000" dirty="0">
                <a:solidFill>
                  <a:srgbClr val="FF0000"/>
                </a:solidFill>
              </a:rPr>
              <a:t>successful</a:t>
            </a:r>
            <a:r>
              <a:rPr lang="en-US" sz="2000" dirty="0">
                <a:solidFill>
                  <a:srgbClr val="3327C6"/>
                </a:solidFill>
              </a:rPr>
              <a:t> in </a:t>
            </a:r>
            <a:r>
              <a:rPr lang="en-US" sz="2000" u="sng" dirty="0">
                <a:solidFill>
                  <a:srgbClr val="3327C6"/>
                </a:solidFill>
              </a:rPr>
              <a:t>whatever</a:t>
            </a:r>
            <a:r>
              <a:rPr lang="en-US" sz="2000" dirty="0">
                <a:solidFill>
                  <a:srgbClr val="3327C6"/>
                </a:solidFill>
              </a:rPr>
              <a:t> he undertook.” 					 	                       2 Kings 18:7</a:t>
            </a:r>
          </a:p>
        </p:txBody>
      </p:sp>
      <p:sp>
        <p:nvSpPr>
          <p:cNvPr id="15" name="Rectangle 14">
            <a:extLst>
              <a:ext uri="{FF2B5EF4-FFF2-40B4-BE49-F238E27FC236}">
                <a16:creationId xmlns:a16="http://schemas.microsoft.com/office/drawing/2014/main" id="{4B7589A1-1BE7-3243-BD1C-69C0C942C5FD}"/>
              </a:ext>
            </a:extLst>
          </p:cNvPr>
          <p:cNvSpPr/>
          <p:nvPr/>
        </p:nvSpPr>
        <p:spPr>
          <a:xfrm>
            <a:off x="157024" y="5628025"/>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err="1">
                <a:solidFill>
                  <a:schemeClr val="tx1"/>
                </a:solidFill>
              </a:rPr>
              <a:t>Amasai</a:t>
            </a:r>
            <a:r>
              <a:rPr lang="en-US" sz="2000" dirty="0">
                <a:solidFill>
                  <a:schemeClr val="tx1"/>
                </a:solidFill>
              </a:rPr>
              <a:t>, chief of the thirty: </a:t>
            </a:r>
            <a:r>
              <a:rPr lang="en-US" sz="2000" dirty="0">
                <a:solidFill>
                  <a:srgbClr val="3327C6"/>
                </a:solidFill>
              </a:rPr>
              <a:t>“We are yours, David!  We are with you …  </a:t>
            </a:r>
            <a:r>
              <a:rPr lang="en-US" sz="2000" dirty="0">
                <a:solidFill>
                  <a:srgbClr val="FF0000"/>
                </a:solidFill>
              </a:rPr>
              <a:t>Success</a:t>
            </a:r>
            <a:r>
              <a:rPr lang="en-US" sz="2000" dirty="0">
                <a:solidFill>
                  <a:srgbClr val="3327C6"/>
                </a:solidFill>
              </a:rPr>
              <a:t>, </a:t>
            </a:r>
            <a:r>
              <a:rPr lang="en-US" sz="2000" dirty="0">
                <a:solidFill>
                  <a:srgbClr val="FF0000"/>
                </a:solidFill>
              </a:rPr>
              <a:t>success</a:t>
            </a:r>
            <a:r>
              <a:rPr lang="en-US" sz="2000" dirty="0">
                <a:solidFill>
                  <a:srgbClr val="3327C6"/>
                </a:solidFill>
              </a:rPr>
              <a:t> to you, and </a:t>
            </a:r>
            <a:r>
              <a:rPr lang="en-US" sz="2000" dirty="0">
                <a:solidFill>
                  <a:srgbClr val="FF0000"/>
                </a:solidFill>
              </a:rPr>
              <a:t>success</a:t>
            </a:r>
            <a:r>
              <a:rPr lang="en-US" sz="2000" dirty="0">
                <a:solidFill>
                  <a:srgbClr val="3327C6"/>
                </a:solidFill>
              </a:rPr>
              <a:t> to those who help you, for your God will help you.” 			 	            1 Chronicles 12:18</a:t>
            </a:r>
          </a:p>
        </p:txBody>
      </p:sp>
      <p:sp>
        <p:nvSpPr>
          <p:cNvPr id="2" name="5-Point Star 1">
            <a:extLst>
              <a:ext uri="{FF2B5EF4-FFF2-40B4-BE49-F238E27FC236}">
                <a16:creationId xmlns:a16="http://schemas.microsoft.com/office/drawing/2014/main" id="{D68BFD34-D6AB-1D47-95DF-481A00C75B9F}"/>
              </a:ext>
            </a:extLst>
          </p:cNvPr>
          <p:cNvSpPr/>
          <p:nvPr/>
        </p:nvSpPr>
        <p:spPr>
          <a:xfrm>
            <a:off x="13253" y="3419063"/>
            <a:ext cx="159026" cy="159026"/>
          </a:xfrm>
          <a:prstGeom prst="star5">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
        <p:nvSpPr>
          <p:cNvPr id="16" name="5-Point Star 15">
            <a:extLst>
              <a:ext uri="{FF2B5EF4-FFF2-40B4-BE49-F238E27FC236}">
                <a16:creationId xmlns:a16="http://schemas.microsoft.com/office/drawing/2014/main" id="{B7A99117-197A-144E-A16F-5888E9D335A2}"/>
              </a:ext>
            </a:extLst>
          </p:cNvPr>
          <p:cNvSpPr/>
          <p:nvPr/>
        </p:nvSpPr>
        <p:spPr>
          <a:xfrm>
            <a:off x="6629" y="4234068"/>
            <a:ext cx="159026" cy="159026"/>
          </a:xfrm>
          <a:prstGeom prst="star5">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
        <p:nvSpPr>
          <p:cNvPr id="17" name="5-Point Star 16">
            <a:extLst>
              <a:ext uri="{FF2B5EF4-FFF2-40B4-BE49-F238E27FC236}">
                <a16:creationId xmlns:a16="http://schemas.microsoft.com/office/drawing/2014/main" id="{4582813D-D605-E142-9C45-F1BACF299FF9}"/>
              </a:ext>
            </a:extLst>
          </p:cNvPr>
          <p:cNvSpPr/>
          <p:nvPr/>
        </p:nvSpPr>
        <p:spPr>
          <a:xfrm>
            <a:off x="5" y="5022569"/>
            <a:ext cx="159026" cy="159026"/>
          </a:xfrm>
          <a:prstGeom prst="star5">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701232827"/>
      </p:ext>
    </p:extLst>
  </p:cSld>
  <p:clrMapOvr>
    <a:masterClrMapping/>
  </p:clrMapOvr>
  <p:transition/>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Success</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What do we need to do to achieve Success?</a:t>
            </a:r>
          </a:p>
        </p:txBody>
      </p:sp>
      <p:sp>
        <p:nvSpPr>
          <p:cNvPr id="12" name="Rectangle 11">
            <a:extLst>
              <a:ext uri="{FF2B5EF4-FFF2-40B4-BE49-F238E27FC236}">
                <a16:creationId xmlns:a16="http://schemas.microsoft.com/office/drawing/2014/main" id="{843ED3AA-3961-F340-9FD3-E967CA1E60AD}"/>
              </a:ext>
            </a:extLst>
          </p:cNvPr>
          <p:cNvSpPr/>
          <p:nvPr/>
        </p:nvSpPr>
        <p:spPr>
          <a:xfrm>
            <a:off x="166684" y="1650932"/>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Be strong and very courageous. Be careful to obey all the law my servant Moses gave you; do not turn from it to the right or to the left, that you may be </a:t>
            </a:r>
            <a:r>
              <a:rPr lang="en-US" sz="2000" dirty="0">
                <a:solidFill>
                  <a:srgbClr val="FF0000"/>
                </a:solidFill>
              </a:rPr>
              <a:t>successful</a:t>
            </a:r>
            <a:r>
              <a:rPr lang="en-US" sz="2000" dirty="0">
                <a:solidFill>
                  <a:srgbClr val="3327C6"/>
                </a:solidFill>
              </a:rPr>
              <a:t> wherever you go.  Keep this Book of the Law always on your lips; meditate on it day and night, so that you may be careful to do everything written in it. Then you will be prosperous and </a:t>
            </a:r>
            <a:r>
              <a:rPr lang="en-US" sz="2000" dirty="0">
                <a:solidFill>
                  <a:srgbClr val="FF0000"/>
                </a:solidFill>
              </a:rPr>
              <a:t>successful</a:t>
            </a:r>
            <a:r>
              <a:rPr lang="en-US" sz="2000" dirty="0">
                <a:solidFill>
                  <a:srgbClr val="3327C6"/>
                </a:solidFill>
              </a:rPr>
              <a:t>.						         Joshua 1:7-8</a:t>
            </a:r>
          </a:p>
        </p:txBody>
      </p:sp>
      <p:sp>
        <p:nvSpPr>
          <p:cNvPr id="13" name="Rectangle 12">
            <a:extLst>
              <a:ext uri="{FF2B5EF4-FFF2-40B4-BE49-F238E27FC236}">
                <a16:creationId xmlns:a16="http://schemas.microsoft.com/office/drawing/2014/main" id="{A55FACA8-49F4-4243-B572-2D6CBCE22C4E}"/>
              </a:ext>
            </a:extLst>
          </p:cNvPr>
          <p:cNvSpPr/>
          <p:nvPr/>
        </p:nvSpPr>
        <p:spPr>
          <a:xfrm>
            <a:off x="157024" y="3695125"/>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 you will have </a:t>
            </a:r>
            <a:r>
              <a:rPr lang="en-US" sz="2000" dirty="0">
                <a:solidFill>
                  <a:srgbClr val="FF0000"/>
                </a:solidFill>
              </a:rPr>
              <a:t>success</a:t>
            </a:r>
            <a:r>
              <a:rPr lang="en-US" sz="2000" dirty="0">
                <a:solidFill>
                  <a:srgbClr val="3327C6"/>
                </a:solidFill>
              </a:rPr>
              <a:t> if you are careful to observe the decrees and laws that the Lord gave Moses for Israel. Be strong and courageous. Do not be afraid or discouraged.            	            1 Chronicles 22:13</a:t>
            </a:r>
          </a:p>
        </p:txBody>
      </p:sp>
      <p:sp>
        <p:nvSpPr>
          <p:cNvPr id="16" name="Rectangle 15">
            <a:extLst>
              <a:ext uri="{FF2B5EF4-FFF2-40B4-BE49-F238E27FC236}">
                <a16:creationId xmlns:a16="http://schemas.microsoft.com/office/drawing/2014/main" id="{1DDD39B0-9FE0-2B40-AA7E-B3D1BA48BAC7}"/>
              </a:ext>
            </a:extLst>
          </p:cNvPr>
          <p:cNvSpPr/>
          <p:nvPr/>
        </p:nvSpPr>
        <p:spPr>
          <a:xfrm>
            <a:off x="157023" y="4815989"/>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Jehoshaphat said, “Listen to me, Judah and people of Jerusalem! Have faith in the Lord your God and you will be upheld; have faith in his prophets and you will be </a:t>
            </a:r>
            <a:r>
              <a:rPr lang="en-US" sz="2000" dirty="0">
                <a:solidFill>
                  <a:srgbClr val="FF0000"/>
                </a:solidFill>
              </a:rPr>
              <a:t>successful</a:t>
            </a:r>
            <a:r>
              <a:rPr lang="en-US" sz="2000" dirty="0">
                <a:solidFill>
                  <a:srgbClr val="3327C6"/>
                </a:solidFill>
              </a:rPr>
              <a:t>.”		             2 Chronicles 20:20</a:t>
            </a:r>
          </a:p>
        </p:txBody>
      </p:sp>
    </p:spTree>
    <p:extLst>
      <p:ext uri="{BB962C8B-B14F-4D97-AF65-F5344CB8AC3E}">
        <p14:creationId xmlns:p14="http://schemas.microsoft.com/office/powerpoint/2010/main" val="2708217047"/>
      </p:ext>
    </p:extLst>
  </p:cSld>
  <p:clrMapOvr>
    <a:masterClrMapping/>
  </p:clrMapOvr>
  <p:transition/>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Success</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Pray for it!</a:t>
            </a:r>
          </a:p>
        </p:txBody>
      </p:sp>
      <p:sp>
        <p:nvSpPr>
          <p:cNvPr id="12" name="Rectangle 11">
            <a:extLst>
              <a:ext uri="{FF2B5EF4-FFF2-40B4-BE49-F238E27FC236}">
                <a16:creationId xmlns:a16="http://schemas.microsoft.com/office/drawing/2014/main" id="{843ED3AA-3961-F340-9FD3-E967CA1E60AD}"/>
              </a:ext>
            </a:extLst>
          </p:cNvPr>
          <p:cNvSpPr/>
          <p:nvPr/>
        </p:nvSpPr>
        <p:spPr>
          <a:xfrm>
            <a:off x="188119" y="2905859"/>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Lord, let your ear be attentive to the prayer of this your servant and to the prayer of your servants who delight in revering your name. Give your servant </a:t>
            </a:r>
            <a:r>
              <a:rPr lang="en-US" sz="2000" dirty="0">
                <a:solidFill>
                  <a:srgbClr val="FF0000"/>
                </a:solidFill>
              </a:rPr>
              <a:t>success</a:t>
            </a:r>
            <a:r>
              <a:rPr lang="en-US" sz="2000" dirty="0">
                <a:solidFill>
                  <a:srgbClr val="3327C6"/>
                </a:solidFill>
              </a:rPr>
              <a:t> today by granting him favor in the presence of this man.” I was cupbearer to the king.		      Nehemiah 1:11</a:t>
            </a:r>
          </a:p>
          <a:p>
            <a:pPr>
              <a:tabLst>
                <a:tab pos="457200" algn="l"/>
                <a:tab pos="914400" algn="l"/>
                <a:tab pos="1371600" algn="l"/>
                <a:tab pos="1828800" algn="l"/>
                <a:tab pos="2286000" algn="l"/>
              </a:tabLst>
            </a:pPr>
            <a:endParaRPr lang="en-US" sz="20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I answered them by saying, “The God of heaven will give us </a:t>
            </a:r>
            <a:r>
              <a:rPr lang="en-US" sz="2000" dirty="0">
                <a:solidFill>
                  <a:srgbClr val="FF0000"/>
                </a:solidFill>
              </a:rPr>
              <a:t>success</a:t>
            </a:r>
            <a:r>
              <a:rPr lang="en-US" sz="2000" dirty="0">
                <a:solidFill>
                  <a:srgbClr val="3327C6"/>
                </a:solidFill>
              </a:rPr>
              <a:t>. We his servants will start rebuilding, but as for you, you have no share in Jerusalem or any claim or historic right to it.”	      Nehemiah 2:20</a:t>
            </a:r>
          </a:p>
        </p:txBody>
      </p:sp>
      <p:sp>
        <p:nvSpPr>
          <p:cNvPr id="9" name="Rectangle 8">
            <a:extLst>
              <a:ext uri="{FF2B5EF4-FFF2-40B4-BE49-F238E27FC236}">
                <a16:creationId xmlns:a16="http://schemas.microsoft.com/office/drawing/2014/main" id="{E9BB1DA4-1AEA-A646-A25F-F5CCA7E3FCAF}"/>
              </a:ext>
            </a:extLst>
          </p:cNvPr>
          <p:cNvSpPr/>
          <p:nvPr/>
        </p:nvSpPr>
        <p:spPr>
          <a:xfrm>
            <a:off x="166684" y="1650932"/>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Abraham’s servant (Eliezer?), as he set out to find a wife for Isaac, prayed, </a:t>
            </a:r>
            <a:r>
              <a:rPr lang="en-US" sz="2000" dirty="0">
                <a:solidFill>
                  <a:srgbClr val="3327C6"/>
                </a:solidFill>
              </a:rPr>
              <a:t>“Lord, God of my master Abraham, make me </a:t>
            </a:r>
            <a:r>
              <a:rPr lang="en-US" sz="2000" dirty="0">
                <a:solidFill>
                  <a:srgbClr val="FF0000"/>
                </a:solidFill>
              </a:rPr>
              <a:t>successful</a:t>
            </a:r>
            <a:r>
              <a:rPr lang="en-US" sz="2000" dirty="0">
                <a:solidFill>
                  <a:srgbClr val="3327C6"/>
                </a:solidFill>
              </a:rPr>
              <a:t> today, and show kindness to my master Abram.” 		       Genesis 24:12</a:t>
            </a:r>
          </a:p>
        </p:txBody>
      </p:sp>
      <p:sp>
        <p:nvSpPr>
          <p:cNvPr id="10" name="Rectangle 9">
            <a:extLst>
              <a:ext uri="{FF2B5EF4-FFF2-40B4-BE49-F238E27FC236}">
                <a16:creationId xmlns:a16="http://schemas.microsoft.com/office/drawing/2014/main" id="{0FF74095-6E49-2C45-8CCB-442AF1E8B6B8}"/>
              </a:ext>
            </a:extLst>
          </p:cNvPr>
          <p:cNvSpPr/>
          <p:nvPr/>
        </p:nvSpPr>
        <p:spPr>
          <a:xfrm>
            <a:off x="188118" y="569966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Lord, save us!  Lord, grant us </a:t>
            </a:r>
            <a:r>
              <a:rPr lang="en-US" sz="2000" dirty="0">
                <a:solidFill>
                  <a:srgbClr val="FF0000"/>
                </a:solidFill>
              </a:rPr>
              <a:t>success</a:t>
            </a:r>
            <a:r>
              <a:rPr lang="en-US" sz="2000" dirty="0">
                <a:solidFill>
                  <a:srgbClr val="3327C6"/>
                </a:solidFill>
              </a:rPr>
              <a:t>!  		        Psalm 118:25</a:t>
            </a:r>
          </a:p>
        </p:txBody>
      </p:sp>
    </p:spTree>
    <p:extLst>
      <p:ext uri="{BB962C8B-B14F-4D97-AF65-F5344CB8AC3E}">
        <p14:creationId xmlns:p14="http://schemas.microsoft.com/office/powerpoint/2010/main" val="3691715383"/>
      </p:ext>
    </p:extLst>
  </p:cSld>
  <p:clrMapOvr>
    <a:masterClrMapping/>
  </p:clrMapOvr>
  <p:transition/>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Success</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Run for the Prize!</a:t>
            </a:r>
          </a:p>
        </p:txBody>
      </p:sp>
      <p:sp>
        <p:nvSpPr>
          <p:cNvPr id="12" name="Rectangle 11">
            <a:extLst>
              <a:ext uri="{FF2B5EF4-FFF2-40B4-BE49-F238E27FC236}">
                <a16:creationId xmlns:a16="http://schemas.microsoft.com/office/drawing/2014/main" id="{843ED3AA-3961-F340-9FD3-E967CA1E60AD}"/>
              </a:ext>
            </a:extLst>
          </p:cNvPr>
          <p:cNvSpPr/>
          <p:nvPr/>
        </p:nvSpPr>
        <p:spPr>
          <a:xfrm>
            <a:off x="166688" y="1690387"/>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Do you not know that in a race all the runners run, </a:t>
            </a:r>
          </a:p>
          <a:p>
            <a:pPr>
              <a:tabLst>
                <a:tab pos="457200" algn="l"/>
                <a:tab pos="914400" algn="l"/>
                <a:tab pos="1371600" algn="l"/>
                <a:tab pos="1828800" algn="l"/>
                <a:tab pos="2286000" algn="l"/>
              </a:tabLst>
            </a:pPr>
            <a:r>
              <a:rPr lang="en-US" sz="2000" dirty="0">
                <a:solidFill>
                  <a:srgbClr val="3327C6"/>
                </a:solidFill>
              </a:rPr>
              <a:t>	but only one gets the prize? </a:t>
            </a:r>
          </a:p>
          <a:p>
            <a:pPr>
              <a:tabLst>
                <a:tab pos="457200" algn="l"/>
                <a:tab pos="914400" algn="l"/>
                <a:tab pos="1371600" algn="l"/>
                <a:tab pos="1828800" algn="l"/>
                <a:tab pos="2286000" algn="l"/>
              </a:tabLst>
            </a:pPr>
            <a:r>
              <a:rPr lang="en-US" sz="2000" dirty="0">
                <a:solidFill>
                  <a:srgbClr val="3327C6"/>
                </a:solidFill>
              </a:rPr>
              <a:t>Run in such a way as to get the prize. … </a:t>
            </a:r>
          </a:p>
          <a:p>
            <a:pPr>
              <a:tabLst>
                <a:tab pos="457200" algn="l"/>
                <a:tab pos="914400" algn="l"/>
                <a:tab pos="1371600" algn="l"/>
                <a:tab pos="1828800" algn="l"/>
                <a:tab pos="2286000" algn="l"/>
              </a:tabLst>
            </a:pPr>
            <a:r>
              <a:rPr lang="en-US" sz="2000" dirty="0">
                <a:solidFill>
                  <a:srgbClr val="3327C6"/>
                </a:solidFill>
              </a:rPr>
              <a:t>No, I strike a blow to my body and make it my slave </a:t>
            </a:r>
          </a:p>
          <a:p>
            <a:pPr>
              <a:tabLst>
                <a:tab pos="457200" algn="l"/>
                <a:tab pos="914400" algn="l"/>
                <a:tab pos="1371600" algn="l"/>
                <a:tab pos="1828800" algn="l"/>
                <a:tab pos="2286000" algn="l"/>
              </a:tabLst>
            </a:pPr>
            <a:r>
              <a:rPr lang="en-US" sz="2000" dirty="0">
                <a:solidFill>
                  <a:srgbClr val="3327C6"/>
                </a:solidFill>
              </a:rPr>
              <a:t>	so that after I have preached to others, </a:t>
            </a:r>
          </a:p>
          <a:p>
            <a:pPr>
              <a:tabLst>
                <a:tab pos="457200" algn="l"/>
                <a:tab pos="914400" algn="l"/>
                <a:tab pos="1371600" algn="l"/>
                <a:tab pos="1828800" algn="l"/>
                <a:tab pos="2286000" algn="l"/>
              </a:tabLst>
            </a:pPr>
            <a:r>
              <a:rPr lang="en-US" sz="2000" dirty="0">
                <a:solidFill>
                  <a:srgbClr val="3327C6"/>
                </a:solidFill>
              </a:rPr>
              <a:t>		I myself will not be disqualified for the prize.</a:t>
            </a:r>
          </a:p>
          <a:p>
            <a:pPr>
              <a:tabLst>
                <a:tab pos="457200" algn="l"/>
                <a:tab pos="914400" algn="l"/>
                <a:tab pos="1371600" algn="l"/>
                <a:tab pos="1828800" algn="l"/>
                <a:tab pos="2286000" algn="l"/>
              </a:tabLst>
            </a:pPr>
            <a:r>
              <a:rPr lang="en-US" sz="2000" dirty="0">
                <a:solidFill>
                  <a:srgbClr val="3327C6"/>
                </a:solidFill>
              </a:rPr>
              <a:t>									       1 Corinthians 9:24, 27</a:t>
            </a:r>
          </a:p>
        </p:txBody>
      </p:sp>
      <p:sp>
        <p:nvSpPr>
          <p:cNvPr id="11" name="Rectangle 10">
            <a:extLst>
              <a:ext uri="{FF2B5EF4-FFF2-40B4-BE49-F238E27FC236}">
                <a16:creationId xmlns:a16="http://schemas.microsoft.com/office/drawing/2014/main" id="{F83B299A-1DEE-404A-8618-D73702060115}"/>
              </a:ext>
            </a:extLst>
          </p:cNvPr>
          <p:cNvSpPr/>
          <p:nvPr/>
        </p:nvSpPr>
        <p:spPr>
          <a:xfrm>
            <a:off x="166687" y="4033975"/>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I press on toward the goal </a:t>
            </a:r>
          </a:p>
          <a:p>
            <a:pPr>
              <a:tabLst>
                <a:tab pos="457200" algn="l"/>
                <a:tab pos="914400" algn="l"/>
                <a:tab pos="1371600" algn="l"/>
                <a:tab pos="1828800" algn="l"/>
                <a:tab pos="2286000" algn="l"/>
              </a:tabLst>
            </a:pPr>
            <a:r>
              <a:rPr lang="en-US" sz="2000" dirty="0">
                <a:solidFill>
                  <a:srgbClr val="3327C6"/>
                </a:solidFill>
              </a:rPr>
              <a:t>	to win the prize </a:t>
            </a:r>
          </a:p>
          <a:p>
            <a:pPr>
              <a:tabLst>
                <a:tab pos="457200" algn="l"/>
                <a:tab pos="914400" algn="l"/>
                <a:tab pos="1371600" algn="l"/>
                <a:tab pos="1828800" algn="l"/>
                <a:tab pos="2286000" algn="l"/>
              </a:tabLst>
            </a:pPr>
            <a:r>
              <a:rPr lang="en-US" sz="2000" dirty="0">
                <a:solidFill>
                  <a:srgbClr val="3327C6"/>
                </a:solidFill>
              </a:rPr>
              <a:t>		for which God has called me heavenward </a:t>
            </a:r>
          </a:p>
          <a:p>
            <a:pPr>
              <a:tabLst>
                <a:tab pos="457200" algn="l"/>
                <a:tab pos="914400" algn="l"/>
                <a:tab pos="1371600" algn="l"/>
                <a:tab pos="1828800" algn="l"/>
                <a:tab pos="2286000" algn="l"/>
              </a:tabLst>
            </a:pPr>
            <a:r>
              <a:rPr lang="en-US" sz="2000" dirty="0">
                <a:solidFill>
                  <a:srgbClr val="3327C6"/>
                </a:solidFill>
              </a:rPr>
              <a:t>			in Christ Jesus.</a:t>
            </a:r>
          </a:p>
          <a:p>
            <a:pPr>
              <a:tabLst>
                <a:tab pos="457200" algn="l"/>
                <a:tab pos="914400" algn="l"/>
                <a:tab pos="1371600" algn="l"/>
                <a:tab pos="1828800" algn="l"/>
                <a:tab pos="2286000" algn="l"/>
              </a:tabLst>
            </a:pPr>
            <a:r>
              <a:rPr lang="en-US" sz="2000" dirty="0">
                <a:solidFill>
                  <a:srgbClr val="3327C6"/>
                </a:solidFill>
              </a:rPr>
              <a:t>										   Philippians 3:14</a:t>
            </a:r>
          </a:p>
        </p:txBody>
      </p:sp>
      <p:sp>
        <p:nvSpPr>
          <p:cNvPr id="7" name="Rectangle 6">
            <a:extLst>
              <a:ext uri="{FF2B5EF4-FFF2-40B4-BE49-F238E27FC236}">
                <a16:creationId xmlns:a16="http://schemas.microsoft.com/office/drawing/2014/main" id="{C6CBBB24-80EC-2E4F-9BA2-666BE0B758A8}"/>
              </a:ext>
            </a:extLst>
          </p:cNvPr>
          <p:cNvSpPr/>
          <p:nvPr/>
        </p:nvSpPr>
        <p:spPr>
          <a:xfrm>
            <a:off x="188119" y="5895980"/>
            <a:ext cx="8824911" cy="800219"/>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realize that our definition of success is different from most people.</a:t>
            </a:r>
          </a:p>
          <a:p>
            <a:pPr algn="ctr">
              <a:tabLst>
                <a:tab pos="457200" algn="l"/>
                <a:tab pos="914400" algn="l"/>
                <a:tab pos="1371600" algn="l"/>
                <a:tab pos="1828800" algn="l"/>
                <a:tab pos="2286000" algn="l"/>
              </a:tabLst>
            </a:pPr>
            <a:r>
              <a:rPr lang="en-US" sz="2000" dirty="0">
                <a:solidFill>
                  <a:schemeClr val="tx1"/>
                </a:solidFill>
              </a:rPr>
              <a:t>PDE: consider the words of Shadrach, Meshach, and Abednego!</a:t>
            </a:r>
          </a:p>
        </p:txBody>
      </p:sp>
    </p:spTree>
    <p:extLst>
      <p:ext uri="{BB962C8B-B14F-4D97-AF65-F5344CB8AC3E}">
        <p14:creationId xmlns:p14="http://schemas.microsoft.com/office/powerpoint/2010/main" val="1010908382"/>
      </p:ext>
    </p:extLst>
  </p:cSld>
  <p:clrMapOvr>
    <a:masterClrMapping/>
  </p:clrMapOvr>
  <p:transition/>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Success</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It also takes work!</a:t>
            </a:r>
          </a:p>
        </p:txBody>
      </p:sp>
      <p:sp>
        <p:nvSpPr>
          <p:cNvPr id="13" name="Rectangle 12">
            <a:extLst>
              <a:ext uri="{FF2B5EF4-FFF2-40B4-BE49-F238E27FC236}">
                <a16:creationId xmlns:a16="http://schemas.microsoft.com/office/drawing/2014/main" id="{3414BEB4-3140-4C4A-8060-3FC21D76AE99}"/>
              </a:ext>
            </a:extLst>
          </p:cNvPr>
          <p:cNvSpPr/>
          <p:nvPr/>
        </p:nvSpPr>
        <p:spPr>
          <a:xfrm>
            <a:off x="166688" y="1690387"/>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If the ax is dull </a:t>
            </a:r>
          </a:p>
          <a:p>
            <a:pPr>
              <a:tabLst>
                <a:tab pos="457200" algn="l"/>
                <a:tab pos="914400" algn="l"/>
                <a:tab pos="1371600" algn="l"/>
                <a:tab pos="1828800" algn="l"/>
                <a:tab pos="2286000" algn="l"/>
              </a:tabLst>
            </a:pPr>
            <a:r>
              <a:rPr lang="en-US" sz="2000" dirty="0">
                <a:solidFill>
                  <a:srgbClr val="3327C6"/>
                </a:solidFill>
              </a:rPr>
              <a:t>	and its edge unsharpened, </a:t>
            </a:r>
          </a:p>
          <a:p>
            <a:pPr>
              <a:tabLst>
                <a:tab pos="457200" algn="l"/>
                <a:tab pos="914400" algn="l"/>
                <a:tab pos="1371600" algn="l"/>
                <a:tab pos="1828800" algn="l"/>
                <a:tab pos="2286000" algn="l"/>
              </a:tabLst>
            </a:pPr>
            <a:r>
              <a:rPr lang="en-US" sz="2000" dirty="0">
                <a:solidFill>
                  <a:srgbClr val="3327C6"/>
                </a:solidFill>
              </a:rPr>
              <a:t>		more strength is needed, </a:t>
            </a:r>
          </a:p>
          <a:p>
            <a:pPr>
              <a:tabLst>
                <a:tab pos="457200" algn="l"/>
                <a:tab pos="914400" algn="l"/>
                <a:tab pos="1371600" algn="l"/>
                <a:tab pos="1828800" algn="l"/>
                <a:tab pos="2286000" algn="l"/>
              </a:tabLst>
            </a:pPr>
            <a:r>
              <a:rPr lang="en-US" sz="2000" dirty="0">
                <a:solidFill>
                  <a:srgbClr val="3327C6"/>
                </a:solidFill>
              </a:rPr>
              <a:t>			but skill will bring </a:t>
            </a:r>
            <a:r>
              <a:rPr lang="en-US" sz="2000" dirty="0">
                <a:solidFill>
                  <a:srgbClr val="FF0000"/>
                </a:solidFill>
              </a:rPr>
              <a:t>success</a:t>
            </a:r>
            <a:r>
              <a:rPr lang="en-US" sz="2000" dirty="0">
                <a:solidFill>
                  <a:srgbClr val="3327C6"/>
                </a:solidFill>
              </a:rPr>
              <a:t>.</a:t>
            </a:r>
          </a:p>
          <a:p>
            <a:pPr>
              <a:tabLst>
                <a:tab pos="457200" algn="l"/>
                <a:tab pos="914400" algn="l"/>
                <a:tab pos="1371600" algn="l"/>
                <a:tab pos="1828800" algn="l"/>
                <a:tab pos="2286000" algn="l"/>
              </a:tabLst>
            </a:pPr>
            <a:r>
              <a:rPr lang="en-US" sz="2000" dirty="0">
                <a:solidFill>
                  <a:srgbClr val="3327C6"/>
                </a:solidFill>
              </a:rPr>
              <a:t>									            Ecclesiastes 10:10</a:t>
            </a:r>
          </a:p>
        </p:txBody>
      </p:sp>
      <p:sp>
        <p:nvSpPr>
          <p:cNvPr id="7" name="Rectangle 6">
            <a:extLst>
              <a:ext uri="{FF2B5EF4-FFF2-40B4-BE49-F238E27FC236}">
                <a16:creationId xmlns:a16="http://schemas.microsoft.com/office/drawing/2014/main" id="{B74C733E-71BF-734F-868F-2A2764ECC9D0}"/>
              </a:ext>
            </a:extLst>
          </p:cNvPr>
          <p:cNvSpPr/>
          <p:nvPr/>
        </p:nvSpPr>
        <p:spPr>
          <a:xfrm>
            <a:off x="166687" y="3684839"/>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Consider Stephen Covey’s discussion about woodcutting – </a:t>
            </a:r>
          </a:p>
          <a:p>
            <a:pPr>
              <a:tabLst>
                <a:tab pos="457200" algn="l"/>
                <a:tab pos="914400" algn="l"/>
                <a:tab pos="1371600" algn="l"/>
                <a:tab pos="1828800" algn="l"/>
                <a:tab pos="2286000" algn="l"/>
              </a:tabLst>
            </a:pPr>
            <a:r>
              <a:rPr lang="en-US" sz="2000" dirty="0">
                <a:solidFill>
                  <a:schemeClr val="tx1"/>
                </a:solidFill>
              </a:rPr>
              <a:t>	needing to sharpen the saw vs cutting wood with a dull saw.</a:t>
            </a:r>
          </a:p>
          <a:p>
            <a:pPr>
              <a:tabLst>
                <a:tab pos="457200" algn="l"/>
                <a:tab pos="914400" algn="l"/>
                <a:tab pos="1371600" algn="l"/>
                <a:tab pos="1828800" algn="l"/>
                <a:tab pos="2286000" algn="l"/>
              </a:tabLst>
            </a:pPr>
            <a:endParaRPr lang="en-US" sz="20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Wisdom involves</a:t>
            </a:r>
          </a:p>
          <a:p>
            <a:pPr>
              <a:tabLst>
                <a:tab pos="457200" algn="l"/>
                <a:tab pos="914400" algn="l"/>
                <a:tab pos="1371600" algn="l"/>
                <a:tab pos="1828800" algn="l"/>
                <a:tab pos="2286000" algn="l"/>
              </a:tabLst>
            </a:pPr>
            <a:r>
              <a:rPr lang="en-US" sz="2000" dirty="0">
                <a:solidFill>
                  <a:schemeClr val="tx1"/>
                </a:solidFill>
              </a:rPr>
              <a:t>	hitting the right balance </a:t>
            </a:r>
          </a:p>
          <a:p>
            <a:pPr>
              <a:tabLst>
                <a:tab pos="457200" algn="l"/>
                <a:tab pos="914400" algn="l"/>
                <a:tab pos="1371600" algn="l"/>
                <a:tab pos="1828800" algn="l"/>
                <a:tab pos="2286000" algn="l"/>
              </a:tabLst>
            </a:pPr>
            <a:r>
              <a:rPr lang="en-US" sz="2000" dirty="0">
                <a:solidFill>
                  <a:schemeClr val="tx1"/>
                </a:solidFill>
              </a:rPr>
              <a:t>		between the two.</a:t>
            </a:r>
          </a:p>
          <a:p>
            <a:pPr>
              <a:tabLst>
                <a:tab pos="457200" algn="l"/>
                <a:tab pos="914400" algn="l"/>
                <a:tab pos="1371600" algn="l"/>
                <a:tab pos="1828800" algn="l"/>
                <a:tab pos="2286000" algn="l"/>
              </a:tabLst>
            </a:pPr>
            <a:r>
              <a:rPr lang="en-US" sz="2000" dirty="0">
                <a:solidFill>
                  <a:schemeClr val="tx1"/>
                </a:solidFill>
              </a:rPr>
              <a:t>											          PDE</a:t>
            </a:r>
          </a:p>
        </p:txBody>
      </p:sp>
      <p:sp>
        <p:nvSpPr>
          <p:cNvPr id="9" name="Rectangle 8">
            <a:extLst>
              <a:ext uri="{FF2B5EF4-FFF2-40B4-BE49-F238E27FC236}">
                <a16:creationId xmlns:a16="http://schemas.microsoft.com/office/drawing/2014/main" id="{6D3B2A65-8C79-B049-B176-2339F303909C}"/>
              </a:ext>
            </a:extLst>
          </p:cNvPr>
          <p:cNvSpPr/>
          <p:nvPr/>
        </p:nvSpPr>
        <p:spPr>
          <a:xfrm>
            <a:off x="188119" y="6187528"/>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We must continue to pursue our goals in spite of difficulties!</a:t>
            </a:r>
          </a:p>
        </p:txBody>
      </p:sp>
    </p:spTree>
    <p:extLst>
      <p:ext uri="{BB962C8B-B14F-4D97-AF65-F5344CB8AC3E}">
        <p14:creationId xmlns:p14="http://schemas.microsoft.com/office/powerpoint/2010/main" val="239190028"/>
      </p:ext>
    </p:extLst>
  </p:cSld>
  <p:clrMapOvr>
    <a:masterClrMapping/>
  </p:clrMapOvr>
  <p:transition/>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Main Purpose Themes</a:t>
            </a:r>
          </a:p>
        </p:txBody>
      </p:sp>
      <p:sp>
        <p:nvSpPr>
          <p:cNvPr id="7" name="Rectangle 6"/>
          <p:cNvSpPr/>
          <p:nvPr/>
        </p:nvSpPr>
        <p:spPr>
          <a:xfrm>
            <a:off x="166683" y="1706095"/>
            <a:ext cx="4341817"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Relating to God</a:t>
            </a:r>
          </a:p>
          <a:p>
            <a:pPr marL="342900" lvl="0" indent="-342900">
              <a:buFont typeface="Arial" charset="0"/>
              <a:buChar char="•"/>
            </a:pPr>
            <a:endParaRPr lang="en-US" sz="1200" dirty="0"/>
          </a:p>
          <a:p>
            <a:pPr marL="342900" lvl="0" indent="-342900">
              <a:buFont typeface="Arial" charset="0"/>
              <a:buChar char="•"/>
            </a:pPr>
            <a:r>
              <a:rPr lang="en-US" sz="2000" dirty="0">
                <a:solidFill>
                  <a:schemeClr val="tx1"/>
                </a:solidFill>
              </a:rPr>
              <a:t>Worthy Cause</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Motivation</a:t>
            </a:r>
          </a:p>
          <a:p>
            <a:pPr marL="342900" indent="-342900">
              <a:buFont typeface="Arial" charset="0"/>
              <a:buChar char="•"/>
            </a:pPr>
            <a:endParaRPr lang="en-US" sz="1200" dirty="0">
              <a:solidFill>
                <a:schemeClr val="tx1"/>
              </a:solidFill>
            </a:endParaRPr>
          </a:p>
          <a:p>
            <a:pPr marL="342900" indent="-342900">
              <a:buFont typeface="Arial" charset="0"/>
              <a:buChar char="•"/>
            </a:pPr>
            <a:r>
              <a:rPr lang="en-US" sz="2000" dirty="0">
                <a:solidFill>
                  <a:schemeClr val="tx1"/>
                </a:solidFill>
              </a:rPr>
              <a:t>Vision</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Direction</a:t>
            </a:r>
          </a:p>
          <a:p>
            <a:pPr marL="342900" lvl="0" indent="-342900">
              <a:buFont typeface="Arial" charset="0"/>
              <a:buChar char="•"/>
            </a:pPr>
            <a:endParaRPr lang="en-US" sz="1200" dirty="0">
              <a:solidFill>
                <a:schemeClr val="tx1"/>
              </a:solidFill>
            </a:endParaRPr>
          </a:p>
          <a:p>
            <a:pPr marL="342900" indent="-342900">
              <a:buFont typeface="Arial" charset="0"/>
              <a:buChar char="•"/>
            </a:pPr>
            <a:r>
              <a:rPr lang="en-US" sz="2000" dirty="0">
                <a:solidFill>
                  <a:schemeClr val="tx1"/>
                </a:solidFill>
              </a:rPr>
              <a:t>Process</a:t>
            </a:r>
          </a:p>
          <a:p>
            <a:pPr marL="34290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Growth</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Victory</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rgbClr val="3327C6"/>
                </a:solidFill>
              </a:rPr>
              <a:t>Relationships</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chemeClr val="bg1">
                    <a:lumMod val="75000"/>
                  </a:schemeClr>
                </a:solidFill>
              </a:rPr>
              <a:t>Personal</a:t>
            </a:r>
          </a:p>
        </p:txBody>
      </p:sp>
    </p:spTree>
    <p:extLst>
      <p:ext uri="{BB962C8B-B14F-4D97-AF65-F5344CB8AC3E}">
        <p14:creationId xmlns:p14="http://schemas.microsoft.com/office/powerpoint/2010/main" val="118515820"/>
      </p:ext>
    </p:extLst>
  </p:cSld>
  <p:clrMapOvr>
    <a:masterClrMapping/>
  </p:clrMapOvr>
  <p:transition/>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a:t>
            </a:r>
            <a:endParaRPr lang="en-US" sz="2000" dirty="0">
              <a:solidFill>
                <a:srgbClr val="002060"/>
              </a:solidFill>
            </a:endParaRPr>
          </a:p>
        </p:txBody>
      </p:sp>
      <p:sp>
        <p:nvSpPr>
          <p:cNvPr id="5" name="Rectangle 4">
            <a:extLst>
              <a:ext uri="{FF2B5EF4-FFF2-40B4-BE49-F238E27FC236}">
                <a16:creationId xmlns:a16="http://schemas.microsoft.com/office/drawing/2014/main" id="{C83706F9-1EAA-DE4B-96FB-6338EEA0421F}"/>
              </a:ext>
            </a:extLst>
          </p:cNvPr>
          <p:cNvSpPr/>
          <p:nvPr/>
        </p:nvSpPr>
        <p:spPr>
          <a:xfrm>
            <a:off x="166688" y="4250065"/>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All this is from God, </a:t>
            </a:r>
          </a:p>
          <a:p>
            <a:pPr>
              <a:tabLst>
                <a:tab pos="457200" algn="l"/>
                <a:tab pos="914400" algn="l"/>
                <a:tab pos="1371600" algn="l"/>
                <a:tab pos="1828800" algn="l"/>
                <a:tab pos="2286000" algn="l"/>
              </a:tabLst>
            </a:pPr>
            <a:r>
              <a:rPr lang="en-US" sz="2000" dirty="0">
                <a:solidFill>
                  <a:srgbClr val="3327C6"/>
                </a:solidFill>
              </a:rPr>
              <a:t>	who </a:t>
            </a:r>
            <a:r>
              <a:rPr lang="en-US" sz="2000" dirty="0">
                <a:solidFill>
                  <a:srgbClr val="FF0000"/>
                </a:solidFill>
              </a:rPr>
              <a:t>reconciled</a:t>
            </a:r>
            <a:r>
              <a:rPr lang="en-US" sz="2000" dirty="0">
                <a:solidFill>
                  <a:srgbClr val="3327C6"/>
                </a:solidFill>
              </a:rPr>
              <a:t> us to himself </a:t>
            </a:r>
          </a:p>
          <a:p>
            <a:pPr>
              <a:tabLst>
                <a:tab pos="457200" algn="l"/>
                <a:tab pos="914400" algn="l"/>
                <a:tab pos="1371600" algn="l"/>
                <a:tab pos="1828800" algn="l"/>
                <a:tab pos="2286000" algn="l"/>
              </a:tabLst>
            </a:pPr>
            <a:r>
              <a:rPr lang="en-US" sz="2000" dirty="0">
                <a:solidFill>
                  <a:srgbClr val="3327C6"/>
                </a:solidFill>
              </a:rPr>
              <a:t>		through Christ </a:t>
            </a:r>
          </a:p>
          <a:p>
            <a:pPr>
              <a:tabLst>
                <a:tab pos="457200" algn="l"/>
                <a:tab pos="914400" algn="l"/>
                <a:tab pos="1371600" algn="l"/>
                <a:tab pos="1828800" algn="l"/>
                <a:tab pos="2286000" algn="l"/>
              </a:tabLst>
            </a:pPr>
            <a:r>
              <a:rPr lang="en-US" sz="2000" dirty="0">
                <a:solidFill>
                  <a:srgbClr val="3327C6"/>
                </a:solidFill>
              </a:rPr>
              <a:t>			and gave us the </a:t>
            </a:r>
            <a:r>
              <a:rPr lang="en-US" sz="2000" u="sng" dirty="0">
                <a:solidFill>
                  <a:srgbClr val="3327C6"/>
                </a:solidFill>
              </a:rPr>
              <a:t>ministry</a:t>
            </a:r>
            <a:r>
              <a:rPr lang="en-US" sz="2000" dirty="0">
                <a:solidFill>
                  <a:srgbClr val="3327C6"/>
                </a:solidFill>
              </a:rPr>
              <a:t> of </a:t>
            </a:r>
            <a:r>
              <a:rPr lang="en-US" sz="2000" dirty="0">
                <a:solidFill>
                  <a:srgbClr val="FF0000"/>
                </a:solidFill>
              </a:rPr>
              <a:t>reconciliation</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2 Corinthians 5:18 [NIV]</a:t>
            </a: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 the Bible tells us … </a:t>
            </a:r>
          </a:p>
          <a:p>
            <a:pPr>
              <a:tabLst>
                <a:tab pos="457200" algn="l"/>
                <a:tab pos="914400" algn="l"/>
                <a:tab pos="1371600" algn="l"/>
                <a:tab pos="1828800" algn="l"/>
                <a:tab pos="2286000" algn="l"/>
              </a:tabLst>
            </a:pPr>
            <a:r>
              <a:rPr lang="en-US" sz="2000" dirty="0">
                <a:solidFill>
                  <a:schemeClr val="tx1"/>
                </a:solidFill>
              </a:rPr>
              <a:t>	</a:t>
            </a:r>
            <a:r>
              <a:rPr lang="en-US" sz="2000" dirty="0">
                <a:solidFill>
                  <a:srgbClr val="3327C6"/>
                </a:solidFill>
              </a:rPr>
              <a:t>God has given us the </a:t>
            </a:r>
            <a:r>
              <a:rPr lang="en-US" sz="2000" u="sng" dirty="0">
                <a:solidFill>
                  <a:srgbClr val="3327C6"/>
                </a:solidFill>
              </a:rPr>
              <a:t>ministry</a:t>
            </a:r>
            <a:r>
              <a:rPr lang="en-US" sz="2000" dirty="0">
                <a:solidFill>
                  <a:srgbClr val="3327C6"/>
                </a:solidFill>
              </a:rPr>
              <a:t> 			</a:t>
            </a:r>
            <a:r>
              <a:rPr lang="en-US" sz="2000" dirty="0">
                <a:solidFill>
                  <a:schemeClr val="tx1"/>
                </a:solidFill>
              </a:rPr>
              <a:t>[reconciliation]</a:t>
            </a:r>
          </a:p>
          <a:p>
            <a:pPr>
              <a:tabLst>
                <a:tab pos="457200" algn="l"/>
                <a:tab pos="914400" algn="l"/>
                <a:tab pos="1371600" algn="l"/>
                <a:tab pos="1828800" algn="l"/>
                <a:tab pos="2286000" algn="l"/>
              </a:tabLst>
            </a:pPr>
            <a:r>
              <a:rPr lang="en-US" sz="2000" dirty="0">
                <a:solidFill>
                  <a:srgbClr val="3327C6"/>
                </a:solidFill>
              </a:rPr>
              <a:t>		of restoring </a:t>
            </a:r>
            <a:r>
              <a:rPr lang="en-US" sz="2000" dirty="0">
                <a:solidFill>
                  <a:srgbClr val="FF0000"/>
                </a:solidFill>
              </a:rPr>
              <a:t>relationships</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2 Corinthians 5:18 GWT</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 										         </a:t>
            </a:r>
            <a:r>
              <a:rPr lang="en-US" sz="2000" dirty="0">
                <a:solidFill>
                  <a:schemeClr val="tx1"/>
                </a:solidFill>
              </a:rPr>
              <a:t>Rick Warren</a:t>
            </a:r>
          </a:p>
        </p:txBody>
      </p:sp>
    </p:spTree>
    <p:extLst>
      <p:ext uri="{BB962C8B-B14F-4D97-AF65-F5344CB8AC3E}">
        <p14:creationId xmlns:p14="http://schemas.microsoft.com/office/powerpoint/2010/main" val="2058860950"/>
      </p:ext>
    </p:extLst>
  </p:cSld>
  <p:clrMapOvr>
    <a:masterClrMapping/>
  </p:clrMapOvr>
  <p:transition/>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a:t>
            </a:r>
            <a:endParaRPr lang="en-US" sz="2000" dirty="0">
              <a:solidFill>
                <a:srgbClr val="002060"/>
              </a:solidFill>
            </a:endParaRP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 the second </a:t>
            </a:r>
            <a:r>
              <a:rPr lang="en-US" sz="2000" dirty="0">
                <a:solidFill>
                  <a:srgbClr val="FF0000"/>
                </a:solidFill>
              </a:rPr>
              <a:t>purpose</a:t>
            </a:r>
            <a:r>
              <a:rPr lang="en-US" sz="2000" dirty="0">
                <a:solidFill>
                  <a:schemeClr val="tx1"/>
                </a:solidFill>
              </a:rPr>
              <a:t> of your life on earth </a:t>
            </a:r>
          </a:p>
          <a:p>
            <a:pPr>
              <a:tabLst>
                <a:tab pos="457200" algn="l"/>
                <a:tab pos="914400" algn="l"/>
                <a:tab pos="1371600" algn="l"/>
                <a:tab pos="1828800" algn="l"/>
                <a:tab pos="2286000" algn="l"/>
              </a:tabLst>
            </a:pPr>
            <a:r>
              <a:rPr lang="en-US" sz="2000" dirty="0">
                <a:solidFill>
                  <a:schemeClr val="tx1"/>
                </a:solidFill>
              </a:rPr>
              <a:t>	is to learn how to love and relate to others, </a:t>
            </a:r>
          </a:p>
          <a:p>
            <a:pPr>
              <a:tabLst>
                <a:tab pos="457200" algn="l"/>
                <a:tab pos="914400" algn="l"/>
                <a:tab pos="1371600" algn="l"/>
                <a:tab pos="1828800" algn="l"/>
                <a:tab pos="2286000" algn="l"/>
              </a:tabLst>
            </a:pPr>
            <a:r>
              <a:rPr lang="en-US" sz="2000" dirty="0">
                <a:solidFill>
                  <a:schemeClr val="tx1"/>
                </a:solidFill>
              </a:rPr>
              <a:t>		peacemaking … </a:t>
            </a:r>
          </a:p>
          <a:p>
            <a:pPr>
              <a:tabLst>
                <a:tab pos="457200" algn="l"/>
                <a:tab pos="914400" algn="l"/>
                <a:tab pos="1371600" algn="l"/>
                <a:tab pos="1828800" algn="l"/>
                <a:tab pos="2286000" algn="l"/>
              </a:tabLst>
            </a:pPr>
            <a:r>
              <a:rPr lang="en-US" sz="2000" dirty="0">
                <a:solidFill>
                  <a:schemeClr val="tx1"/>
                </a:solidFill>
              </a:rPr>
              <a:t>										          Rick Warren</a:t>
            </a:r>
          </a:p>
        </p:txBody>
      </p:sp>
      <p:sp>
        <p:nvSpPr>
          <p:cNvPr id="5" name="Rectangle 4">
            <a:extLst>
              <a:ext uri="{FF2B5EF4-FFF2-40B4-BE49-F238E27FC236}">
                <a16:creationId xmlns:a16="http://schemas.microsoft.com/office/drawing/2014/main" id="{7E00EA31-6649-AF4F-B90F-40D2BCB2E0BD}"/>
              </a:ext>
            </a:extLst>
          </p:cNvPr>
          <p:cNvSpPr/>
          <p:nvPr/>
        </p:nvSpPr>
        <p:spPr>
          <a:xfrm>
            <a:off x="162235" y="5230725"/>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Blessed are the peacemakers, </a:t>
            </a:r>
          </a:p>
          <a:p>
            <a:pPr>
              <a:tabLst>
                <a:tab pos="457200" algn="l"/>
                <a:tab pos="914400" algn="l"/>
                <a:tab pos="1371600" algn="l"/>
                <a:tab pos="1828800" algn="l"/>
                <a:tab pos="2286000" algn="l"/>
              </a:tabLst>
            </a:pPr>
            <a:r>
              <a:rPr lang="en-US" sz="2000" dirty="0">
                <a:solidFill>
                  <a:srgbClr val="3327C6"/>
                </a:solidFill>
              </a:rPr>
              <a:t>	for they will be called </a:t>
            </a:r>
          </a:p>
          <a:p>
            <a:pPr>
              <a:tabLst>
                <a:tab pos="457200" algn="l"/>
                <a:tab pos="914400" algn="l"/>
                <a:tab pos="1371600" algn="l"/>
                <a:tab pos="1828800" algn="l"/>
                <a:tab pos="2286000" algn="l"/>
              </a:tabLst>
            </a:pPr>
            <a:r>
              <a:rPr lang="en-US" sz="2000" dirty="0">
                <a:solidFill>
                  <a:srgbClr val="3327C6"/>
                </a:solidFill>
              </a:rPr>
              <a:t>		children of God.</a:t>
            </a:r>
          </a:p>
          <a:p>
            <a:pPr>
              <a:tabLst>
                <a:tab pos="457200" algn="l"/>
                <a:tab pos="914400" algn="l"/>
                <a:tab pos="1371600" algn="l"/>
                <a:tab pos="1828800" algn="l"/>
                <a:tab pos="2286000" algn="l"/>
              </a:tabLst>
            </a:pPr>
            <a:r>
              <a:rPr lang="en-US" sz="2000" dirty="0">
                <a:solidFill>
                  <a:srgbClr val="3327C6"/>
                </a:solidFill>
              </a:rPr>
              <a:t>										          Matthew 5:9</a:t>
            </a:r>
          </a:p>
        </p:txBody>
      </p:sp>
      <p:sp>
        <p:nvSpPr>
          <p:cNvPr id="7" name="Rectangle 6">
            <a:extLst>
              <a:ext uri="{FF2B5EF4-FFF2-40B4-BE49-F238E27FC236}">
                <a16:creationId xmlns:a16="http://schemas.microsoft.com/office/drawing/2014/main" id="{335A63CC-3C88-9742-AD13-05BDA4EF970A}"/>
              </a:ext>
            </a:extLst>
          </p:cNvPr>
          <p:cNvSpPr/>
          <p:nvPr/>
        </p:nvSpPr>
        <p:spPr>
          <a:xfrm>
            <a:off x="162234" y="3354404"/>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Parallel to the second greatest commandment:</a:t>
            </a:r>
          </a:p>
          <a:p>
            <a:pPr>
              <a:tabLst>
                <a:tab pos="457200" algn="l"/>
                <a:tab pos="914400" algn="l"/>
                <a:tab pos="1371600" algn="l"/>
                <a:tab pos="1828800" algn="l"/>
                <a:tab pos="2286000" algn="l"/>
              </a:tabLst>
            </a:pPr>
            <a:r>
              <a:rPr lang="en-US" sz="2000" dirty="0">
                <a:solidFill>
                  <a:schemeClr val="tx1"/>
                </a:solidFill>
              </a:rPr>
              <a:t>	</a:t>
            </a:r>
            <a:r>
              <a:rPr lang="en-US" sz="2000" dirty="0">
                <a:solidFill>
                  <a:srgbClr val="3327C6"/>
                </a:solidFill>
              </a:rPr>
              <a:t>Love others as yourself.</a:t>
            </a:r>
          </a:p>
          <a:p>
            <a:pPr>
              <a:tabLst>
                <a:tab pos="457200" algn="l"/>
                <a:tab pos="914400" algn="l"/>
                <a:tab pos="1371600" algn="l"/>
                <a:tab pos="1828800" algn="l"/>
                <a:tab pos="2286000" algn="l"/>
              </a:tabLst>
            </a:pPr>
            <a:r>
              <a:rPr lang="en-US" sz="2000" dirty="0">
                <a:solidFill>
                  <a:schemeClr val="tx1"/>
                </a:solidFill>
              </a:rPr>
              <a:t>										          	          PDE</a:t>
            </a:r>
          </a:p>
        </p:txBody>
      </p:sp>
    </p:spTree>
    <p:extLst>
      <p:ext uri="{BB962C8B-B14F-4D97-AF65-F5344CB8AC3E}">
        <p14:creationId xmlns:p14="http://schemas.microsoft.com/office/powerpoint/2010/main" val="3339261631"/>
      </p:ext>
    </p:extLst>
  </p:cSld>
  <p:clrMapOvr>
    <a:masterClrMapping/>
  </p:clrMapOvr>
  <p:transition/>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a:t>
            </a:r>
            <a:endParaRPr lang="en-US" sz="2000" dirty="0">
              <a:solidFill>
                <a:srgbClr val="002060"/>
              </a:solidFill>
            </a:endParaRP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227754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[Do not make alliances that are not aligned with God]</a:t>
            </a:r>
          </a:p>
          <a:p>
            <a:pPr>
              <a:tabLst>
                <a:tab pos="457200" algn="l"/>
                <a:tab pos="914400" algn="l"/>
                <a:tab pos="1371600" algn="l"/>
                <a:tab pos="1828800" algn="l"/>
                <a:tab pos="2286000" algn="l"/>
              </a:tabLst>
            </a:pPr>
            <a:endParaRPr lang="en-US" sz="20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Do not be yoked together with unbelievers.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For what do righteousness and wickedness have in common?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Or what fellowship can light have with darkness? </a:t>
            </a:r>
          </a:p>
          <a:p>
            <a:pPr>
              <a:tabLst>
                <a:tab pos="457200" algn="l"/>
                <a:tab pos="914400" algn="l"/>
                <a:tab pos="1371600" algn="l"/>
                <a:tab pos="1828800" algn="l"/>
                <a:tab pos="2286000" algn="l"/>
              </a:tabLst>
            </a:pPr>
            <a:r>
              <a:rPr lang="en-US" sz="2000" dirty="0">
                <a:solidFill>
                  <a:srgbClr val="3327C6"/>
                </a:solidFill>
              </a:rPr>
              <a:t>										2 Corinthians 6:14</a:t>
            </a:r>
          </a:p>
        </p:txBody>
      </p:sp>
      <p:sp>
        <p:nvSpPr>
          <p:cNvPr id="5" name="Rectangle 4">
            <a:extLst>
              <a:ext uri="{FF2B5EF4-FFF2-40B4-BE49-F238E27FC236}">
                <a16:creationId xmlns:a16="http://schemas.microsoft.com/office/drawing/2014/main" id="{62963124-41BA-3043-AEB4-6C4785AA70BC}"/>
              </a:ext>
            </a:extLst>
          </p:cNvPr>
          <p:cNvSpPr/>
          <p:nvPr/>
        </p:nvSpPr>
        <p:spPr>
          <a:xfrm>
            <a:off x="166688" y="3949990"/>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Lst>
            </a:pPr>
            <a:r>
              <a:rPr lang="en-US" sz="2000" dirty="0">
                <a:solidFill>
                  <a:schemeClr val="tx1"/>
                </a:solidFill>
              </a:rPr>
              <a:t>[We have to do this with great care…]</a:t>
            </a:r>
          </a:p>
          <a:p>
            <a:pPr>
              <a:tabLst>
                <a:tab pos="444500" algn="l"/>
                <a:tab pos="903288" algn="l"/>
              </a:tabLst>
            </a:pPr>
            <a:r>
              <a:rPr lang="en-US" sz="2000" dirty="0">
                <a:solidFill>
                  <a:srgbClr val="3327C6"/>
                </a:solidFill>
              </a:rPr>
              <a:t>To the weak I became weak, </a:t>
            </a:r>
          </a:p>
          <a:p>
            <a:pPr>
              <a:tabLst>
                <a:tab pos="444500" algn="l"/>
                <a:tab pos="903288" algn="l"/>
              </a:tabLst>
            </a:pPr>
            <a:r>
              <a:rPr lang="en-US" sz="2000" dirty="0">
                <a:solidFill>
                  <a:srgbClr val="3327C6"/>
                </a:solidFill>
              </a:rPr>
              <a:t>	to win the weak. </a:t>
            </a:r>
          </a:p>
          <a:p>
            <a:pPr>
              <a:tabLst>
                <a:tab pos="444500" algn="l"/>
                <a:tab pos="903288" algn="l"/>
              </a:tabLst>
            </a:pPr>
            <a:r>
              <a:rPr lang="en-US" sz="2000" dirty="0">
                <a:solidFill>
                  <a:srgbClr val="3327C6"/>
                </a:solidFill>
              </a:rPr>
              <a:t>I have become all things </a:t>
            </a:r>
          </a:p>
          <a:p>
            <a:pPr>
              <a:tabLst>
                <a:tab pos="444500" algn="l"/>
                <a:tab pos="903288" algn="l"/>
              </a:tabLst>
            </a:pPr>
            <a:r>
              <a:rPr lang="en-US" sz="2000" dirty="0">
                <a:solidFill>
                  <a:srgbClr val="3327C6"/>
                </a:solidFill>
              </a:rPr>
              <a:t>	to all people </a:t>
            </a:r>
          </a:p>
          <a:p>
            <a:pPr>
              <a:tabLst>
                <a:tab pos="444500" algn="l"/>
                <a:tab pos="903288" algn="l"/>
              </a:tabLst>
            </a:pPr>
            <a:r>
              <a:rPr lang="en-US" sz="2000" dirty="0">
                <a:solidFill>
                  <a:srgbClr val="3327C6"/>
                </a:solidFill>
              </a:rPr>
              <a:t>		so that by all possible means </a:t>
            </a:r>
          </a:p>
          <a:p>
            <a:pPr>
              <a:tabLst>
                <a:tab pos="444500" algn="l"/>
                <a:tab pos="903288" algn="l"/>
                <a:tab pos="1360488" algn="l"/>
              </a:tabLst>
            </a:pPr>
            <a:r>
              <a:rPr lang="en-US" sz="2000" dirty="0">
                <a:solidFill>
                  <a:srgbClr val="3327C6"/>
                </a:solidFill>
              </a:rPr>
              <a:t>			I might save some.</a:t>
            </a:r>
          </a:p>
          <a:p>
            <a:pPr>
              <a:tabLst>
                <a:tab pos="444500" algn="l"/>
                <a:tab pos="903288" algn="l"/>
              </a:tabLst>
            </a:pPr>
            <a:r>
              <a:rPr lang="en-US" sz="2000" dirty="0">
                <a:solidFill>
                  <a:srgbClr val="3327C6"/>
                </a:solidFill>
              </a:rPr>
              <a:t>						 			1 Corinthians 9:22</a:t>
            </a:r>
          </a:p>
        </p:txBody>
      </p:sp>
    </p:spTree>
    <p:extLst>
      <p:ext uri="{BB962C8B-B14F-4D97-AF65-F5344CB8AC3E}">
        <p14:creationId xmlns:p14="http://schemas.microsoft.com/office/powerpoint/2010/main" val="396134420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 has a purpose for us to fulfill!</a:t>
            </a:r>
            <a:endParaRPr lang="en-US" sz="2000" dirty="0">
              <a:solidFill>
                <a:srgbClr val="002060"/>
              </a:solidFill>
            </a:endParaRPr>
          </a:p>
        </p:txBody>
      </p:sp>
      <p:sp>
        <p:nvSpPr>
          <p:cNvPr id="9" name="Rectangle 8"/>
          <p:cNvSpPr/>
          <p:nvPr/>
        </p:nvSpPr>
        <p:spPr>
          <a:xfrm>
            <a:off x="166687" y="1412018"/>
            <a:ext cx="8824911" cy="408316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rgbClr val="0070C0"/>
                </a:solidFill>
              </a:rPr>
              <a:t>Now you are the body of Christ, </a:t>
            </a:r>
          </a:p>
          <a:p>
            <a:pPr>
              <a:tabLst>
                <a:tab pos="457200" algn="l"/>
                <a:tab pos="914400" algn="l"/>
                <a:tab pos="1371600" algn="l"/>
                <a:tab pos="1828800" algn="l"/>
                <a:tab pos="2286000" algn="l"/>
                <a:tab pos="2743200" algn="l"/>
              </a:tabLst>
            </a:pPr>
            <a:r>
              <a:rPr lang="en-US" sz="2000" dirty="0">
                <a:solidFill>
                  <a:srgbClr val="0070C0"/>
                </a:solidFill>
              </a:rPr>
              <a:t>	and each one of you is a part of it. </a:t>
            </a:r>
          </a:p>
          <a:p>
            <a:pPr>
              <a:tabLst>
                <a:tab pos="457200" algn="l"/>
                <a:tab pos="914400" algn="l"/>
                <a:tab pos="1371600" algn="l"/>
                <a:tab pos="1828800" algn="l"/>
                <a:tab pos="2286000" algn="l"/>
                <a:tab pos="2743200" algn="l"/>
              </a:tabLst>
            </a:pPr>
            <a:endParaRPr lang="en-US" sz="2000" dirty="0">
              <a:solidFill>
                <a:srgbClr val="0070C0"/>
              </a:solidFill>
            </a:endParaRPr>
          </a:p>
          <a:p>
            <a:pPr>
              <a:tabLst>
                <a:tab pos="457200" algn="l"/>
                <a:tab pos="914400" algn="l"/>
                <a:tab pos="1371600" algn="l"/>
                <a:tab pos="1828800" algn="l"/>
                <a:tab pos="2286000" algn="l"/>
                <a:tab pos="2743200" algn="l"/>
              </a:tabLst>
            </a:pPr>
            <a:r>
              <a:rPr lang="en-US" sz="2000" dirty="0">
                <a:solidFill>
                  <a:srgbClr val="0070C0"/>
                </a:solidFill>
              </a:rPr>
              <a:t>And God has placed in the church first of all apostles, </a:t>
            </a:r>
          </a:p>
          <a:p>
            <a:pPr>
              <a:tabLst>
                <a:tab pos="457200" algn="l"/>
                <a:tab pos="914400" algn="l"/>
                <a:tab pos="1371600" algn="l"/>
                <a:tab pos="1828800" algn="l"/>
                <a:tab pos="2286000" algn="l"/>
                <a:tab pos="2743200" algn="l"/>
              </a:tabLst>
            </a:pPr>
            <a:r>
              <a:rPr lang="en-US" sz="2000" dirty="0">
                <a:solidFill>
                  <a:srgbClr val="0070C0"/>
                </a:solidFill>
              </a:rPr>
              <a:t>	second prophets, third teachers, then miracles, </a:t>
            </a:r>
          </a:p>
          <a:p>
            <a:pPr>
              <a:tabLst>
                <a:tab pos="457200" algn="l"/>
                <a:tab pos="914400" algn="l"/>
                <a:tab pos="1371600" algn="l"/>
                <a:tab pos="1828800" algn="l"/>
                <a:tab pos="2286000" algn="l"/>
                <a:tab pos="2743200" algn="l"/>
              </a:tabLst>
            </a:pPr>
            <a:r>
              <a:rPr lang="en-US" sz="2000" dirty="0">
                <a:solidFill>
                  <a:srgbClr val="0070C0"/>
                </a:solidFill>
              </a:rPr>
              <a:t>		then gifts of healing, of helping, of guidance, </a:t>
            </a:r>
          </a:p>
          <a:p>
            <a:pPr>
              <a:tabLst>
                <a:tab pos="457200" algn="l"/>
                <a:tab pos="914400" algn="l"/>
                <a:tab pos="1371600" algn="l"/>
                <a:tab pos="1828800" algn="l"/>
                <a:tab pos="2286000" algn="l"/>
                <a:tab pos="2743200" algn="l"/>
              </a:tabLst>
            </a:pPr>
            <a:r>
              <a:rPr lang="en-US" sz="2000" dirty="0">
                <a:solidFill>
                  <a:srgbClr val="0070C0"/>
                </a:solidFill>
              </a:rPr>
              <a:t>			and of different kinds of tongues. </a:t>
            </a:r>
          </a:p>
          <a:p>
            <a:pPr>
              <a:tabLst>
                <a:tab pos="457200" algn="l"/>
                <a:tab pos="914400" algn="l"/>
                <a:tab pos="1371600" algn="l"/>
                <a:tab pos="1828800" algn="l"/>
                <a:tab pos="2286000" algn="l"/>
                <a:tab pos="2743200" algn="l"/>
              </a:tabLst>
            </a:pPr>
            <a:endParaRPr lang="en-US" sz="800" dirty="0">
              <a:solidFill>
                <a:srgbClr val="0070C0"/>
              </a:solidFill>
            </a:endParaRPr>
          </a:p>
          <a:p>
            <a:pPr>
              <a:tabLst>
                <a:tab pos="457200" algn="l"/>
                <a:tab pos="914400" algn="l"/>
                <a:tab pos="1371600" algn="l"/>
                <a:tab pos="1828800" algn="l"/>
                <a:tab pos="2286000" algn="l"/>
                <a:tab pos="2743200" algn="l"/>
              </a:tabLst>
            </a:pPr>
            <a:r>
              <a:rPr lang="en-US" sz="2000" dirty="0">
                <a:solidFill>
                  <a:srgbClr val="0070C0"/>
                </a:solidFill>
              </a:rPr>
              <a:t>Are all apostles? Are all prophets? Are all teachers? </a:t>
            </a:r>
          </a:p>
          <a:p>
            <a:pPr>
              <a:tabLst>
                <a:tab pos="457200" algn="l"/>
                <a:tab pos="914400" algn="l"/>
                <a:tab pos="1371600" algn="l"/>
                <a:tab pos="1828800" algn="l"/>
                <a:tab pos="2286000" algn="l"/>
                <a:tab pos="2743200" algn="l"/>
              </a:tabLst>
            </a:pPr>
            <a:r>
              <a:rPr lang="en-US" sz="2000" dirty="0">
                <a:solidFill>
                  <a:srgbClr val="0070C0"/>
                </a:solidFill>
              </a:rPr>
              <a:t>	Do all work miracles? </a:t>
            </a:r>
            <a:r>
              <a:rPr lang="en-US" sz="2000" baseline="30000" dirty="0">
                <a:solidFill>
                  <a:srgbClr val="0070C0"/>
                </a:solidFill>
              </a:rPr>
              <a:t> </a:t>
            </a:r>
            <a:r>
              <a:rPr lang="en-US" sz="2000" dirty="0">
                <a:solidFill>
                  <a:srgbClr val="0070C0"/>
                </a:solidFill>
              </a:rPr>
              <a:t>Do all have gifts of healing? </a:t>
            </a:r>
          </a:p>
          <a:p>
            <a:pPr>
              <a:tabLst>
                <a:tab pos="457200" algn="l"/>
                <a:tab pos="914400" algn="l"/>
                <a:tab pos="1371600" algn="l"/>
                <a:tab pos="1828800" algn="l"/>
                <a:tab pos="2286000" algn="l"/>
                <a:tab pos="2743200" algn="l"/>
              </a:tabLst>
            </a:pPr>
            <a:r>
              <a:rPr lang="en-US" sz="2000" dirty="0">
                <a:solidFill>
                  <a:srgbClr val="0070C0"/>
                </a:solidFill>
              </a:rPr>
              <a:t>		Do all speak in tongues? Do all interpret? </a:t>
            </a:r>
            <a:r>
              <a:rPr lang="en-US" sz="2000" baseline="30000" dirty="0">
                <a:solidFill>
                  <a:srgbClr val="0070C0"/>
                </a:solidFill>
              </a:rPr>
              <a:t> </a:t>
            </a:r>
          </a:p>
          <a:p>
            <a:pPr>
              <a:tabLst>
                <a:tab pos="457200" algn="l"/>
                <a:tab pos="914400" algn="l"/>
                <a:tab pos="1371600" algn="l"/>
                <a:tab pos="1828800" algn="l"/>
                <a:tab pos="2286000" algn="l"/>
                <a:tab pos="2743200" algn="l"/>
              </a:tabLst>
            </a:pPr>
            <a:endParaRPr lang="en-US" sz="800" baseline="30000" dirty="0">
              <a:solidFill>
                <a:srgbClr val="0070C0"/>
              </a:solidFill>
            </a:endParaRPr>
          </a:p>
          <a:p>
            <a:pPr>
              <a:tabLst>
                <a:tab pos="457200" algn="l"/>
                <a:tab pos="914400" algn="l"/>
                <a:tab pos="1371600" algn="l"/>
                <a:tab pos="1828800" algn="l"/>
                <a:tab pos="2286000" algn="l"/>
                <a:tab pos="2743200" algn="l"/>
              </a:tabLst>
            </a:pPr>
            <a:r>
              <a:rPr lang="en-US" sz="2000" dirty="0">
                <a:solidFill>
                  <a:srgbClr val="0070C0"/>
                </a:solidFill>
              </a:rPr>
              <a:t>Now eagerly desire the greater gifts.</a:t>
            </a:r>
          </a:p>
          <a:p>
            <a:pPr>
              <a:tabLst>
                <a:tab pos="457200" algn="l"/>
                <a:tab pos="914400" algn="l"/>
                <a:tab pos="1371600" algn="l"/>
                <a:tab pos="1828800" algn="l"/>
                <a:tab pos="2286000" algn="l"/>
                <a:tab pos="2743200" algn="l"/>
              </a:tabLst>
            </a:pPr>
            <a:r>
              <a:rPr lang="en-US" sz="2000" dirty="0">
                <a:solidFill>
                  <a:srgbClr val="0070C0"/>
                </a:solidFill>
              </a:rPr>
              <a:t>									      1 Corinthians 12:27-31</a:t>
            </a:r>
          </a:p>
        </p:txBody>
      </p:sp>
      <p:sp>
        <p:nvSpPr>
          <p:cNvPr id="11" name="Rectangle 10"/>
          <p:cNvSpPr/>
          <p:nvPr/>
        </p:nvSpPr>
        <p:spPr>
          <a:xfrm>
            <a:off x="166687" y="5495187"/>
            <a:ext cx="8824911" cy="1231106"/>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We each have a different, unique purpose </a:t>
            </a:r>
          </a:p>
          <a:p>
            <a:pPr algn="ctr">
              <a:tabLst>
                <a:tab pos="446088" algn="l"/>
                <a:tab pos="906463" algn="l"/>
                <a:tab pos="1366838" algn="l"/>
                <a:tab pos="1827213" algn="l"/>
                <a:tab pos="2273300" algn="l"/>
              </a:tabLst>
            </a:pPr>
            <a:r>
              <a:rPr lang="en-US" sz="2000" dirty="0">
                <a:solidFill>
                  <a:srgbClr val="002060"/>
                </a:solidFill>
                <a:cs typeface="Arial" charset="0"/>
              </a:rPr>
              <a:t>that folds into the overall purpose of God.</a:t>
            </a:r>
          </a:p>
          <a:p>
            <a:pPr algn="ctr">
              <a:tabLst>
                <a:tab pos="446088" algn="l"/>
                <a:tab pos="906463" algn="l"/>
                <a:tab pos="1366838" algn="l"/>
                <a:tab pos="1827213" algn="l"/>
                <a:tab pos="2273300" algn="l"/>
              </a:tabLst>
            </a:pPr>
            <a:endParaRPr lang="en-US" sz="800" dirty="0">
              <a:solidFill>
                <a:srgbClr val="002060"/>
              </a:solidFill>
              <a:cs typeface="Arial" charset="0"/>
            </a:endParaRPr>
          </a:p>
          <a:p>
            <a:pPr algn="ctr">
              <a:tabLst>
                <a:tab pos="446088" algn="l"/>
                <a:tab pos="906463" algn="l"/>
                <a:tab pos="1366838" algn="l"/>
                <a:tab pos="1827213" algn="l"/>
                <a:tab pos="2273300" algn="l"/>
              </a:tabLst>
            </a:pPr>
            <a:r>
              <a:rPr lang="en-US" sz="2000" dirty="0">
                <a:solidFill>
                  <a:srgbClr val="002060"/>
                </a:solidFill>
                <a:cs typeface="Arial" charset="0"/>
              </a:rPr>
              <a:t>We should try out different areas to find our talents.</a:t>
            </a:r>
          </a:p>
        </p:txBody>
      </p:sp>
    </p:spTree>
    <p:extLst>
      <p:ext uri="{BB962C8B-B14F-4D97-AF65-F5344CB8AC3E}">
        <p14:creationId xmlns:p14="http://schemas.microsoft.com/office/powerpoint/2010/main" val="686431613"/>
      </p:ext>
    </p:extLst>
  </p:cSld>
  <p:clrMapOvr>
    <a:masterClrMapping/>
  </p:clrMapOvr>
  <p:transition/>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a:t>
            </a:r>
            <a:endParaRPr lang="en-US" sz="2000" dirty="0">
              <a:solidFill>
                <a:srgbClr val="002060"/>
              </a:solidFill>
            </a:endParaRP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276998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Christ didn't give His life </a:t>
            </a:r>
          </a:p>
          <a:p>
            <a:pPr>
              <a:tabLst>
                <a:tab pos="457200" algn="l"/>
                <a:tab pos="914400" algn="l"/>
                <a:tab pos="1371600" algn="l"/>
                <a:tab pos="1828800" algn="l"/>
                <a:tab pos="2286000" algn="l"/>
              </a:tabLst>
            </a:pPr>
            <a:r>
              <a:rPr lang="en-US" sz="2000" dirty="0">
                <a:solidFill>
                  <a:schemeClr val="tx1"/>
                </a:solidFill>
              </a:rPr>
              <a:t>	for church doctrine. </a:t>
            </a:r>
          </a:p>
          <a:p>
            <a:pPr>
              <a:tabLst>
                <a:tab pos="457200" algn="l"/>
                <a:tab pos="914400" algn="l"/>
                <a:tab pos="1371600" algn="l"/>
                <a:tab pos="1828800" algn="l"/>
                <a:tab pos="2286000" algn="l"/>
              </a:tabLst>
            </a:pPr>
            <a:r>
              <a:rPr lang="en-US" sz="8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He gave His life </a:t>
            </a:r>
          </a:p>
          <a:p>
            <a:pPr>
              <a:tabLst>
                <a:tab pos="457200" algn="l"/>
                <a:tab pos="914400" algn="l"/>
                <a:tab pos="1371600" algn="l"/>
                <a:tab pos="1828800" algn="l"/>
                <a:tab pos="2286000" algn="l"/>
              </a:tabLst>
            </a:pPr>
            <a:r>
              <a:rPr lang="en-US" sz="2000" dirty="0">
                <a:solidFill>
                  <a:schemeClr val="tx1"/>
                </a:solidFill>
              </a:rPr>
              <a:t>			for people. </a:t>
            </a:r>
          </a:p>
          <a:p>
            <a:pPr>
              <a:tabLst>
                <a:tab pos="457200" algn="l"/>
                <a:tab pos="914400" algn="l"/>
                <a:tab pos="1371600" algn="l"/>
                <a:tab pos="1828800" algn="l"/>
                <a:tab pos="2286000" algn="l"/>
              </a:tabLst>
            </a:pPr>
            <a:endParaRPr lang="en-US" sz="20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The Word became flesh </a:t>
            </a:r>
          </a:p>
          <a:p>
            <a:pPr>
              <a:tabLst>
                <a:tab pos="457200" algn="l"/>
                <a:tab pos="914400" algn="l"/>
                <a:tab pos="1371600" algn="l"/>
                <a:tab pos="1828800" algn="l"/>
                <a:tab pos="2286000" algn="l"/>
              </a:tabLst>
            </a:pPr>
            <a:r>
              <a:rPr lang="en-US" sz="2000" dirty="0">
                <a:solidFill>
                  <a:schemeClr val="tx1"/>
                </a:solidFill>
              </a:rPr>
              <a:t>	for the precise purpose of connecting.  </a:t>
            </a:r>
          </a:p>
          <a:p>
            <a:pPr>
              <a:tabLst>
                <a:tab pos="457200" algn="l"/>
                <a:tab pos="914400" algn="l"/>
                <a:tab pos="1371600" algn="l"/>
                <a:tab pos="1828800" algn="l"/>
                <a:tab pos="2286000" algn="l"/>
              </a:tabLst>
            </a:pPr>
            <a:r>
              <a:rPr lang="en-US" sz="2000" dirty="0">
                <a:solidFill>
                  <a:schemeClr val="tx1"/>
                </a:solidFill>
              </a:rPr>
              <a:t>										           Beth Moore</a:t>
            </a:r>
          </a:p>
        </p:txBody>
      </p:sp>
      <p:sp>
        <p:nvSpPr>
          <p:cNvPr id="5" name="Rectangle 4">
            <a:extLst>
              <a:ext uri="{FF2B5EF4-FFF2-40B4-BE49-F238E27FC236}">
                <a16:creationId xmlns:a16="http://schemas.microsoft.com/office/drawing/2014/main" id="{62F14212-6ED2-974B-B9C9-607F0266B06C}"/>
              </a:ext>
            </a:extLst>
          </p:cNvPr>
          <p:cNvSpPr/>
          <p:nvPr/>
        </p:nvSpPr>
        <p:spPr>
          <a:xfrm>
            <a:off x="166688" y="4088011"/>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Lst>
            </a:pPr>
            <a:r>
              <a:rPr lang="en-US" sz="2000" dirty="0">
                <a:solidFill>
                  <a:srgbClr val="3327C6"/>
                </a:solidFill>
              </a:rPr>
              <a:t>For God so loved the world </a:t>
            </a:r>
          </a:p>
          <a:p>
            <a:pPr>
              <a:tabLst>
                <a:tab pos="444500" algn="l"/>
                <a:tab pos="903288" algn="l"/>
              </a:tabLst>
            </a:pPr>
            <a:r>
              <a:rPr lang="en-US" sz="2000" dirty="0">
                <a:solidFill>
                  <a:srgbClr val="3327C6"/>
                </a:solidFill>
              </a:rPr>
              <a:t>	that he gave his one and only Son, </a:t>
            </a:r>
          </a:p>
          <a:p>
            <a:pPr>
              <a:tabLst>
                <a:tab pos="444500" algn="l"/>
                <a:tab pos="903288" algn="l"/>
              </a:tabLst>
            </a:pPr>
            <a:r>
              <a:rPr lang="en-US" sz="2000" dirty="0">
                <a:solidFill>
                  <a:srgbClr val="3327C6"/>
                </a:solidFill>
              </a:rPr>
              <a:t>		that whoever believes in him </a:t>
            </a:r>
          </a:p>
          <a:p>
            <a:pPr>
              <a:tabLst>
                <a:tab pos="444500" algn="l"/>
                <a:tab pos="903288" algn="l"/>
                <a:tab pos="1360488" algn="l"/>
              </a:tabLst>
            </a:pPr>
            <a:r>
              <a:rPr lang="en-US" sz="2000" dirty="0">
                <a:solidFill>
                  <a:srgbClr val="3327C6"/>
                </a:solidFill>
              </a:rPr>
              <a:t>			shall not perish </a:t>
            </a:r>
          </a:p>
          <a:p>
            <a:pPr>
              <a:tabLst>
                <a:tab pos="444500" algn="l"/>
                <a:tab pos="903288" algn="l"/>
                <a:tab pos="1360488" algn="l"/>
              </a:tabLst>
            </a:pPr>
            <a:r>
              <a:rPr lang="en-US" sz="2000" dirty="0">
                <a:solidFill>
                  <a:srgbClr val="3327C6"/>
                </a:solidFill>
              </a:rPr>
              <a:t>				but have eternal life.</a:t>
            </a:r>
          </a:p>
          <a:p>
            <a:pPr>
              <a:tabLst>
                <a:tab pos="444500" algn="l"/>
                <a:tab pos="903288" algn="l"/>
              </a:tabLst>
            </a:pPr>
            <a:r>
              <a:rPr lang="en-US" sz="2000" dirty="0">
                <a:solidFill>
                  <a:srgbClr val="3327C6"/>
                </a:solidFill>
              </a:rPr>
              <a:t>										John 3:16</a:t>
            </a:r>
          </a:p>
        </p:txBody>
      </p:sp>
    </p:spTree>
    <p:extLst>
      <p:ext uri="{BB962C8B-B14F-4D97-AF65-F5344CB8AC3E}">
        <p14:creationId xmlns:p14="http://schemas.microsoft.com/office/powerpoint/2010/main" val="3614840373"/>
      </p:ext>
    </p:extLst>
  </p:cSld>
  <p:clrMapOvr>
    <a:masterClrMapping/>
  </p:clrMapOvr>
  <p:transition/>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a:t>
            </a:r>
            <a:endParaRPr lang="en-US" sz="2000" dirty="0">
              <a:solidFill>
                <a:srgbClr val="002060"/>
              </a:solidFill>
            </a:endParaRPr>
          </a:p>
        </p:txBody>
      </p:sp>
      <p:sp>
        <p:nvSpPr>
          <p:cNvPr id="5" name="Rectangle 4">
            <a:extLst>
              <a:ext uri="{FF2B5EF4-FFF2-40B4-BE49-F238E27FC236}">
                <a16:creationId xmlns:a16="http://schemas.microsoft.com/office/drawing/2014/main" id="{62F14212-6ED2-974B-B9C9-607F0266B06C}"/>
              </a:ext>
            </a:extLst>
          </p:cNvPr>
          <p:cNvSpPr/>
          <p:nvPr/>
        </p:nvSpPr>
        <p:spPr>
          <a:xfrm>
            <a:off x="166688" y="1210304"/>
            <a:ext cx="8824911" cy="55399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Lst>
            </a:pPr>
            <a:r>
              <a:rPr lang="en-US" sz="2000" dirty="0">
                <a:solidFill>
                  <a:srgbClr val="3327C6"/>
                </a:solidFill>
              </a:rPr>
              <a:t>Therefore if you have any encouragement </a:t>
            </a:r>
          </a:p>
          <a:p>
            <a:pPr>
              <a:tabLst>
                <a:tab pos="444500" algn="l"/>
                <a:tab pos="903288" algn="l"/>
              </a:tabLst>
            </a:pPr>
            <a:r>
              <a:rPr lang="en-US" sz="2000" dirty="0">
                <a:solidFill>
                  <a:srgbClr val="3327C6"/>
                </a:solidFill>
              </a:rPr>
              <a:t>	from being united with Christ, </a:t>
            </a:r>
          </a:p>
          <a:p>
            <a:pPr>
              <a:tabLst>
                <a:tab pos="444500" algn="l"/>
                <a:tab pos="903288" algn="l"/>
              </a:tabLst>
            </a:pPr>
            <a:r>
              <a:rPr lang="en-US" sz="2000" dirty="0">
                <a:solidFill>
                  <a:srgbClr val="3327C6"/>
                </a:solidFill>
              </a:rPr>
              <a:t>		if any comfort from his love, </a:t>
            </a:r>
          </a:p>
          <a:p>
            <a:pPr>
              <a:tabLst>
                <a:tab pos="444500" algn="l"/>
                <a:tab pos="903288" algn="l"/>
                <a:tab pos="1360488" algn="l"/>
              </a:tabLst>
            </a:pPr>
            <a:r>
              <a:rPr lang="en-US" sz="2000" dirty="0">
                <a:solidFill>
                  <a:srgbClr val="3327C6"/>
                </a:solidFill>
              </a:rPr>
              <a:t>			if any common sharing in the Spirit, </a:t>
            </a:r>
          </a:p>
          <a:p>
            <a:pPr>
              <a:tabLst>
                <a:tab pos="444500" algn="l"/>
                <a:tab pos="903288" algn="l"/>
                <a:tab pos="1360488" algn="l"/>
              </a:tabLst>
            </a:pPr>
            <a:r>
              <a:rPr lang="en-US" sz="2000" dirty="0">
                <a:solidFill>
                  <a:srgbClr val="3327C6"/>
                </a:solidFill>
              </a:rPr>
              <a:t>				if any tenderness and compassion, </a:t>
            </a:r>
          </a:p>
          <a:p>
            <a:pPr>
              <a:tabLst>
                <a:tab pos="444500" algn="l"/>
                <a:tab pos="903288" algn="l"/>
                <a:tab pos="1360488" algn="l"/>
              </a:tabLst>
            </a:pPr>
            <a:r>
              <a:rPr lang="en-US" sz="2000" dirty="0">
                <a:solidFill>
                  <a:srgbClr val="3327C6"/>
                </a:solidFill>
              </a:rPr>
              <a:t>	then make my joy complete by being like-minded, </a:t>
            </a:r>
          </a:p>
          <a:p>
            <a:pPr>
              <a:tabLst>
                <a:tab pos="444500" algn="l"/>
                <a:tab pos="903288" algn="l"/>
                <a:tab pos="1360488" algn="l"/>
              </a:tabLst>
            </a:pPr>
            <a:r>
              <a:rPr lang="en-US" sz="2000" dirty="0">
                <a:solidFill>
                  <a:srgbClr val="3327C6"/>
                </a:solidFill>
              </a:rPr>
              <a:t>		having the same love, </a:t>
            </a:r>
          </a:p>
          <a:p>
            <a:pPr>
              <a:tabLst>
                <a:tab pos="444500" algn="l"/>
                <a:tab pos="903288" algn="l"/>
                <a:tab pos="1360488" algn="l"/>
              </a:tabLst>
            </a:pPr>
            <a:r>
              <a:rPr lang="en-US" sz="2000" dirty="0">
                <a:solidFill>
                  <a:srgbClr val="3327C6"/>
                </a:solidFill>
              </a:rPr>
              <a:t>			being one in spirit and of one mind. </a:t>
            </a:r>
          </a:p>
          <a:p>
            <a:pPr>
              <a:tabLst>
                <a:tab pos="444500" algn="l"/>
                <a:tab pos="903288" algn="l"/>
                <a:tab pos="1360488" algn="l"/>
              </a:tabLst>
            </a:pPr>
            <a:endParaRPr lang="en-US" sz="800" dirty="0">
              <a:solidFill>
                <a:srgbClr val="3327C6"/>
              </a:solidFill>
            </a:endParaRPr>
          </a:p>
          <a:p>
            <a:pPr>
              <a:tabLst>
                <a:tab pos="444500" algn="l"/>
                <a:tab pos="903288" algn="l"/>
                <a:tab pos="1360488" algn="l"/>
              </a:tabLst>
            </a:pPr>
            <a:r>
              <a:rPr lang="en-US" sz="2000" dirty="0">
                <a:solidFill>
                  <a:srgbClr val="3327C6"/>
                </a:solidFill>
              </a:rPr>
              <a:t>Do nothing out of selfish ambition or vain conceit. </a:t>
            </a:r>
          </a:p>
          <a:p>
            <a:pPr>
              <a:tabLst>
                <a:tab pos="444500" algn="l"/>
                <a:tab pos="903288" algn="l"/>
                <a:tab pos="1360488" algn="l"/>
              </a:tabLst>
            </a:pPr>
            <a:r>
              <a:rPr lang="en-US" sz="2000" dirty="0">
                <a:solidFill>
                  <a:srgbClr val="3327C6"/>
                </a:solidFill>
              </a:rPr>
              <a:t>	Rather, in humility </a:t>
            </a:r>
          </a:p>
          <a:p>
            <a:pPr>
              <a:tabLst>
                <a:tab pos="444500" algn="l"/>
                <a:tab pos="903288" algn="l"/>
                <a:tab pos="1360488" algn="l"/>
              </a:tabLst>
            </a:pPr>
            <a:r>
              <a:rPr lang="en-US" sz="2000" dirty="0">
                <a:solidFill>
                  <a:srgbClr val="3327C6"/>
                </a:solidFill>
              </a:rPr>
              <a:t>		value others above yourselves, </a:t>
            </a:r>
          </a:p>
          <a:p>
            <a:pPr>
              <a:tabLst>
                <a:tab pos="444500" algn="l"/>
                <a:tab pos="903288" algn="l"/>
                <a:tab pos="1360488" algn="l"/>
              </a:tabLst>
            </a:pPr>
            <a:r>
              <a:rPr lang="en-US" sz="2000" dirty="0">
                <a:solidFill>
                  <a:srgbClr val="3327C6"/>
                </a:solidFill>
              </a:rPr>
              <a:t>			not looking to your own interests </a:t>
            </a:r>
          </a:p>
          <a:p>
            <a:pPr>
              <a:tabLst>
                <a:tab pos="444500" algn="l"/>
                <a:tab pos="903288" algn="l"/>
                <a:tab pos="1360488" algn="l"/>
              </a:tabLst>
            </a:pPr>
            <a:r>
              <a:rPr lang="en-US" sz="2000" dirty="0">
                <a:solidFill>
                  <a:srgbClr val="3327C6"/>
                </a:solidFill>
              </a:rPr>
              <a:t>				but each of you to the interests of the others.</a:t>
            </a:r>
          </a:p>
          <a:p>
            <a:pPr>
              <a:tabLst>
                <a:tab pos="444500" algn="l"/>
                <a:tab pos="903288" algn="l"/>
              </a:tabLst>
            </a:pPr>
            <a:endParaRPr lang="en-US" sz="800" dirty="0">
              <a:solidFill>
                <a:srgbClr val="3327C6"/>
              </a:solidFill>
            </a:endParaRPr>
          </a:p>
          <a:p>
            <a:pPr>
              <a:tabLst>
                <a:tab pos="444500" algn="l"/>
                <a:tab pos="903288" algn="l"/>
              </a:tabLst>
            </a:pPr>
            <a:r>
              <a:rPr lang="en-US" sz="2000" dirty="0">
                <a:solidFill>
                  <a:srgbClr val="FF0000"/>
                </a:solidFill>
              </a:rPr>
              <a:t>In your relationships with one another, </a:t>
            </a:r>
          </a:p>
          <a:p>
            <a:pPr>
              <a:tabLst>
                <a:tab pos="444500" algn="l"/>
                <a:tab pos="903288" algn="l"/>
              </a:tabLst>
            </a:pPr>
            <a:r>
              <a:rPr lang="en-US" sz="2000" dirty="0">
                <a:solidFill>
                  <a:srgbClr val="FF0000"/>
                </a:solidFill>
              </a:rPr>
              <a:t>	have the same mindset as Christ Jesus</a:t>
            </a:r>
            <a:r>
              <a:rPr lang="en-US" sz="2000" dirty="0">
                <a:solidFill>
                  <a:srgbClr val="3327C6"/>
                </a:solidFill>
              </a:rPr>
              <a:t>…</a:t>
            </a:r>
          </a:p>
          <a:p>
            <a:pPr>
              <a:tabLst>
                <a:tab pos="444500" algn="l"/>
                <a:tab pos="903288" algn="l"/>
              </a:tabLst>
            </a:pPr>
            <a:r>
              <a:rPr lang="en-US" sz="2000" dirty="0">
                <a:solidFill>
                  <a:srgbClr val="3327C6"/>
                </a:solidFill>
              </a:rPr>
              <a:t>									Philippians 2:1-5</a:t>
            </a:r>
          </a:p>
        </p:txBody>
      </p:sp>
    </p:spTree>
    <p:extLst>
      <p:ext uri="{BB962C8B-B14F-4D97-AF65-F5344CB8AC3E}">
        <p14:creationId xmlns:p14="http://schemas.microsoft.com/office/powerpoint/2010/main" val="1683258795"/>
      </p:ext>
    </p:extLst>
  </p:cSld>
  <p:clrMapOvr>
    <a:masterClrMapping/>
  </p:clrMapOvr>
  <p:transition/>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a:t>
            </a:r>
            <a:endParaRPr lang="en-US" sz="2000" dirty="0">
              <a:solidFill>
                <a:srgbClr val="002060"/>
              </a:solidFill>
            </a:endParaRPr>
          </a:p>
        </p:txBody>
      </p:sp>
      <p:sp>
        <p:nvSpPr>
          <p:cNvPr id="5" name="Rectangle 4">
            <a:extLst>
              <a:ext uri="{FF2B5EF4-FFF2-40B4-BE49-F238E27FC236}">
                <a16:creationId xmlns:a16="http://schemas.microsoft.com/office/drawing/2014/main" id="{62F14212-6ED2-974B-B9C9-607F0266B06C}"/>
              </a:ext>
            </a:extLst>
          </p:cNvPr>
          <p:cNvSpPr/>
          <p:nvPr/>
        </p:nvSpPr>
        <p:spPr>
          <a:xfrm>
            <a:off x="166688" y="1210304"/>
            <a:ext cx="8824911" cy="541686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rgbClr val="3327C6"/>
                </a:solidFill>
              </a:rPr>
              <a:t>Who, being in very nature God,</a:t>
            </a:r>
            <a:br>
              <a:rPr lang="en-US" sz="2000" dirty="0">
                <a:solidFill>
                  <a:srgbClr val="3327C6"/>
                </a:solidFill>
              </a:rPr>
            </a:br>
            <a:r>
              <a:rPr lang="en-US" sz="2000" dirty="0">
                <a:solidFill>
                  <a:srgbClr val="3327C6"/>
                </a:solidFill>
              </a:rPr>
              <a:t>	did not consider equality with God</a:t>
            </a:r>
          </a:p>
          <a:p>
            <a:pPr>
              <a:tabLst>
                <a:tab pos="444500" algn="l"/>
                <a:tab pos="903288" algn="l"/>
                <a:tab pos="1360488" algn="l"/>
                <a:tab pos="1819275" algn="l"/>
              </a:tabLst>
            </a:pPr>
            <a:r>
              <a:rPr lang="en-US" sz="2000" dirty="0">
                <a:solidFill>
                  <a:srgbClr val="3327C6"/>
                </a:solidFill>
              </a:rPr>
              <a:t>		something to be used to his own advantage;</a:t>
            </a:r>
            <a:br>
              <a:rPr lang="en-US" sz="2000" dirty="0">
                <a:solidFill>
                  <a:srgbClr val="3327C6"/>
                </a:solidFill>
              </a:rPr>
            </a:br>
            <a:r>
              <a:rPr lang="en-US" sz="2000" dirty="0">
                <a:solidFill>
                  <a:srgbClr val="3327C6"/>
                </a:solidFill>
              </a:rPr>
              <a:t>	rather, he made himself nothing</a:t>
            </a:r>
            <a:br>
              <a:rPr lang="en-US" sz="2000" dirty="0">
                <a:solidFill>
                  <a:srgbClr val="3327C6"/>
                </a:solidFill>
              </a:rPr>
            </a:br>
            <a:r>
              <a:rPr lang="en-US" sz="2000" dirty="0">
                <a:solidFill>
                  <a:srgbClr val="3327C6"/>
                </a:solidFill>
              </a:rPr>
              <a:t>		by taking the very nature of a servant,</a:t>
            </a:r>
            <a:br>
              <a:rPr lang="en-US" sz="2000" dirty="0">
                <a:solidFill>
                  <a:srgbClr val="3327C6"/>
                </a:solidFill>
              </a:rPr>
            </a:br>
            <a:r>
              <a:rPr lang="en-US" sz="2000" dirty="0">
                <a:solidFill>
                  <a:srgbClr val="3327C6"/>
                </a:solidFill>
              </a:rPr>
              <a:t>			being made in human likeness.</a:t>
            </a:r>
            <a:br>
              <a:rPr lang="en-US" sz="2000" dirty="0">
                <a:solidFill>
                  <a:srgbClr val="3327C6"/>
                </a:solidFill>
              </a:rPr>
            </a:br>
            <a:r>
              <a:rPr lang="en-US" sz="2000" dirty="0">
                <a:solidFill>
                  <a:srgbClr val="3327C6"/>
                </a:solidFill>
              </a:rPr>
              <a:t>And being found in appearance as a man,</a:t>
            </a:r>
            <a:br>
              <a:rPr lang="en-US" sz="2000" dirty="0">
                <a:solidFill>
                  <a:srgbClr val="3327C6"/>
                </a:solidFill>
              </a:rPr>
            </a:br>
            <a:r>
              <a:rPr lang="en-US" sz="2000" dirty="0">
                <a:solidFill>
                  <a:srgbClr val="3327C6"/>
                </a:solidFill>
              </a:rPr>
              <a:t>	he humbled himself</a:t>
            </a:r>
            <a:br>
              <a:rPr lang="en-US" sz="2000" dirty="0">
                <a:solidFill>
                  <a:srgbClr val="3327C6"/>
                </a:solidFill>
              </a:rPr>
            </a:br>
            <a:r>
              <a:rPr lang="en-US" sz="2000" dirty="0">
                <a:solidFill>
                  <a:srgbClr val="3327C6"/>
                </a:solidFill>
              </a:rPr>
              <a:t>		by becoming obedient to death—</a:t>
            </a:r>
            <a:br>
              <a:rPr lang="en-US" sz="2000" dirty="0">
                <a:solidFill>
                  <a:srgbClr val="3327C6"/>
                </a:solidFill>
              </a:rPr>
            </a:br>
            <a:r>
              <a:rPr lang="en-US" sz="2000" dirty="0">
                <a:solidFill>
                  <a:srgbClr val="3327C6"/>
                </a:solidFill>
              </a:rPr>
              <a:t>			even death on a cross!</a:t>
            </a:r>
          </a:p>
          <a:p>
            <a:pPr>
              <a:tabLst>
                <a:tab pos="444500" algn="l"/>
                <a:tab pos="903288" algn="l"/>
                <a:tab pos="1360488" algn="l"/>
                <a:tab pos="1819275" algn="l"/>
              </a:tabLst>
            </a:pPr>
            <a:r>
              <a:rPr lang="en-US" sz="2000" dirty="0">
                <a:solidFill>
                  <a:srgbClr val="3327C6"/>
                </a:solidFill>
              </a:rPr>
              <a:t>Therefore God exalted him to the highest place</a:t>
            </a:r>
            <a:br>
              <a:rPr lang="en-US" sz="2000" dirty="0">
                <a:solidFill>
                  <a:srgbClr val="3327C6"/>
                </a:solidFill>
              </a:rPr>
            </a:br>
            <a:r>
              <a:rPr lang="en-US" sz="2000" dirty="0">
                <a:solidFill>
                  <a:srgbClr val="3327C6"/>
                </a:solidFill>
              </a:rPr>
              <a:t>	and gave him the name that is above every name,</a:t>
            </a:r>
            <a:br>
              <a:rPr lang="en-US" sz="2000" dirty="0">
                <a:solidFill>
                  <a:srgbClr val="3327C6"/>
                </a:solidFill>
              </a:rPr>
            </a:br>
            <a:r>
              <a:rPr lang="en-US" sz="2000" dirty="0">
                <a:solidFill>
                  <a:srgbClr val="3327C6"/>
                </a:solidFill>
              </a:rPr>
              <a:t>		that at the name of Jesus every knee should bow,</a:t>
            </a:r>
            <a:br>
              <a:rPr lang="en-US" sz="2000" dirty="0">
                <a:solidFill>
                  <a:srgbClr val="3327C6"/>
                </a:solidFill>
              </a:rPr>
            </a:br>
            <a:r>
              <a:rPr lang="en-US" sz="2000" dirty="0">
                <a:solidFill>
                  <a:srgbClr val="3327C6"/>
                </a:solidFill>
              </a:rPr>
              <a:t>			in heaven and on earth and under the earth,</a:t>
            </a:r>
            <a:br>
              <a:rPr lang="en-US" sz="2000" dirty="0">
                <a:solidFill>
                  <a:srgbClr val="3327C6"/>
                </a:solidFill>
              </a:rPr>
            </a:br>
            <a:r>
              <a:rPr lang="en-US" sz="2000" dirty="0">
                <a:solidFill>
                  <a:srgbClr val="3327C6"/>
                </a:solidFill>
              </a:rPr>
              <a:t>		and every tongue acknowledge that Jesus Christ is Lord,</a:t>
            </a:r>
            <a:br>
              <a:rPr lang="en-US" sz="2000" dirty="0">
                <a:solidFill>
                  <a:srgbClr val="3327C6"/>
                </a:solidFill>
              </a:rPr>
            </a:br>
            <a:r>
              <a:rPr lang="en-US" sz="2000" dirty="0">
                <a:solidFill>
                  <a:srgbClr val="3327C6"/>
                </a:solidFill>
              </a:rPr>
              <a:t>			to the glory of God the Father.</a:t>
            </a:r>
          </a:p>
          <a:p>
            <a:pPr>
              <a:tabLst>
                <a:tab pos="444500" algn="l"/>
                <a:tab pos="903288" algn="l"/>
                <a:tab pos="1360488" algn="l"/>
                <a:tab pos="1819275" algn="l"/>
              </a:tabLst>
            </a:pPr>
            <a:r>
              <a:rPr lang="en-US" sz="2000" dirty="0">
                <a:solidFill>
                  <a:srgbClr val="3327C6"/>
                </a:solidFill>
              </a:rPr>
              <a:t>										Philippians 2:5-11</a:t>
            </a:r>
          </a:p>
        </p:txBody>
      </p:sp>
    </p:spTree>
    <p:extLst>
      <p:ext uri="{BB962C8B-B14F-4D97-AF65-F5344CB8AC3E}">
        <p14:creationId xmlns:p14="http://schemas.microsoft.com/office/powerpoint/2010/main" val="1098006687"/>
      </p:ext>
    </p:extLst>
  </p:cSld>
  <p:clrMapOvr>
    <a:masterClrMapping/>
  </p:clrMapOvr>
  <p:transition/>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a:t>
            </a:r>
            <a:endParaRPr lang="en-US" sz="2000" dirty="0">
              <a:solidFill>
                <a:srgbClr val="002060"/>
              </a:solidFill>
            </a:endParaRPr>
          </a:p>
        </p:txBody>
      </p:sp>
      <p:sp>
        <p:nvSpPr>
          <p:cNvPr id="5" name="Rectangle 4">
            <a:extLst>
              <a:ext uri="{FF2B5EF4-FFF2-40B4-BE49-F238E27FC236}">
                <a16:creationId xmlns:a16="http://schemas.microsoft.com/office/drawing/2014/main" id="{62F14212-6ED2-974B-B9C9-607F0266B06C}"/>
              </a:ext>
            </a:extLst>
          </p:cNvPr>
          <p:cNvSpPr/>
          <p:nvPr/>
        </p:nvSpPr>
        <p:spPr>
          <a:xfrm>
            <a:off x="166688" y="1210304"/>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rgbClr val="3327C6"/>
                </a:solidFill>
              </a:rPr>
              <a:t>… the Son of Man did not come to be served, </a:t>
            </a:r>
          </a:p>
          <a:p>
            <a:pPr>
              <a:tabLst>
                <a:tab pos="444500" algn="l"/>
                <a:tab pos="903288" algn="l"/>
                <a:tab pos="1360488" algn="l"/>
                <a:tab pos="1819275" algn="l"/>
              </a:tabLst>
            </a:pPr>
            <a:r>
              <a:rPr lang="en-US" sz="2000" dirty="0">
                <a:solidFill>
                  <a:srgbClr val="3327C6"/>
                </a:solidFill>
              </a:rPr>
              <a:t>	but to serve, </a:t>
            </a:r>
          </a:p>
          <a:p>
            <a:pPr>
              <a:tabLst>
                <a:tab pos="444500" algn="l"/>
                <a:tab pos="903288" algn="l"/>
                <a:tab pos="1360488" algn="l"/>
                <a:tab pos="1819275" algn="l"/>
              </a:tabLst>
            </a:pPr>
            <a:r>
              <a:rPr lang="en-US" sz="2000" dirty="0">
                <a:solidFill>
                  <a:srgbClr val="3327C6"/>
                </a:solidFill>
              </a:rPr>
              <a:t>		and to give his life as a ransom for many.</a:t>
            </a:r>
          </a:p>
          <a:p>
            <a:pPr>
              <a:tabLst>
                <a:tab pos="444500" algn="l"/>
                <a:tab pos="903288" algn="l"/>
                <a:tab pos="1360488" algn="l"/>
                <a:tab pos="1819275" algn="l"/>
              </a:tabLst>
            </a:pPr>
            <a:r>
              <a:rPr lang="en-US" sz="2000" dirty="0">
                <a:solidFill>
                  <a:srgbClr val="3327C6"/>
                </a:solidFill>
              </a:rPr>
              <a:t>										      Matthew 20:28</a:t>
            </a:r>
          </a:p>
        </p:txBody>
      </p:sp>
      <p:sp>
        <p:nvSpPr>
          <p:cNvPr id="7" name="Rectangle 6">
            <a:extLst>
              <a:ext uri="{FF2B5EF4-FFF2-40B4-BE49-F238E27FC236}">
                <a16:creationId xmlns:a16="http://schemas.microsoft.com/office/drawing/2014/main" id="{09EFEF49-F905-FE4A-974E-42EFF93703F8}"/>
              </a:ext>
            </a:extLst>
          </p:cNvPr>
          <p:cNvSpPr/>
          <p:nvPr/>
        </p:nvSpPr>
        <p:spPr>
          <a:xfrm>
            <a:off x="161615" y="5563640"/>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We must have a similar Passion</a:t>
            </a:r>
          </a:p>
          <a:p>
            <a:pPr>
              <a:tabLst>
                <a:tab pos="444500" algn="l"/>
                <a:tab pos="903288" algn="l"/>
                <a:tab pos="1360488" algn="l"/>
                <a:tab pos="1819275" algn="l"/>
              </a:tabLst>
            </a:pPr>
            <a:r>
              <a:rPr lang="en-US" sz="2000" dirty="0">
                <a:solidFill>
                  <a:schemeClr val="tx1"/>
                </a:solidFill>
              </a:rPr>
              <a:t>	to fulfill our purpose!</a:t>
            </a:r>
          </a:p>
          <a:p>
            <a:pPr>
              <a:tabLst>
                <a:tab pos="444500" algn="l"/>
                <a:tab pos="903288" algn="l"/>
                <a:tab pos="1360488" algn="l"/>
                <a:tab pos="1819275" algn="l"/>
              </a:tabLst>
            </a:pPr>
            <a:r>
              <a:rPr lang="en-US" sz="2000" dirty="0">
                <a:solidFill>
                  <a:schemeClr val="tx1"/>
                </a:solidFill>
              </a:rPr>
              <a:t>							from David Dale’s communion comment</a:t>
            </a:r>
          </a:p>
        </p:txBody>
      </p:sp>
    </p:spTree>
    <p:extLst>
      <p:ext uri="{BB962C8B-B14F-4D97-AF65-F5344CB8AC3E}">
        <p14:creationId xmlns:p14="http://schemas.microsoft.com/office/powerpoint/2010/main" val="3314928509"/>
      </p:ext>
    </p:extLst>
  </p:cSld>
  <p:clrMapOvr>
    <a:masterClrMapping/>
  </p:clrMapOvr>
  <p:transition/>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Relationships</a:t>
            </a:r>
          </a:p>
        </p:txBody>
      </p:sp>
      <p:sp>
        <p:nvSpPr>
          <p:cNvPr id="7" name="Rectangle 6"/>
          <p:cNvSpPr/>
          <p:nvPr/>
        </p:nvSpPr>
        <p:spPr>
          <a:xfrm>
            <a:off x="166683" y="1706095"/>
            <a:ext cx="5386624"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indent="-342900">
              <a:buFont typeface="Arial" charset="0"/>
              <a:buChar char="•"/>
            </a:pPr>
            <a:r>
              <a:rPr lang="en-US" sz="2000" dirty="0">
                <a:solidFill>
                  <a:srgbClr val="0432FF"/>
                </a:solidFill>
              </a:rPr>
              <a:t>Love</a:t>
            </a:r>
          </a:p>
          <a:p>
            <a:pPr marL="342900" lvl="0" indent="-342900">
              <a:buFont typeface="Arial" charset="0"/>
              <a:buChar char="•"/>
            </a:pPr>
            <a:r>
              <a:rPr lang="en-US" sz="2000" dirty="0">
                <a:solidFill>
                  <a:schemeClr val="bg1">
                    <a:lumMod val="50000"/>
                  </a:schemeClr>
                </a:solidFill>
              </a:rPr>
              <a:t>Community</a:t>
            </a:r>
          </a:p>
          <a:p>
            <a:pPr marL="342900" indent="-342900">
              <a:buFont typeface="Arial" charset="0"/>
              <a:buChar char="•"/>
            </a:pPr>
            <a:r>
              <a:rPr lang="en-US" sz="2000" dirty="0">
                <a:solidFill>
                  <a:schemeClr val="bg1">
                    <a:lumMod val="50000"/>
                  </a:schemeClr>
                </a:solidFill>
              </a:rPr>
              <a:t>Responsibility</a:t>
            </a:r>
          </a:p>
          <a:p>
            <a:pPr marL="342900" indent="-342900">
              <a:buFont typeface="Arial" charset="0"/>
              <a:buChar char="•"/>
            </a:pPr>
            <a:r>
              <a:rPr lang="en-US" sz="2000" dirty="0">
                <a:solidFill>
                  <a:schemeClr val="bg1">
                    <a:lumMod val="50000"/>
                  </a:schemeClr>
                </a:solidFill>
              </a:rPr>
              <a:t>Presentation</a:t>
            </a:r>
          </a:p>
          <a:p>
            <a:pPr marL="342900" indent="-342900">
              <a:buFont typeface="Arial" charset="0"/>
              <a:buChar char="•"/>
            </a:pPr>
            <a:r>
              <a:rPr lang="en-US" sz="2000" dirty="0">
                <a:solidFill>
                  <a:schemeClr val="bg1">
                    <a:lumMod val="50000"/>
                  </a:schemeClr>
                </a:solidFill>
              </a:rPr>
              <a:t>Service</a:t>
            </a:r>
          </a:p>
        </p:txBody>
      </p:sp>
    </p:spTree>
    <p:extLst>
      <p:ext uri="{BB962C8B-B14F-4D97-AF65-F5344CB8AC3E}">
        <p14:creationId xmlns:p14="http://schemas.microsoft.com/office/powerpoint/2010/main" val="170065822"/>
      </p:ext>
    </p:extLst>
  </p:cSld>
  <p:clrMapOvr>
    <a:masterClrMapping/>
  </p:clrMapOvr>
  <p:transition/>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Love</a:t>
            </a:r>
            <a:endParaRPr lang="en-US" sz="2000" dirty="0">
              <a:solidFill>
                <a:srgbClr val="002060"/>
              </a:solidFill>
            </a:endParaRP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25853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And so we know and rely </a:t>
            </a:r>
          </a:p>
          <a:p>
            <a:pPr>
              <a:tabLst>
                <a:tab pos="457200" algn="l"/>
                <a:tab pos="914400" algn="l"/>
                <a:tab pos="1371600" algn="l"/>
                <a:tab pos="1828800" algn="l"/>
                <a:tab pos="2286000" algn="l"/>
              </a:tabLst>
            </a:pPr>
            <a:r>
              <a:rPr lang="en-US" sz="2000" dirty="0">
                <a:solidFill>
                  <a:srgbClr val="3327C6"/>
                </a:solidFill>
              </a:rPr>
              <a:t>	on the love God has for us.</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FF0000"/>
                </a:solidFill>
              </a:rPr>
              <a:t>God is love</a:t>
            </a:r>
            <a:r>
              <a:rPr lang="en-US" sz="2000" dirty="0">
                <a:solidFill>
                  <a:srgbClr val="3327C6"/>
                </a:solidFill>
              </a:rPr>
              <a:t>.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Whoever lives in love </a:t>
            </a:r>
          </a:p>
          <a:p>
            <a:pPr>
              <a:tabLst>
                <a:tab pos="457200" algn="l"/>
                <a:tab pos="914400" algn="l"/>
                <a:tab pos="1371600" algn="l"/>
                <a:tab pos="1828800" algn="l"/>
                <a:tab pos="2286000" algn="l"/>
              </a:tabLst>
            </a:pPr>
            <a:r>
              <a:rPr lang="en-US" sz="2000" dirty="0">
                <a:solidFill>
                  <a:srgbClr val="3327C6"/>
                </a:solidFill>
              </a:rPr>
              <a:t>	lives in God, </a:t>
            </a:r>
          </a:p>
          <a:p>
            <a:pPr>
              <a:tabLst>
                <a:tab pos="457200" algn="l"/>
                <a:tab pos="914400" algn="l"/>
                <a:tab pos="1371600" algn="l"/>
                <a:tab pos="1828800" algn="l"/>
                <a:tab pos="2286000" algn="l"/>
              </a:tabLst>
            </a:pPr>
            <a:r>
              <a:rPr lang="en-US" sz="2000" dirty="0">
                <a:solidFill>
                  <a:srgbClr val="3327C6"/>
                </a:solidFill>
              </a:rPr>
              <a:t>		and God in them.</a:t>
            </a:r>
          </a:p>
          <a:p>
            <a:pPr>
              <a:tabLst>
                <a:tab pos="457200" algn="l"/>
                <a:tab pos="914400" algn="l"/>
                <a:tab pos="1371600" algn="l"/>
                <a:tab pos="1828800" algn="l"/>
                <a:tab pos="2286000" algn="l"/>
              </a:tabLst>
            </a:pPr>
            <a:r>
              <a:rPr lang="en-US" sz="2000" dirty="0">
                <a:solidFill>
                  <a:srgbClr val="3327C6"/>
                </a:solidFill>
              </a:rPr>
              <a:t>										           1 John 4:16</a:t>
            </a:r>
          </a:p>
        </p:txBody>
      </p:sp>
      <p:sp>
        <p:nvSpPr>
          <p:cNvPr id="5" name="Rectangle 4">
            <a:extLst>
              <a:ext uri="{FF2B5EF4-FFF2-40B4-BE49-F238E27FC236}">
                <a16:creationId xmlns:a16="http://schemas.microsoft.com/office/drawing/2014/main" id="{50B8E72D-D1AD-EC4A-B285-7203079A66C1}"/>
              </a:ext>
            </a:extLst>
          </p:cNvPr>
          <p:cNvSpPr/>
          <p:nvPr/>
        </p:nvSpPr>
        <p:spPr>
          <a:xfrm>
            <a:off x="188119" y="6187528"/>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The Greatest Purpose of all is Love!</a:t>
            </a:r>
          </a:p>
        </p:txBody>
      </p:sp>
    </p:spTree>
    <p:extLst>
      <p:ext uri="{BB962C8B-B14F-4D97-AF65-F5344CB8AC3E}">
        <p14:creationId xmlns:p14="http://schemas.microsoft.com/office/powerpoint/2010/main" val="3182422746"/>
      </p:ext>
    </p:extLst>
  </p:cSld>
  <p:clrMapOvr>
    <a:masterClrMapping/>
  </p:clrMapOvr>
  <p:transition/>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Love</a:t>
            </a:r>
            <a:endParaRPr lang="en-US" sz="2000" dirty="0">
              <a:solidFill>
                <a:srgbClr val="002060"/>
              </a:solidFill>
            </a:endParaRP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98598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One of them, an expert in the law, </a:t>
            </a:r>
          </a:p>
          <a:p>
            <a:pPr>
              <a:tabLst>
                <a:tab pos="457200" algn="l"/>
                <a:tab pos="914400" algn="l"/>
                <a:tab pos="1371600" algn="l"/>
                <a:tab pos="1828800" algn="l"/>
                <a:tab pos="2286000" algn="l"/>
              </a:tabLst>
            </a:pPr>
            <a:r>
              <a:rPr lang="en-US" sz="2000" dirty="0">
                <a:solidFill>
                  <a:srgbClr val="3327C6"/>
                </a:solidFill>
              </a:rPr>
              <a:t>	tested him with this question: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“Teacher, which is the greatest commandment in the Law?”</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Jesus replied: </a:t>
            </a:r>
          </a:p>
          <a:p>
            <a:pPr>
              <a:tabLst>
                <a:tab pos="457200" algn="l"/>
                <a:tab pos="914400" algn="l"/>
                <a:tab pos="1371600" algn="l"/>
                <a:tab pos="1828800" algn="l"/>
                <a:tab pos="2286000" algn="l"/>
              </a:tabLst>
            </a:pPr>
            <a:r>
              <a:rPr lang="en-US" sz="2000" dirty="0">
                <a:solidFill>
                  <a:srgbClr val="3327C6"/>
                </a:solidFill>
              </a:rPr>
              <a:t>	“‘Love the Lord your God </a:t>
            </a:r>
          </a:p>
          <a:p>
            <a:pPr>
              <a:tabLst>
                <a:tab pos="457200" algn="l"/>
                <a:tab pos="914400" algn="l"/>
                <a:tab pos="1371600" algn="l"/>
                <a:tab pos="1828800" algn="l"/>
                <a:tab pos="2286000" algn="l"/>
              </a:tabLst>
            </a:pPr>
            <a:r>
              <a:rPr lang="en-US" sz="2000" dirty="0">
                <a:solidFill>
                  <a:srgbClr val="3327C6"/>
                </a:solidFill>
              </a:rPr>
              <a:t>		with all your heart and </a:t>
            </a:r>
          </a:p>
          <a:p>
            <a:pPr>
              <a:tabLst>
                <a:tab pos="457200" algn="l"/>
                <a:tab pos="914400" algn="l"/>
                <a:tab pos="1371600" algn="l"/>
                <a:tab pos="1828800" algn="l"/>
                <a:tab pos="2286000" algn="l"/>
              </a:tabLst>
            </a:pPr>
            <a:r>
              <a:rPr lang="en-US" sz="2000" dirty="0">
                <a:solidFill>
                  <a:srgbClr val="3327C6"/>
                </a:solidFill>
              </a:rPr>
              <a:t>			with all your soul and </a:t>
            </a:r>
          </a:p>
          <a:p>
            <a:pPr>
              <a:tabLst>
                <a:tab pos="457200" algn="l"/>
                <a:tab pos="914400" algn="l"/>
                <a:tab pos="1371600" algn="l"/>
                <a:tab pos="1828800" algn="l"/>
                <a:tab pos="2286000" algn="l"/>
              </a:tabLst>
            </a:pPr>
            <a:r>
              <a:rPr lang="en-US" sz="2000" dirty="0">
                <a:solidFill>
                  <a:srgbClr val="3327C6"/>
                </a:solidFill>
              </a:rPr>
              <a:t>				with all your mind.’ 		</a:t>
            </a:r>
            <a:r>
              <a:rPr lang="en-US" sz="2000" dirty="0">
                <a:solidFill>
                  <a:schemeClr val="tx1"/>
                </a:solidFill>
              </a:rPr>
              <a:t>   [from Deuteronomy 6:5</a:t>
            </a:r>
            <a:r>
              <a:rPr lang="en-US" sz="2000" dirty="0">
                <a:solidFill>
                  <a:srgbClr val="3327C6"/>
                </a:solidFill>
              </a:rPr>
              <a:t>]</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This is the first and greatest commandment.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And the second is like it: </a:t>
            </a:r>
          </a:p>
          <a:p>
            <a:pPr>
              <a:tabLst>
                <a:tab pos="457200" algn="l"/>
                <a:tab pos="914400" algn="l"/>
                <a:tab pos="1371600" algn="l"/>
                <a:tab pos="1828800" algn="l"/>
                <a:tab pos="2286000" algn="l"/>
              </a:tabLst>
            </a:pPr>
            <a:r>
              <a:rPr lang="en-US" sz="2000" dirty="0">
                <a:solidFill>
                  <a:srgbClr val="3327C6"/>
                </a:solidFill>
              </a:rPr>
              <a:t>	‘Love your neighbor as yourself.’		      </a:t>
            </a:r>
            <a:r>
              <a:rPr lang="en-US" sz="2000" dirty="0">
                <a:solidFill>
                  <a:schemeClr val="tx1"/>
                </a:solidFill>
              </a:rPr>
              <a:t>[from Leviticus 19:18]</a:t>
            </a:r>
          </a:p>
          <a:p>
            <a:pPr>
              <a:tabLst>
                <a:tab pos="457200" algn="l"/>
                <a:tab pos="914400" algn="l"/>
                <a:tab pos="1371600" algn="l"/>
                <a:tab pos="1828800" algn="l"/>
                <a:tab pos="2286000" algn="l"/>
              </a:tabLst>
            </a:pPr>
            <a:endParaRPr lang="en-US" sz="2000" dirty="0">
              <a:solidFill>
                <a:schemeClr val="tx1"/>
              </a:solidFill>
            </a:endParaRPr>
          </a:p>
          <a:p>
            <a:pPr>
              <a:tabLst>
                <a:tab pos="457200" algn="l"/>
                <a:tab pos="914400" algn="l"/>
                <a:tab pos="1371600" algn="l"/>
                <a:tab pos="1828800" algn="l"/>
                <a:tab pos="2286000" algn="l"/>
              </a:tabLst>
            </a:pPr>
            <a:r>
              <a:rPr lang="en-US" sz="2000" u="sng" dirty="0">
                <a:solidFill>
                  <a:srgbClr val="3327C6"/>
                </a:solidFill>
              </a:rPr>
              <a:t>All the Law and the Prophets hang on these two commandments</a:t>
            </a:r>
            <a:r>
              <a:rPr lang="en-US" sz="2000" dirty="0">
                <a:solidFill>
                  <a:srgbClr val="3327C6"/>
                </a:solidFill>
              </a:rPr>
              <a:t>.”</a:t>
            </a:r>
          </a:p>
          <a:p>
            <a:pPr>
              <a:tabLst>
                <a:tab pos="457200" algn="l"/>
                <a:tab pos="914400" algn="l"/>
                <a:tab pos="1371600" algn="l"/>
                <a:tab pos="1828800" algn="l"/>
                <a:tab pos="2286000" algn="l"/>
              </a:tabLst>
            </a:pPr>
            <a:r>
              <a:rPr lang="en-US" sz="2000" dirty="0">
                <a:solidFill>
                  <a:srgbClr val="3327C6"/>
                </a:solidFill>
              </a:rPr>
              <a:t>										Matthew 22:35-40</a:t>
            </a:r>
          </a:p>
        </p:txBody>
      </p:sp>
      <p:sp>
        <p:nvSpPr>
          <p:cNvPr id="5" name="Rectangle 4">
            <a:extLst>
              <a:ext uri="{FF2B5EF4-FFF2-40B4-BE49-F238E27FC236}">
                <a16:creationId xmlns:a16="http://schemas.microsoft.com/office/drawing/2014/main" id="{50B8E72D-D1AD-EC4A-B285-7203079A66C1}"/>
              </a:ext>
            </a:extLst>
          </p:cNvPr>
          <p:cNvSpPr/>
          <p:nvPr/>
        </p:nvSpPr>
        <p:spPr>
          <a:xfrm>
            <a:off x="164969" y="6210678"/>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The Greatest Purpose of all is Love!</a:t>
            </a:r>
          </a:p>
        </p:txBody>
      </p:sp>
    </p:spTree>
    <p:extLst>
      <p:ext uri="{BB962C8B-B14F-4D97-AF65-F5344CB8AC3E}">
        <p14:creationId xmlns:p14="http://schemas.microsoft.com/office/powerpoint/2010/main" val="4049230218"/>
      </p:ext>
    </p:extLst>
  </p:cSld>
  <p:clrMapOvr>
    <a:masterClrMapping/>
  </p:clrMapOvr>
  <p:transition/>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title" idx="4294967295"/>
          </p:nvPr>
        </p:nvSpPr>
        <p:spPr>
          <a:xfrm>
            <a:off x="685800" y="76200"/>
            <a:ext cx="7772400" cy="519113"/>
          </a:xfrm>
        </p:spPr>
        <p:txBody>
          <a:bodyPr rIns="40639"/>
          <a:lstStyle/>
          <a:p>
            <a:pPr marL="39688"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0099"/>
                </a:solidFill>
                <a:ea typeface="ヒラギノ明朝 ProN W3" charset="0"/>
                <a:cs typeface="ヒラギノ明朝 ProN W3" charset="0"/>
                <a:sym typeface="Arial" charset="0"/>
              </a:rPr>
              <a:t>Living With Purpose</a:t>
            </a:r>
            <a:endParaRPr lang="en-US" sz="2800" b="1" dirty="0">
              <a:solidFill>
                <a:srgbClr val="000099"/>
              </a:solidFill>
              <a:ea typeface="ヒラギノ角ゴ ProN W6" charset="0"/>
              <a:cs typeface="ヒラギノ角ゴ ProN W6" charset="0"/>
              <a:sym typeface="Arial" charset="0"/>
            </a:endParaRPr>
          </a:p>
        </p:txBody>
      </p:sp>
      <p:sp>
        <p:nvSpPr>
          <p:cNvPr id="267266" name="Rectangle 3"/>
          <p:cNvSpPr>
            <a:spLocks noGrp="1" noChangeArrowheads="1"/>
          </p:cNvSpPr>
          <p:nvPr>
            <p:ph type="body" idx="4294967295"/>
          </p:nvPr>
        </p:nvSpPr>
        <p:spPr>
          <a:xfrm>
            <a:off x="162296" y="1188252"/>
            <a:ext cx="8809038" cy="5669748"/>
          </a:xfrm>
          <a:solidFill>
            <a:srgbClr val="FFFF99">
              <a:alpha val="49803"/>
            </a:srgbClr>
          </a:solidFill>
          <a:ln w="28440" cap="flat">
            <a:solidFill>
              <a:srgbClr val="FF0000"/>
            </a:solidFill>
            <a:miter lim="800000"/>
            <a:headEnd/>
            <a:tailEnd/>
          </a:ln>
        </p:spPr>
        <p:txBody>
          <a:bodyPr rIns="129200"/>
          <a:lstStyle/>
          <a:p>
            <a:pPr marL="381000" indent="-342900" eaLnBrk="1" hangingPunct="1">
              <a:tabLst>
                <a:tab pos="3810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000" b="1" dirty="0">
                <a:ea typeface="ヒラギノ明朝 ProN W3" charset="0"/>
                <a:cs typeface="ヒラギノ明朝 ProN W3" charset="0"/>
              </a:rPr>
              <a:t>Note the number of times the phrase “heart and soul” appear in the book of Deuteronomy relating to God?</a:t>
            </a:r>
          </a:p>
        </p:txBody>
      </p:sp>
      <p:sp>
        <p:nvSpPr>
          <p:cNvPr id="4688900" name="Rectangle 4"/>
          <p:cNvSpPr>
            <a:spLocks/>
          </p:cNvSpPr>
          <p:nvPr/>
        </p:nvSpPr>
        <p:spPr bwMode="auto">
          <a:xfrm>
            <a:off x="237331" y="1866472"/>
            <a:ext cx="8683625" cy="322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9200" bIns="0"/>
          <a:lstStyle/>
          <a:p>
            <a:pPr>
              <a:lnSpc>
                <a:spcPct val="120000"/>
              </a:lnSpc>
            </a:pPr>
            <a:r>
              <a:rPr lang="en-US" sz="1800" dirty="0">
                <a:solidFill>
                  <a:schemeClr val="tx1"/>
                </a:solidFill>
              </a:rPr>
              <a:t>9 times in the NIV</a:t>
            </a:r>
          </a:p>
          <a:p>
            <a:pPr>
              <a:lnSpc>
                <a:spcPct val="120000"/>
              </a:lnSpc>
            </a:pPr>
            <a:r>
              <a:rPr lang="en-US" sz="1400" dirty="0">
                <a:solidFill>
                  <a:schemeClr val="tx1"/>
                </a:solidFill>
              </a:rPr>
              <a:t>[4:29] But if from there you seek the Lord your God, you will find him if you </a:t>
            </a:r>
            <a:r>
              <a:rPr lang="en-US" sz="1400" u="sng" dirty="0">
                <a:solidFill>
                  <a:srgbClr val="FF0000"/>
                </a:solidFill>
              </a:rPr>
              <a:t>seek</a:t>
            </a:r>
            <a:r>
              <a:rPr lang="en-US" sz="1400" dirty="0">
                <a:solidFill>
                  <a:srgbClr val="FF0000"/>
                </a:solidFill>
              </a:rPr>
              <a:t> him </a:t>
            </a:r>
            <a:r>
              <a:rPr lang="en-US" sz="1400" dirty="0">
                <a:solidFill>
                  <a:schemeClr val="tx1"/>
                </a:solidFill>
              </a:rPr>
              <a:t>with all your heart and with all your soul.</a:t>
            </a:r>
          </a:p>
          <a:p>
            <a:pPr>
              <a:lnSpc>
                <a:spcPct val="120000"/>
              </a:lnSpc>
            </a:pPr>
            <a:r>
              <a:rPr lang="en-US" sz="1400" dirty="0">
                <a:solidFill>
                  <a:schemeClr val="tx1"/>
                </a:solidFill>
              </a:rPr>
              <a:t>[6:5]  </a:t>
            </a:r>
            <a:r>
              <a:rPr lang="en-US" sz="1400" u="sng" dirty="0">
                <a:solidFill>
                  <a:srgbClr val="FF0000"/>
                </a:solidFill>
              </a:rPr>
              <a:t>Love</a:t>
            </a:r>
            <a:r>
              <a:rPr lang="en-US" sz="1400" dirty="0">
                <a:solidFill>
                  <a:srgbClr val="FF0000"/>
                </a:solidFill>
              </a:rPr>
              <a:t> the Lord your God </a:t>
            </a:r>
            <a:r>
              <a:rPr lang="en-US" sz="1400" dirty="0">
                <a:solidFill>
                  <a:schemeClr val="tx1"/>
                </a:solidFill>
              </a:rPr>
              <a:t>with all your heart and with all your soul and with all your strength.</a:t>
            </a:r>
          </a:p>
          <a:p>
            <a:pPr>
              <a:lnSpc>
                <a:spcPct val="120000"/>
              </a:lnSpc>
            </a:pPr>
            <a:r>
              <a:rPr lang="en-US" sz="1400" dirty="0">
                <a:solidFill>
                  <a:schemeClr val="tx1"/>
                </a:solidFill>
              </a:rPr>
              <a:t>[10:12]  And now … what does the Lord your God ask of you but to fear the Lord your God, to walk in obedience to him, to love him, to </a:t>
            </a:r>
            <a:r>
              <a:rPr lang="en-US" sz="1400" u="sng" dirty="0">
                <a:solidFill>
                  <a:srgbClr val="FF0000"/>
                </a:solidFill>
              </a:rPr>
              <a:t>serve</a:t>
            </a:r>
            <a:r>
              <a:rPr lang="en-US" sz="1400" dirty="0">
                <a:solidFill>
                  <a:srgbClr val="FF0000"/>
                </a:solidFill>
              </a:rPr>
              <a:t> the Lord your God </a:t>
            </a:r>
            <a:r>
              <a:rPr lang="en-US" sz="1400" dirty="0">
                <a:solidFill>
                  <a:schemeClr val="tx1"/>
                </a:solidFill>
              </a:rPr>
              <a:t>with all your heart and with all your soul,</a:t>
            </a:r>
          </a:p>
          <a:p>
            <a:pPr>
              <a:lnSpc>
                <a:spcPct val="120000"/>
              </a:lnSpc>
            </a:pPr>
            <a:r>
              <a:rPr lang="en-US" sz="1400" dirty="0">
                <a:solidFill>
                  <a:schemeClr val="tx1"/>
                </a:solidFill>
              </a:rPr>
              <a:t>[11:13]  So if you faithfully obey the commands I am giving you today - to love the Lord your God and to </a:t>
            </a:r>
            <a:r>
              <a:rPr lang="en-US" sz="1400" dirty="0">
                <a:solidFill>
                  <a:srgbClr val="FF0000"/>
                </a:solidFill>
              </a:rPr>
              <a:t>serve him </a:t>
            </a:r>
            <a:r>
              <a:rPr lang="en-US" sz="1400" dirty="0">
                <a:solidFill>
                  <a:schemeClr val="tx1"/>
                </a:solidFill>
              </a:rPr>
              <a:t>with all your heart and with all your soul</a:t>
            </a:r>
            <a:r>
              <a:rPr lang="is-IS" sz="1400" dirty="0">
                <a:solidFill>
                  <a:schemeClr val="tx1"/>
                </a:solidFill>
              </a:rPr>
              <a:t>…</a:t>
            </a:r>
            <a:endParaRPr lang="en-US" sz="1400" dirty="0">
              <a:solidFill>
                <a:schemeClr val="tx1"/>
              </a:solidFill>
            </a:endParaRPr>
          </a:p>
          <a:p>
            <a:pPr>
              <a:lnSpc>
                <a:spcPct val="120000"/>
              </a:lnSpc>
            </a:pPr>
            <a:r>
              <a:rPr lang="en-US" sz="1400" dirty="0">
                <a:solidFill>
                  <a:schemeClr val="tx1"/>
                </a:solidFill>
              </a:rPr>
              <a:t>[13:3]  The Lord your God is testing you to find out whether you </a:t>
            </a:r>
            <a:r>
              <a:rPr lang="en-US" sz="1400" dirty="0">
                <a:solidFill>
                  <a:srgbClr val="FF0000"/>
                </a:solidFill>
              </a:rPr>
              <a:t>love him </a:t>
            </a:r>
            <a:r>
              <a:rPr lang="en-US" sz="1400" dirty="0">
                <a:solidFill>
                  <a:schemeClr val="tx1"/>
                </a:solidFill>
              </a:rPr>
              <a:t>with all your heart and with all your soul.</a:t>
            </a:r>
          </a:p>
          <a:p>
            <a:pPr>
              <a:lnSpc>
                <a:spcPct val="120000"/>
              </a:lnSpc>
            </a:pPr>
            <a:r>
              <a:rPr lang="en-US" sz="1400" dirty="0">
                <a:solidFill>
                  <a:schemeClr val="tx1"/>
                </a:solidFill>
              </a:rPr>
              <a:t>[26:16]  The Lord your God commands you this day to follow these decrees and laws; carefully </a:t>
            </a:r>
            <a:r>
              <a:rPr lang="en-US" sz="1400" dirty="0">
                <a:solidFill>
                  <a:srgbClr val="FF0000"/>
                </a:solidFill>
              </a:rPr>
              <a:t>observe them </a:t>
            </a:r>
            <a:r>
              <a:rPr lang="en-US" sz="1400" dirty="0">
                <a:solidFill>
                  <a:schemeClr val="tx1"/>
                </a:solidFill>
              </a:rPr>
              <a:t>with all your heart and with all your soul.</a:t>
            </a:r>
          </a:p>
          <a:p>
            <a:pPr>
              <a:lnSpc>
                <a:spcPct val="120000"/>
              </a:lnSpc>
            </a:pPr>
            <a:r>
              <a:rPr lang="en-US" sz="1400" dirty="0">
                <a:solidFill>
                  <a:schemeClr val="tx1"/>
                </a:solidFill>
              </a:rPr>
              <a:t>[30:2]  </a:t>
            </a:r>
            <a:r>
              <a:rPr lang="is-IS" sz="1400" dirty="0">
                <a:solidFill>
                  <a:schemeClr val="tx1"/>
                </a:solidFill>
              </a:rPr>
              <a:t>… </a:t>
            </a:r>
            <a:r>
              <a:rPr lang="en-US" sz="1400" dirty="0">
                <a:solidFill>
                  <a:schemeClr val="tx1"/>
                </a:solidFill>
              </a:rPr>
              <a:t>and when you and your children return to the Lord your God and </a:t>
            </a:r>
            <a:r>
              <a:rPr lang="en-US" sz="1400" u="sng" dirty="0">
                <a:solidFill>
                  <a:srgbClr val="FF0000"/>
                </a:solidFill>
              </a:rPr>
              <a:t>obey</a:t>
            </a:r>
            <a:r>
              <a:rPr lang="en-US" sz="1400" dirty="0">
                <a:solidFill>
                  <a:srgbClr val="FF0000"/>
                </a:solidFill>
              </a:rPr>
              <a:t> him </a:t>
            </a:r>
            <a:r>
              <a:rPr lang="en-US" sz="1400" dirty="0">
                <a:solidFill>
                  <a:schemeClr val="tx1"/>
                </a:solidFill>
              </a:rPr>
              <a:t>with all your heart and with all your soul according to everything I command you today,</a:t>
            </a:r>
          </a:p>
          <a:p>
            <a:pPr>
              <a:lnSpc>
                <a:spcPct val="120000"/>
              </a:lnSpc>
            </a:pPr>
            <a:r>
              <a:rPr lang="en-US" sz="1400" dirty="0">
                <a:solidFill>
                  <a:schemeClr val="tx1"/>
                </a:solidFill>
              </a:rPr>
              <a:t>[30:6]  The Lord your God will circumcise your hearts and the hearts of your descendants, so that you may </a:t>
            </a:r>
            <a:r>
              <a:rPr lang="en-US" sz="1400" dirty="0">
                <a:solidFill>
                  <a:srgbClr val="FF0000"/>
                </a:solidFill>
              </a:rPr>
              <a:t>love him </a:t>
            </a:r>
            <a:r>
              <a:rPr lang="en-US" sz="1400" dirty="0">
                <a:solidFill>
                  <a:schemeClr val="tx1"/>
                </a:solidFill>
              </a:rPr>
              <a:t>with all your heart and with all your soul, and live.</a:t>
            </a:r>
          </a:p>
          <a:p>
            <a:pPr>
              <a:lnSpc>
                <a:spcPct val="120000"/>
              </a:lnSpc>
            </a:pPr>
            <a:r>
              <a:rPr lang="en-US" sz="1400" dirty="0">
                <a:solidFill>
                  <a:schemeClr val="tx1"/>
                </a:solidFill>
              </a:rPr>
              <a:t>[30:10]  </a:t>
            </a:r>
            <a:r>
              <a:rPr lang="is-IS" sz="1400" dirty="0">
                <a:solidFill>
                  <a:schemeClr val="tx1"/>
                </a:solidFill>
              </a:rPr>
              <a:t>… </a:t>
            </a:r>
            <a:r>
              <a:rPr lang="en-US" sz="1400" dirty="0">
                <a:solidFill>
                  <a:schemeClr val="tx1"/>
                </a:solidFill>
              </a:rPr>
              <a:t>if you obey the Lord your God and keep his commands and decrees that are written in this Book of the Law and </a:t>
            </a:r>
            <a:r>
              <a:rPr lang="en-US" sz="1400" u="sng" dirty="0">
                <a:solidFill>
                  <a:srgbClr val="FF0000"/>
                </a:solidFill>
              </a:rPr>
              <a:t>turn</a:t>
            </a:r>
            <a:r>
              <a:rPr lang="en-US" sz="1400" dirty="0">
                <a:solidFill>
                  <a:srgbClr val="FF0000"/>
                </a:solidFill>
              </a:rPr>
              <a:t> to the Lord your God</a:t>
            </a:r>
            <a:r>
              <a:rPr lang="en-US" sz="1400" dirty="0">
                <a:solidFill>
                  <a:schemeClr val="tx1"/>
                </a:solidFill>
              </a:rPr>
              <a:t> with all your heart and with all your soul.</a:t>
            </a:r>
          </a:p>
          <a:p>
            <a:pPr>
              <a:lnSpc>
                <a:spcPct val="120000"/>
              </a:lnSpc>
            </a:pPr>
            <a:r>
              <a:rPr lang="en-US" sz="1400" dirty="0">
                <a:solidFill>
                  <a:schemeClr val="tx1"/>
                </a:solidFill>
              </a:rPr>
              <a:t>KJV adds: [11:18]  Therefore shall ye lay up these my words in your heart and in your soul [NIV minds]</a:t>
            </a:r>
          </a:p>
        </p:txBody>
      </p:sp>
      <p:sp>
        <p:nvSpPr>
          <p:cNvPr id="5" name="Rectangle 4">
            <a:extLst>
              <a:ext uri="{FF2B5EF4-FFF2-40B4-BE49-F238E27FC236}">
                <a16:creationId xmlns:a16="http://schemas.microsoft.com/office/drawing/2014/main" id="{35C2C156-F356-7647-846C-4FA818439170}"/>
              </a:ext>
            </a:extLst>
          </p:cNvPr>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Love</a:t>
            </a:r>
            <a:endParaRPr lang="en-US" sz="2000" dirty="0">
              <a:solidFill>
                <a:srgbClr val="002060"/>
              </a:solidFill>
            </a:endParaRPr>
          </a:p>
        </p:txBody>
      </p:sp>
    </p:spTree>
    <p:extLst>
      <p:ext uri="{BB962C8B-B14F-4D97-AF65-F5344CB8AC3E}">
        <p14:creationId xmlns:p14="http://schemas.microsoft.com/office/powerpoint/2010/main" val="20202904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88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8900" grpId="0"/>
    </p:bld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title" idx="4294967295"/>
          </p:nvPr>
        </p:nvSpPr>
        <p:spPr>
          <a:xfrm>
            <a:off x="685800" y="76200"/>
            <a:ext cx="7772400" cy="519113"/>
          </a:xfrm>
        </p:spPr>
        <p:txBody>
          <a:bodyPr rIns="40639"/>
          <a:lstStyle/>
          <a:p>
            <a:pPr marL="39688"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0099"/>
                </a:solidFill>
                <a:ea typeface="ヒラギノ明朝 ProN W3" charset="0"/>
                <a:cs typeface="ヒラギノ明朝 ProN W3" charset="0"/>
                <a:sym typeface="Arial" charset="0"/>
              </a:rPr>
              <a:t>Living With Purpose</a:t>
            </a:r>
            <a:endParaRPr lang="en-US" sz="2800" b="1" dirty="0">
              <a:solidFill>
                <a:srgbClr val="000099"/>
              </a:solidFill>
              <a:ea typeface="ヒラギノ角ゴ ProN W6" charset="0"/>
              <a:cs typeface="ヒラギノ角ゴ ProN W6" charset="0"/>
              <a:sym typeface="Arial" charset="0"/>
            </a:endParaRPr>
          </a:p>
        </p:txBody>
      </p:sp>
      <p:sp>
        <p:nvSpPr>
          <p:cNvPr id="267266" name="Rectangle 3"/>
          <p:cNvSpPr>
            <a:spLocks noGrp="1" noChangeArrowheads="1"/>
          </p:cNvSpPr>
          <p:nvPr>
            <p:ph type="body" idx="4294967295"/>
          </p:nvPr>
        </p:nvSpPr>
        <p:spPr>
          <a:xfrm>
            <a:off x="162296" y="1188252"/>
            <a:ext cx="8809038" cy="5669748"/>
          </a:xfrm>
          <a:solidFill>
            <a:srgbClr val="FFFF99">
              <a:alpha val="49803"/>
            </a:srgbClr>
          </a:solidFill>
          <a:ln w="28440" cap="flat">
            <a:solidFill>
              <a:srgbClr val="FF0000"/>
            </a:solidFill>
            <a:miter lim="800000"/>
            <a:headEnd/>
            <a:tailEnd/>
          </a:ln>
        </p:spPr>
        <p:txBody>
          <a:bodyPr rIns="129200"/>
          <a:lstStyle/>
          <a:p>
            <a:pPr marL="381000" indent="-342900" eaLnBrk="1" hangingPunct="1">
              <a:tabLst>
                <a:tab pos="3810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000" b="1" dirty="0">
                <a:ea typeface="ヒラギノ明朝 ProN W3" charset="0"/>
                <a:cs typeface="ヒラギノ明朝 ProN W3" charset="0"/>
              </a:rPr>
              <a:t>Note the number of times the phrase “heart and soul” appear in the book of Deuteronomy relating to God?</a:t>
            </a:r>
          </a:p>
        </p:txBody>
      </p:sp>
      <p:sp>
        <p:nvSpPr>
          <p:cNvPr id="4688900" name="Rectangle 4"/>
          <p:cNvSpPr>
            <a:spLocks/>
          </p:cNvSpPr>
          <p:nvPr/>
        </p:nvSpPr>
        <p:spPr bwMode="auto">
          <a:xfrm>
            <a:off x="460375" y="2225288"/>
            <a:ext cx="8209063" cy="322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9200" bIns="0"/>
          <a:lstStyle/>
          <a:p>
            <a:pPr>
              <a:lnSpc>
                <a:spcPct val="120000"/>
              </a:lnSpc>
            </a:pPr>
            <a:r>
              <a:rPr lang="en-US" sz="1800" dirty="0">
                <a:solidFill>
                  <a:schemeClr val="tx1"/>
                </a:solidFill>
              </a:rPr>
              <a:t>There are five action verbs associated with this phrase:</a:t>
            </a:r>
          </a:p>
          <a:p>
            <a:pPr marL="342900" indent="-342900">
              <a:lnSpc>
                <a:spcPct val="120000"/>
              </a:lnSpc>
              <a:buAutoNum type="arabicParenR"/>
            </a:pPr>
            <a:r>
              <a:rPr lang="en-US" sz="1800" dirty="0">
                <a:solidFill>
                  <a:schemeClr val="tx1"/>
                </a:solidFill>
              </a:rPr>
              <a:t>Seek, vs 4:29</a:t>
            </a:r>
          </a:p>
          <a:p>
            <a:pPr marL="342900" indent="-342900">
              <a:lnSpc>
                <a:spcPct val="120000"/>
              </a:lnSpc>
              <a:buAutoNum type="arabicParenR"/>
            </a:pPr>
            <a:r>
              <a:rPr lang="en-US" sz="1800" dirty="0">
                <a:solidFill>
                  <a:schemeClr val="tx1"/>
                </a:solidFill>
              </a:rPr>
              <a:t>Love, </a:t>
            </a:r>
            <a:r>
              <a:rPr lang="en-US" sz="1800" dirty="0" err="1">
                <a:solidFill>
                  <a:schemeClr val="tx1"/>
                </a:solidFill>
              </a:rPr>
              <a:t>vss</a:t>
            </a:r>
            <a:r>
              <a:rPr lang="en-US" sz="1800" dirty="0">
                <a:solidFill>
                  <a:schemeClr val="tx1"/>
                </a:solidFill>
              </a:rPr>
              <a:t> 6:5, 13:3, and 30:6</a:t>
            </a:r>
          </a:p>
          <a:p>
            <a:pPr marL="342900" indent="-342900">
              <a:lnSpc>
                <a:spcPct val="120000"/>
              </a:lnSpc>
              <a:buAutoNum type="arabicParenR"/>
            </a:pPr>
            <a:r>
              <a:rPr lang="en-US" sz="1800" dirty="0">
                <a:solidFill>
                  <a:schemeClr val="tx1"/>
                </a:solidFill>
              </a:rPr>
              <a:t>Serve, </a:t>
            </a:r>
            <a:r>
              <a:rPr lang="en-US" sz="1800" dirty="0" err="1">
                <a:solidFill>
                  <a:schemeClr val="tx1"/>
                </a:solidFill>
              </a:rPr>
              <a:t>vss</a:t>
            </a:r>
            <a:r>
              <a:rPr lang="en-US" sz="1800" dirty="0">
                <a:solidFill>
                  <a:schemeClr val="tx1"/>
                </a:solidFill>
              </a:rPr>
              <a:t> 10:12 and 11:13</a:t>
            </a:r>
          </a:p>
          <a:p>
            <a:pPr marL="342900" indent="-342900">
              <a:lnSpc>
                <a:spcPct val="120000"/>
              </a:lnSpc>
              <a:buAutoNum type="arabicParenR"/>
            </a:pPr>
            <a:r>
              <a:rPr lang="en-US" sz="1800" dirty="0">
                <a:solidFill>
                  <a:schemeClr val="tx1"/>
                </a:solidFill>
              </a:rPr>
              <a:t>Obey (Observe), </a:t>
            </a:r>
            <a:r>
              <a:rPr lang="en-US" sz="1800" dirty="0" err="1">
                <a:solidFill>
                  <a:schemeClr val="tx1"/>
                </a:solidFill>
              </a:rPr>
              <a:t>vss</a:t>
            </a:r>
            <a:r>
              <a:rPr lang="en-US" sz="1800" dirty="0">
                <a:solidFill>
                  <a:schemeClr val="tx1"/>
                </a:solidFill>
              </a:rPr>
              <a:t> 26:16 and 30:2</a:t>
            </a:r>
          </a:p>
          <a:p>
            <a:pPr marL="342900" indent="-342900">
              <a:lnSpc>
                <a:spcPct val="120000"/>
              </a:lnSpc>
              <a:buAutoNum type="arabicParenR"/>
            </a:pPr>
            <a:r>
              <a:rPr lang="en-US" sz="1800" dirty="0">
                <a:solidFill>
                  <a:schemeClr val="tx1"/>
                </a:solidFill>
              </a:rPr>
              <a:t>Turn (away towards God), vs 30:10 </a:t>
            </a:r>
          </a:p>
          <a:p>
            <a:pPr>
              <a:lnSpc>
                <a:spcPct val="120000"/>
              </a:lnSpc>
            </a:pPr>
            <a:endParaRPr lang="en-US" sz="1400" dirty="0">
              <a:solidFill>
                <a:schemeClr val="tx1"/>
              </a:solidFill>
            </a:endParaRPr>
          </a:p>
        </p:txBody>
      </p:sp>
      <p:sp>
        <p:nvSpPr>
          <p:cNvPr id="5" name="Rectangle 4">
            <a:extLst>
              <a:ext uri="{FF2B5EF4-FFF2-40B4-BE49-F238E27FC236}">
                <a16:creationId xmlns:a16="http://schemas.microsoft.com/office/drawing/2014/main" id="{35C2C156-F356-7647-846C-4FA818439170}"/>
              </a:ext>
            </a:extLst>
          </p:cNvPr>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Love</a:t>
            </a:r>
            <a:endParaRPr lang="en-US" sz="2000" dirty="0">
              <a:solidFill>
                <a:srgbClr val="002060"/>
              </a:solidFill>
            </a:endParaRPr>
          </a:p>
        </p:txBody>
      </p:sp>
    </p:spTree>
    <p:extLst>
      <p:ext uri="{BB962C8B-B14F-4D97-AF65-F5344CB8AC3E}">
        <p14:creationId xmlns:p14="http://schemas.microsoft.com/office/powerpoint/2010/main" val="39278492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88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8900" grpId="0"/>
    </p:bld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Love</a:t>
            </a:r>
            <a:endParaRPr lang="en-US" sz="2000" dirty="0">
              <a:solidFill>
                <a:srgbClr val="002060"/>
              </a:solidFill>
            </a:endParaRP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purpose of life </a:t>
            </a:r>
          </a:p>
          <a:p>
            <a:pPr>
              <a:tabLst>
                <a:tab pos="457200" algn="l"/>
                <a:tab pos="914400" algn="l"/>
                <a:tab pos="1371600" algn="l"/>
                <a:tab pos="1828800" algn="l"/>
                <a:tab pos="2286000" algn="l"/>
              </a:tabLst>
            </a:pPr>
            <a:r>
              <a:rPr lang="en-US" sz="2000" dirty="0">
                <a:solidFill>
                  <a:schemeClr val="tx1"/>
                </a:solidFill>
              </a:rPr>
              <a:t>	is to love and be loved... </a:t>
            </a:r>
          </a:p>
          <a:p>
            <a:pPr>
              <a:tabLst>
                <a:tab pos="457200" algn="l"/>
                <a:tab pos="914400" algn="l"/>
                <a:tab pos="1371600" algn="l"/>
                <a:tab pos="1828800" algn="l"/>
                <a:tab pos="2286000" algn="l"/>
              </a:tabLst>
            </a:pPr>
            <a:r>
              <a:rPr lang="en-US" sz="2000" dirty="0">
                <a:solidFill>
                  <a:schemeClr val="tx1"/>
                </a:solidFill>
              </a:rPr>
              <a:t>		what could possibly be more </a:t>
            </a:r>
            <a:r>
              <a:rPr lang="en-US" sz="2000" u="sng" dirty="0">
                <a:solidFill>
                  <a:schemeClr val="tx1"/>
                </a:solidFill>
              </a:rPr>
              <a:t>energizing</a:t>
            </a:r>
            <a:r>
              <a:rPr lang="en-US" sz="2000" dirty="0">
                <a:solidFill>
                  <a:schemeClr val="tx1"/>
                </a:solidFill>
              </a:rPr>
              <a:t> than that? </a:t>
            </a:r>
          </a:p>
          <a:p>
            <a:pPr>
              <a:tabLst>
                <a:tab pos="457200" algn="l"/>
                <a:tab pos="914400" algn="l"/>
                <a:tab pos="1371600" algn="l"/>
                <a:tab pos="1828800" algn="l"/>
                <a:tab pos="2286000" algn="l"/>
              </a:tabLst>
            </a:pPr>
            <a:r>
              <a:rPr lang="en-US" sz="2000" dirty="0">
                <a:solidFill>
                  <a:schemeClr val="tx1"/>
                </a:solidFill>
              </a:rPr>
              <a:t>										           Alan </a:t>
            </a:r>
            <a:r>
              <a:rPr lang="en-US" sz="2000" dirty="0" err="1">
                <a:solidFill>
                  <a:schemeClr val="tx1"/>
                </a:solidFill>
              </a:rPr>
              <a:t>Mulally</a:t>
            </a:r>
            <a:r>
              <a:rPr lang="en-US" sz="2000" dirty="0">
                <a:solidFill>
                  <a:schemeClr val="tx1"/>
                </a:solidFill>
              </a:rPr>
              <a:t> </a:t>
            </a:r>
          </a:p>
        </p:txBody>
      </p:sp>
      <p:sp>
        <p:nvSpPr>
          <p:cNvPr id="5" name="Rectangle 4">
            <a:extLst>
              <a:ext uri="{FF2B5EF4-FFF2-40B4-BE49-F238E27FC236}">
                <a16:creationId xmlns:a16="http://schemas.microsoft.com/office/drawing/2014/main" id="{50B8E72D-D1AD-EC4A-B285-7203079A66C1}"/>
              </a:ext>
            </a:extLst>
          </p:cNvPr>
          <p:cNvSpPr/>
          <p:nvPr/>
        </p:nvSpPr>
        <p:spPr>
          <a:xfrm>
            <a:off x="188119" y="6187528"/>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The Greatest Purpose of all is Love!</a:t>
            </a:r>
          </a:p>
        </p:txBody>
      </p:sp>
      <p:sp>
        <p:nvSpPr>
          <p:cNvPr id="7" name="Rectangle 6">
            <a:extLst>
              <a:ext uri="{FF2B5EF4-FFF2-40B4-BE49-F238E27FC236}">
                <a16:creationId xmlns:a16="http://schemas.microsoft.com/office/drawing/2014/main" id="{601DB2EA-F195-5841-B8F0-6EF7FE44C0DE}"/>
              </a:ext>
            </a:extLst>
          </p:cNvPr>
          <p:cNvSpPr/>
          <p:nvPr/>
        </p:nvSpPr>
        <p:spPr>
          <a:xfrm>
            <a:off x="188119" y="4007689"/>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Love empowers us all!</a:t>
            </a:r>
          </a:p>
        </p:txBody>
      </p:sp>
    </p:spTree>
    <p:extLst>
      <p:ext uri="{BB962C8B-B14F-4D97-AF65-F5344CB8AC3E}">
        <p14:creationId xmlns:p14="http://schemas.microsoft.com/office/powerpoint/2010/main" val="271817828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 has a purpose for us to fulfill!</a:t>
            </a:r>
            <a:endParaRPr lang="en-US" sz="2000" dirty="0">
              <a:solidFill>
                <a:srgbClr val="002060"/>
              </a:solidFill>
            </a:endParaRPr>
          </a:p>
        </p:txBody>
      </p:sp>
      <p:sp>
        <p:nvSpPr>
          <p:cNvPr id="9" name="Rectangle 8"/>
          <p:cNvSpPr/>
          <p:nvPr/>
        </p:nvSpPr>
        <p:spPr>
          <a:xfrm>
            <a:off x="166686" y="1203962"/>
            <a:ext cx="8824911" cy="484632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rgbClr val="0070C0"/>
                </a:solidFill>
              </a:rPr>
              <a:t>Even so the body is not made up of one part but of many.</a:t>
            </a:r>
          </a:p>
          <a:p>
            <a:pPr>
              <a:tabLst>
                <a:tab pos="457200" algn="l"/>
                <a:tab pos="914400" algn="l"/>
                <a:tab pos="1371600" algn="l"/>
                <a:tab pos="1828800" algn="l"/>
                <a:tab pos="2286000" algn="l"/>
                <a:tab pos="2743200" algn="l"/>
              </a:tabLst>
            </a:pPr>
            <a:endParaRPr lang="en-US" sz="800" dirty="0">
              <a:solidFill>
                <a:srgbClr val="0070C0"/>
              </a:solidFill>
            </a:endParaRPr>
          </a:p>
          <a:p>
            <a:pPr>
              <a:tabLst>
                <a:tab pos="457200" algn="l"/>
                <a:tab pos="914400" algn="l"/>
                <a:tab pos="1371600" algn="l"/>
                <a:tab pos="1828800" algn="l"/>
                <a:tab pos="2286000" algn="l"/>
                <a:tab pos="2743200" algn="l"/>
              </a:tabLst>
            </a:pPr>
            <a:r>
              <a:rPr lang="en-US" sz="2000" dirty="0">
                <a:solidFill>
                  <a:srgbClr val="0070C0"/>
                </a:solidFill>
              </a:rPr>
              <a:t>Now if the foot should say, “Because I am not a hand, I do not belong to the body,” it would not for that reason stop being part of the body. </a:t>
            </a:r>
          </a:p>
          <a:p>
            <a:pPr>
              <a:tabLst>
                <a:tab pos="457200" algn="l"/>
                <a:tab pos="914400" algn="l"/>
                <a:tab pos="1371600" algn="l"/>
                <a:tab pos="1828800" algn="l"/>
                <a:tab pos="2286000" algn="l"/>
                <a:tab pos="2743200" algn="l"/>
              </a:tabLst>
            </a:pPr>
            <a:endParaRPr lang="en-US" sz="800" dirty="0">
              <a:solidFill>
                <a:srgbClr val="0070C0"/>
              </a:solidFill>
            </a:endParaRPr>
          </a:p>
          <a:p>
            <a:pPr>
              <a:tabLst>
                <a:tab pos="457200" algn="l"/>
                <a:tab pos="914400" algn="l"/>
                <a:tab pos="1371600" algn="l"/>
                <a:tab pos="1828800" algn="l"/>
                <a:tab pos="2286000" algn="l"/>
                <a:tab pos="2743200" algn="l"/>
              </a:tabLst>
            </a:pPr>
            <a:r>
              <a:rPr lang="en-US" sz="2000" dirty="0">
                <a:solidFill>
                  <a:srgbClr val="0070C0"/>
                </a:solidFill>
              </a:rPr>
              <a:t>And if the ear should say, “Because I am not an eye, I do not belong to the body,” it would not for that reason stop being part of the body. </a:t>
            </a:r>
          </a:p>
          <a:p>
            <a:pPr>
              <a:tabLst>
                <a:tab pos="457200" algn="l"/>
                <a:tab pos="914400" algn="l"/>
                <a:tab pos="1371600" algn="l"/>
                <a:tab pos="1828800" algn="l"/>
                <a:tab pos="2286000" algn="l"/>
                <a:tab pos="2743200" algn="l"/>
              </a:tabLst>
            </a:pPr>
            <a:endParaRPr lang="en-US" sz="800" dirty="0">
              <a:solidFill>
                <a:srgbClr val="0070C0"/>
              </a:solidFill>
            </a:endParaRPr>
          </a:p>
          <a:p>
            <a:pPr>
              <a:tabLst>
                <a:tab pos="457200" algn="l"/>
                <a:tab pos="914400" algn="l"/>
                <a:tab pos="1371600" algn="l"/>
                <a:tab pos="1828800" algn="l"/>
                <a:tab pos="2286000" algn="l"/>
                <a:tab pos="2743200" algn="l"/>
              </a:tabLst>
            </a:pPr>
            <a:r>
              <a:rPr lang="en-US" sz="2000" dirty="0">
                <a:solidFill>
                  <a:srgbClr val="0070C0"/>
                </a:solidFill>
              </a:rPr>
              <a:t>If the whole body were an eye, where would the sense of hearing be? </a:t>
            </a:r>
          </a:p>
          <a:p>
            <a:pPr>
              <a:tabLst>
                <a:tab pos="457200" algn="l"/>
                <a:tab pos="914400" algn="l"/>
                <a:tab pos="1371600" algn="l"/>
                <a:tab pos="1828800" algn="l"/>
                <a:tab pos="2286000" algn="l"/>
                <a:tab pos="2743200" algn="l"/>
              </a:tabLst>
            </a:pPr>
            <a:endParaRPr lang="en-US" sz="800" dirty="0">
              <a:solidFill>
                <a:srgbClr val="0070C0"/>
              </a:solidFill>
            </a:endParaRPr>
          </a:p>
          <a:p>
            <a:pPr>
              <a:tabLst>
                <a:tab pos="457200" algn="l"/>
                <a:tab pos="914400" algn="l"/>
                <a:tab pos="1371600" algn="l"/>
                <a:tab pos="1828800" algn="l"/>
                <a:tab pos="2286000" algn="l"/>
                <a:tab pos="2743200" algn="l"/>
              </a:tabLst>
            </a:pPr>
            <a:r>
              <a:rPr lang="en-US" sz="2000" dirty="0">
                <a:solidFill>
                  <a:srgbClr val="0070C0"/>
                </a:solidFill>
              </a:rPr>
              <a:t>If the whole body were an ear, where would the sense of smell be?  </a:t>
            </a:r>
          </a:p>
          <a:p>
            <a:pPr>
              <a:tabLst>
                <a:tab pos="457200" algn="l"/>
                <a:tab pos="914400" algn="l"/>
                <a:tab pos="1371600" algn="l"/>
                <a:tab pos="1828800" algn="l"/>
                <a:tab pos="2286000" algn="l"/>
                <a:tab pos="2743200" algn="l"/>
              </a:tabLst>
            </a:pPr>
            <a:endParaRPr lang="en-US" sz="800" dirty="0">
              <a:solidFill>
                <a:srgbClr val="0070C0"/>
              </a:solidFill>
            </a:endParaRPr>
          </a:p>
          <a:p>
            <a:pPr>
              <a:tabLst>
                <a:tab pos="457200" algn="l"/>
                <a:tab pos="914400" algn="l"/>
                <a:tab pos="1371600" algn="l"/>
                <a:tab pos="1828800" algn="l"/>
                <a:tab pos="2286000" algn="l"/>
                <a:tab pos="2743200" algn="l"/>
              </a:tabLst>
            </a:pPr>
            <a:r>
              <a:rPr lang="en-US" sz="2000" dirty="0">
                <a:solidFill>
                  <a:srgbClr val="0070C0"/>
                </a:solidFill>
              </a:rPr>
              <a:t>But in fact God has placed the parts in the body, every one of them, just as he wanted them to be.  </a:t>
            </a:r>
          </a:p>
          <a:p>
            <a:pPr>
              <a:tabLst>
                <a:tab pos="457200" algn="l"/>
                <a:tab pos="914400" algn="l"/>
                <a:tab pos="1371600" algn="l"/>
                <a:tab pos="1828800" algn="l"/>
                <a:tab pos="2286000" algn="l"/>
                <a:tab pos="2743200" algn="l"/>
              </a:tabLst>
            </a:pPr>
            <a:endParaRPr lang="en-US" sz="800" dirty="0">
              <a:solidFill>
                <a:srgbClr val="0070C0"/>
              </a:solidFill>
            </a:endParaRPr>
          </a:p>
          <a:p>
            <a:pPr>
              <a:tabLst>
                <a:tab pos="457200" algn="l"/>
                <a:tab pos="914400" algn="l"/>
                <a:tab pos="1371600" algn="l"/>
                <a:tab pos="1828800" algn="l"/>
                <a:tab pos="2286000" algn="l"/>
                <a:tab pos="2743200" algn="l"/>
              </a:tabLst>
            </a:pPr>
            <a:r>
              <a:rPr lang="en-US" sz="2000" dirty="0">
                <a:solidFill>
                  <a:srgbClr val="0070C0"/>
                </a:solidFill>
              </a:rPr>
              <a:t>If they were all one part, where would the body be? </a:t>
            </a:r>
          </a:p>
          <a:p>
            <a:pPr>
              <a:tabLst>
                <a:tab pos="457200" algn="l"/>
                <a:tab pos="914400" algn="l"/>
                <a:tab pos="1371600" algn="l"/>
                <a:tab pos="1828800" algn="l"/>
                <a:tab pos="2286000" algn="l"/>
                <a:tab pos="2743200" algn="l"/>
              </a:tabLst>
            </a:pPr>
            <a:endParaRPr lang="en-US" sz="800" dirty="0">
              <a:solidFill>
                <a:srgbClr val="0070C0"/>
              </a:solidFill>
            </a:endParaRPr>
          </a:p>
          <a:p>
            <a:pPr>
              <a:tabLst>
                <a:tab pos="457200" algn="l"/>
                <a:tab pos="914400" algn="l"/>
                <a:tab pos="1371600" algn="l"/>
                <a:tab pos="1828800" algn="l"/>
                <a:tab pos="2286000" algn="l"/>
                <a:tab pos="2743200" algn="l"/>
              </a:tabLst>
            </a:pPr>
            <a:r>
              <a:rPr lang="en-US" sz="2000" dirty="0">
                <a:solidFill>
                  <a:srgbClr val="0070C0"/>
                </a:solidFill>
              </a:rPr>
              <a:t>As it is, there are many parts, but one body.</a:t>
            </a:r>
          </a:p>
          <a:p>
            <a:pPr>
              <a:tabLst>
                <a:tab pos="457200" algn="l"/>
                <a:tab pos="914400" algn="l"/>
                <a:tab pos="1371600" algn="l"/>
                <a:tab pos="1828800" algn="l"/>
                <a:tab pos="2286000" algn="l"/>
                <a:tab pos="2743200" algn="l"/>
              </a:tabLst>
            </a:pPr>
            <a:r>
              <a:rPr lang="en-US" sz="2000" dirty="0">
                <a:solidFill>
                  <a:srgbClr val="0070C0"/>
                </a:solidFill>
              </a:rPr>
              <a:t>									 1 Corinthians 12:14-20</a:t>
            </a:r>
          </a:p>
        </p:txBody>
      </p:sp>
      <p:sp>
        <p:nvSpPr>
          <p:cNvPr id="11" name="Rectangle 10"/>
          <p:cNvSpPr/>
          <p:nvPr/>
        </p:nvSpPr>
        <p:spPr>
          <a:xfrm>
            <a:off x="166685" y="6050282"/>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We need to use the talent that God has given us as opposed to feeling like we must serve in a way that is outside of our skill set.  [PDE]</a:t>
            </a:r>
          </a:p>
        </p:txBody>
      </p:sp>
    </p:spTree>
    <p:extLst>
      <p:ext uri="{BB962C8B-B14F-4D97-AF65-F5344CB8AC3E}">
        <p14:creationId xmlns:p14="http://schemas.microsoft.com/office/powerpoint/2010/main" val="292910688"/>
      </p:ext>
    </p:extLst>
  </p:cSld>
  <p:clrMapOvr>
    <a:masterClrMapping/>
  </p:clrMapOvr>
  <p:transition/>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Love</a:t>
            </a:r>
            <a:endParaRPr lang="en-US" sz="2000" dirty="0">
              <a:solidFill>
                <a:srgbClr val="002060"/>
              </a:solidFill>
            </a:endParaRP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455509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problem of reconciling human suffering with the existence of a God who loves, is only insoluble so long as we attach a trivial meaning to the word ‘love’, and look on things as if man were the </a:t>
            </a:r>
            <a:r>
              <a:rPr lang="en-US" sz="2000" dirty="0" err="1">
                <a:solidFill>
                  <a:schemeClr val="tx1"/>
                </a:solidFill>
              </a:rPr>
              <a:t>centre</a:t>
            </a:r>
            <a:r>
              <a:rPr lang="en-US" sz="2000" dirty="0">
                <a:solidFill>
                  <a:schemeClr val="tx1"/>
                </a:solidFill>
              </a:rPr>
              <a:t> of them. Man is not the </a:t>
            </a:r>
            <a:r>
              <a:rPr lang="en-US" sz="2000" dirty="0" err="1">
                <a:solidFill>
                  <a:schemeClr val="tx1"/>
                </a:solidFill>
              </a:rPr>
              <a:t>centre</a:t>
            </a:r>
            <a:r>
              <a:rPr lang="en-US" sz="2000" dirty="0">
                <a:solidFill>
                  <a:schemeClr val="tx1"/>
                </a:solidFill>
              </a:rPr>
              <a:t>. </a:t>
            </a:r>
            <a:r>
              <a:rPr lang="en-US" sz="2000" u="sng" dirty="0">
                <a:solidFill>
                  <a:schemeClr val="tx1"/>
                </a:solidFill>
              </a:rPr>
              <a:t>God does not exist for the sake of man. Man does not exist for his own sake. </a:t>
            </a:r>
            <a:r>
              <a:rPr lang="en-US" sz="2000" dirty="0">
                <a:solidFill>
                  <a:schemeClr val="tx1"/>
                </a:solidFill>
              </a:rPr>
              <a:t>‘Thou hast created all things, and for thy pleasure they are and were created’ [Revelation 4:11].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We were made not primarily that we may love God (though we were made for that too) but that God may love us, that we may become objects in which the Divine love may rest ‘well pleased’.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 What we would here and now call our ‘happiness’ is not the end God chiefly has in view: but when we are such as He can love without impediment [hsl: we fulfill our </a:t>
            </a:r>
            <a:r>
              <a:rPr lang="en-US" sz="2000" dirty="0">
                <a:solidFill>
                  <a:srgbClr val="FF0000"/>
                </a:solidFill>
              </a:rPr>
              <a:t>purpose</a:t>
            </a:r>
            <a:r>
              <a:rPr lang="en-US" sz="2000" dirty="0">
                <a:solidFill>
                  <a:schemeClr val="tx1"/>
                </a:solidFill>
              </a:rPr>
              <a:t>], we shall in fact be happy.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								  C.S. Lewis, The Problem of Pain</a:t>
            </a:r>
          </a:p>
        </p:txBody>
      </p:sp>
      <p:sp>
        <p:nvSpPr>
          <p:cNvPr id="5" name="Rectangle 4">
            <a:extLst>
              <a:ext uri="{FF2B5EF4-FFF2-40B4-BE49-F238E27FC236}">
                <a16:creationId xmlns:a16="http://schemas.microsoft.com/office/drawing/2014/main" id="{50B8E72D-D1AD-EC4A-B285-7203079A66C1}"/>
              </a:ext>
            </a:extLst>
          </p:cNvPr>
          <p:cNvSpPr/>
          <p:nvPr/>
        </p:nvSpPr>
        <p:spPr>
          <a:xfrm>
            <a:off x="188119" y="6187528"/>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The Greatest Purpose of all is Love!</a:t>
            </a:r>
          </a:p>
        </p:txBody>
      </p:sp>
    </p:spTree>
    <p:extLst>
      <p:ext uri="{BB962C8B-B14F-4D97-AF65-F5344CB8AC3E}">
        <p14:creationId xmlns:p14="http://schemas.microsoft.com/office/powerpoint/2010/main" val="812608602"/>
      </p:ext>
    </p:extLst>
  </p:cSld>
  <p:clrMapOvr>
    <a:masterClrMapping/>
  </p:clrMapOvr>
  <p:transition/>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Relationships</a:t>
            </a:r>
          </a:p>
        </p:txBody>
      </p:sp>
      <p:sp>
        <p:nvSpPr>
          <p:cNvPr id="7" name="Rectangle 6"/>
          <p:cNvSpPr/>
          <p:nvPr/>
        </p:nvSpPr>
        <p:spPr>
          <a:xfrm>
            <a:off x="166683" y="1706095"/>
            <a:ext cx="5386624"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indent="-342900">
              <a:buFont typeface="Arial" charset="0"/>
              <a:buChar char="•"/>
            </a:pPr>
            <a:r>
              <a:rPr lang="en-US" sz="2000" dirty="0">
                <a:solidFill>
                  <a:srgbClr val="0432FF"/>
                </a:solidFill>
              </a:rPr>
              <a:t>Love</a:t>
            </a:r>
          </a:p>
          <a:p>
            <a:pPr marL="342900" lvl="0" indent="-342900">
              <a:buFont typeface="Arial" charset="0"/>
              <a:buChar char="•"/>
            </a:pPr>
            <a:r>
              <a:rPr lang="en-US" sz="2000" dirty="0">
                <a:solidFill>
                  <a:srgbClr val="0432FF"/>
                </a:solidFill>
              </a:rPr>
              <a:t>Community</a:t>
            </a:r>
          </a:p>
          <a:p>
            <a:pPr marL="342900" indent="-342900">
              <a:buFont typeface="Arial" charset="0"/>
              <a:buChar char="•"/>
            </a:pPr>
            <a:r>
              <a:rPr lang="en-US" sz="2000" dirty="0">
                <a:solidFill>
                  <a:schemeClr val="bg1">
                    <a:lumMod val="50000"/>
                  </a:schemeClr>
                </a:solidFill>
              </a:rPr>
              <a:t>Responsibility</a:t>
            </a:r>
          </a:p>
          <a:p>
            <a:pPr marL="342900" indent="-342900">
              <a:buFont typeface="Arial" charset="0"/>
              <a:buChar char="•"/>
            </a:pPr>
            <a:r>
              <a:rPr lang="en-US" sz="2000" dirty="0">
                <a:solidFill>
                  <a:schemeClr val="bg1">
                    <a:lumMod val="50000"/>
                  </a:schemeClr>
                </a:solidFill>
              </a:rPr>
              <a:t>Presentation</a:t>
            </a:r>
          </a:p>
          <a:p>
            <a:pPr marL="342900" indent="-342900">
              <a:buFont typeface="Arial" charset="0"/>
              <a:buChar char="•"/>
            </a:pPr>
            <a:r>
              <a:rPr lang="en-US" sz="2000" dirty="0">
                <a:solidFill>
                  <a:schemeClr val="bg1">
                    <a:lumMod val="50000"/>
                  </a:schemeClr>
                </a:solidFill>
              </a:rPr>
              <a:t>Service</a:t>
            </a:r>
          </a:p>
        </p:txBody>
      </p:sp>
    </p:spTree>
    <p:extLst>
      <p:ext uri="{BB962C8B-B14F-4D97-AF65-F5344CB8AC3E}">
        <p14:creationId xmlns:p14="http://schemas.microsoft.com/office/powerpoint/2010/main" val="3164517220"/>
      </p:ext>
    </p:extLst>
  </p:cSld>
  <p:clrMapOvr>
    <a:masterClrMapping/>
  </p:clrMapOvr>
  <p:transition/>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Community</a:t>
            </a:r>
            <a:endParaRPr lang="en-US" sz="2000" dirty="0">
              <a:solidFill>
                <a:srgbClr val="002060"/>
              </a:solidFill>
            </a:endParaRP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326243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No matter who we are </a:t>
            </a:r>
          </a:p>
          <a:p>
            <a:pPr>
              <a:tabLst>
                <a:tab pos="457200" algn="l"/>
                <a:tab pos="914400" algn="l"/>
                <a:tab pos="1371600" algn="l"/>
                <a:tab pos="1828800" algn="l"/>
                <a:tab pos="2286000" algn="l"/>
              </a:tabLst>
            </a:pPr>
            <a:r>
              <a:rPr lang="en-US" sz="2000" dirty="0">
                <a:solidFill>
                  <a:schemeClr val="tx1"/>
                </a:solidFill>
              </a:rPr>
              <a:t>	or what we look like </a:t>
            </a:r>
          </a:p>
          <a:p>
            <a:pPr>
              <a:tabLst>
                <a:tab pos="457200" algn="l"/>
                <a:tab pos="914400" algn="l"/>
                <a:tab pos="1371600" algn="l"/>
                <a:tab pos="1828800" algn="l"/>
                <a:tab pos="2286000" algn="l"/>
              </a:tabLst>
            </a:pPr>
            <a:r>
              <a:rPr lang="en-US" sz="2000" dirty="0">
                <a:solidFill>
                  <a:schemeClr val="tx1"/>
                </a:solidFill>
              </a:rPr>
              <a:t>		or what we may believe, </a:t>
            </a:r>
          </a:p>
          <a:p>
            <a:pPr>
              <a:tabLst>
                <a:tab pos="457200" algn="l"/>
                <a:tab pos="914400" algn="l"/>
                <a:tab pos="1371600" algn="l"/>
                <a:tab pos="1828800" algn="l"/>
                <a:tab pos="2286000" algn="l"/>
              </a:tabLst>
            </a:pPr>
            <a:r>
              <a:rPr lang="en-US" sz="2000" dirty="0">
                <a:solidFill>
                  <a:schemeClr val="tx1"/>
                </a:solidFill>
              </a:rPr>
              <a:t>	it is both possible and, </a:t>
            </a:r>
          </a:p>
          <a:p>
            <a:pPr>
              <a:tabLst>
                <a:tab pos="457200" algn="l"/>
                <a:tab pos="914400" algn="l"/>
                <a:tab pos="1371600" algn="l"/>
                <a:tab pos="1828800" algn="l"/>
                <a:tab pos="2286000" algn="l"/>
              </a:tabLst>
            </a:pPr>
            <a:r>
              <a:rPr lang="en-US" sz="2000" dirty="0">
                <a:solidFill>
                  <a:schemeClr val="tx1"/>
                </a:solidFill>
              </a:rPr>
              <a:t>		more importantly, </a:t>
            </a:r>
          </a:p>
          <a:p>
            <a:pPr>
              <a:tabLst>
                <a:tab pos="457200" algn="l"/>
                <a:tab pos="914400" algn="l"/>
                <a:tab pos="1371600" algn="l"/>
                <a:tab pos="1828800" algn="l"/>
                <a:tab pos="2286000" algn="l"/>
              </a:tabLst>
            </a:pPr>
            <a:r>
              <a:rPr lang="en-US" sz="2000" dirty="0">
                <a:solidFill>
                  <a:schemeClr val="tx1"/>
                </a:solidFill>
              </a:rPr>
              <a:t>			it becomes powerful </a:t>
            </a:r>
          </a:p>
          <a:p>
            <a:pPr>
              <a:tabLst>
                <a:tab pos="457200" algn="l"/>
                <a:tab pos="914400" algn="l"/>
                <a:tab pos="1371600" algn="l"/>
                <a:tab pos="1828800" algn="l"/>
                <a:tab pos="2286000" algn="l"/>
              </a:tabLst>
            </a:pPr>
            <a:r>
              <a:rPr lang="en-US" sz="2000" dirty="0">
                <a:solidFill>
                  <a:schemeClr val="tx1"/>
                </a:solidFill>
              </a:rPr>
              <a:t>				to come together </a:t>
            </a:r>
          </a:p>
          <a:p>
            <a:pPr>
              <a:tabLst>
                <a:tab pos="457200" algn="l"/>
                <a:tab pos="914400" algn="l"/>
                <a:tab pos="1371600" algn="l"/>
                <a:tab pos="1828800" algn="l"/>
                <a:tab pos="2286000" algn="l"/>
              </a:tabLst>
            </a:pPr>
            <a:r>
              <a:rPr lang="en-US" sz="2000" dirty="0">
                <a:solidFill>
                  <a:schemeClr val="tx1"/>
                </a:solidFill>
              </a:rPr>
              <a:t>					in </a:t>
            </a:r>
            <a:r>
              <a:rPr lang="en-US" sz="2000" dirty="0">
                <a:solidFill>
                  <a:srgbClr val="0432FF"/>
                </a:solidFill>
              </a:rPr>
              <a:t>common</a:t>
            </a:r>
            <a:r>
              <a:rPr lang="en-US" sz="2000" dirty="0">
                <a:solidFill>
                  <a:schemeClr val="tx1"/>
                </a:solidFill>
              </a:rPr>
              <a:t>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and </a:t>
            </a:r>
            <a:r>
              <a:rPr lang="en-US" sz="2000" dirty="0">
                <a:solidFill>
                  <a:srgbClr val="0432FF"/>
                </a:solidFill>
              </a:rPr>
              <a:t>common</a:t>
            </a:r>
            <a:r>
              <a:rPr lang="en-US" sz="2000" dirty="0">
                <a:solidFill>
                  <a:schemeClr val="tx1"/>
                </a:solidFill>
              </a:rPr>
              <a:t> effort. </a:t>
            </a:r>
          </a:p>
          <a:p>
            <a:pPr>
              <a:tabLst>
                <a:tab pos="457200" algn="l"/>
                <a:tab pos="914400" algn="l"/>
                <a:tab pos="1371600" algn="l"/>
                <a:tab pos="1828800" algn="l"/>
                <a:tab pos="2286000" algn="l"/>
              </a:tabLst>
            </a:pPr>
            <a:r>
              <a:rPr lang="en-US" sz="2000" dirty="0">
                <a:solidFill>
                  <a:schemeClr val="tx1"/>
                </a:solidFill>
              </a:rPr>
              <a:t>										      Oprah Winfrey</a:t>
            </a:r>
          </a:p>
        </p:txBody>
      </p:sp>
      <p:sp>
        <p:nvSpPr>
          <p:cNvPr id="5" name="Rectangle 4">
            <a:extLst>
              <a:ext uri="{FF2B5EF4-FFF2-40B4-BE49-F238E27FC236}">
                <a16:creationId xmlns:a16="http://schemas.microsoft.com/office/drawing/2014/main" id="{50B8E72D-D1AD-EC4A-B285-7203079A66C1}"/>
              </a:ext>
            </a:extLst>
          </p:cNvPr>
          <p:cNvSpPr/>
          <p:nvPr/>
        </p:nvSpPr>
        <p:spPr>
          <a:xfrm>
            <a:off x="164969" y="6187528"/>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The root of the word “community” is “common”</a:t>
            </a:r>
          </a:p>
        </p:txBody>
      </p:sp>
      <p:sp>
        <p:nvSpPr>
          <p:cNvPr id="7" name="Rectangle 6">
            <a:extLst>
              <a:ext uri="{FF2B5EF4-FFF2-40B4-BE49-F238E27FC236}">
                <a16:creationId xmlns:a16="http://schemas.microsoft.com/office/drawing/2014/main" id="{FC395266-DF66-2743-B1C1-8434521051C0}"/>
              </a:ext>
            </a:extLst>
          </p:cNvPr>
          <p:cNvSpPr/>
          <p:nvPr/>
        </p:nvSpPr>
        <p:spPr>
          <a:xfrm>
            <a:off x="166686" y="4486532"/>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All the believers were together </a:t>
            </a:r>
          </a:p>
          <a:p>
            <a:pPr>
              <a:tabLst>
                <a:tab pos="457200" algn="l"/>
                <a:tab pos="914400" algn="l"/>
                <a:tab pos="1371600" algn="l"/>
                <a:tab pos="1828800" algn="l"/>
                <a:tab pos="2286000" algn="l"/>
              </a:tabLst>
            </a:pPr>
            <a:r>
              <a:rPr lang="en-US" sz="2000" dirty="0">
                <a:solidFill>
                  <a:srgbClr val="3327C6"/>
                </a:solidFill>
              </a:rPr>
              <a:t>	and had everything in </a:t>
            </a:r>
            <a:r>
              <a:rPr lang="en-US" sz="2000" dirty="0">
                <a:solidFill>
                  <a:srgbClr val="0432FF"/>
                </a:solidFill>
              </a:rPr>
              <a:t>common</a:t>
            </a:r>
            <a:r>
              <a:rPr lang="en-US" sz="2000" dirty="0">
                <a:solidFill>
                  <a:srgbClr val="3327C6"/>
                </a:solidFill>
              </a:rPr>
              <a:t>.</a:t>
            </a:r>
          </a:p>
          <a:p>
            <a:pPr>
              <a:tabLst>
                <a:tab pos="457200" algn="l"/>
                <a:tab pos="914400" algn="l"/>
                <a:tab pos="1371600" algn="l"/>
                <a:tab pos="1828800" algn="l"/>
                <a:tab pos="2286000" algn="l"/>
              </a:tabLst>
            </a:pPr>
            <a:r>
              <a:rPr lang="en-US" sz="2000" dirty="0">
                <a:solidFill>
                  <a:srgbClr val="3327C6"/>
                </a:solidFill>
              </a:rPr>
              <a:t>											 Acts 2:44</a:t>
            </a:r>
          </a:p>
        </p:txBody>
      </p:sp>
      <p:sp>
        <p:nvSpPr>
          <p:cNvPr id="9" name="Rectangle 8">
            <a:extLst>
              <a:ext uri="{FF2B5EF4-FFF2-40B4-BE49-F238E27FC236}">
                <a16:creationId xmlns:a16="http://schemas.microsoft.com/office/drawing/2014/main" id="{9331AC73-B13D-454D-99A1-044269608E94}"/>
              </a:ext>
            </a:extLst>
          </p:cNvPr>
          <p:cNvSpPr/>
          <p:nvPr/>
        </p:nvSpPr>
        <p:spPr>
          <a:xfrm>
            <a:off x="166686" y="5644806"/>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They had a </a:t>
            </a:r>
            <a:r>
              <a:rPr lang="en-US" sz="2000" dirty="0">
                <a:solidFill>
                  <a:srgbClr val="FF0000"/>
                </a:solidFill>
              </a:rPr>
              <a:t>purpose</a:t>
            </a:r>
            <a:r>
              <a:rPr lang="en-US" sz="2000" dirty="0">
                <a:solidFill>
                  <a:schemeClr val="tx1"/>
                </a:solidFill>
              </a:rPr>
              <a:t> in common!</a:t>
            </a:r>
          </a:p>
        </p:txBody>
      </p:sp>
    </p:spTree>
    <p:extLst>
      <p:ext uri="{BB962C8B-B14F-4D97-AF65-F5344CB8AC3E}">
        <p14:creationId xmlns:p14="http://schemas.microsoft.com/office/powerpoint/2010/main" val="4229705515"/>
      </p:ext>
    </p:extLst>
  </p:cSld>
  <p:clrMapOvr>
    <a:masterClrMapping/>
  </p:clrMapOvr>
  <p:transition/>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Community</a:t>
            </a:r>
            <a:endParaRPr lang="en-US" sz="2000" dirty="0">
              <a:solidFill>
                <a:srgbClr val="002060"/>
              </a:solidFill>
            </a:endParaRP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God’s second purpose for your life: </a:t>
            </a:r>
          </a:p>
          <a:p>
            <a:pPr>
              <a:tabLst>
                <a:tab pos="457200" algn="l"/>
                <a:tab pos="914400" algn="l"/>
                <a:tab pos="1371600" algn="l"/>
                <a:tab pos="1828800" algn="l"/>
                <a:tab pos="2286000" algn="l"/>
              </a:tabLst>
            </a:pPr>
            <a:r>
              <a:rPr lang="en-US" sz="2000" dirty="0">
                <a:solidFill>
                  <a:schemeClr val="tx1"/>
                </a:solidFill>
              </a:rPr>
              <a:t>	participating in the fellowship </a:t>
            </a:r>
          </a:p>
          <a:p>
            <a:pPr>
              <a:tabLst>
                <a:tab pos="457200" algn="l"/>
                <a:tab pos="914400" algn="l"/>
                <a:tab pos="1371600" algn="l"/>
                <a:tab pos="1828800" algn="l"/>
                <a:tab pos="2286000" algn="l"/>
              </a:tabLst>
            </a:pPr>
            <a:r>
              <a:rPr lang="en-US" sz="2000" dirty="0">
                <a:solidFill>
                  <a:schemeClr val="tx1"/>
                </a:solidFill>
              </a:rPr>
              <a:t>		of God’s eternal family. </a:t>
            </a:r>
          </a:p>
          <a:p>
            <a:pPr>
              <a:tabLst>
                <a:tab pos="457200" algn="l"/>
                <a:tab pos="914400" algn="l"/>
                <a:tab pos="1371600" algn="l"/>
                <a:tab pos="1828800" algn="l"/>
                <a:tab pos="2286000" algn="l"/>
              </a:tabLst>
            </a:pPr>
            <a:r>
              <a:rPr lang="en-US" sz="2000" dirty="0">
                <a:solidFill>
                  <a:schemeClr val="tx1"/>
                </a:solidFill>
              </a:rPr>
              <a:t>										         Rick Warren</a:t>
            </a:r>
          </a:p>
        </p:txBody>
      </p:sp>
      <p:sp>
        <p:nvSpPr>
          <p:cNvPr id="5" name="Rectangle 4">
            <a:extLst>
              <a:ext uri="{FF2B5EF4-FFF2-40B4-BE49-F238E27FC236}">
                <a16:creationId xmlns:a16="http://schemas.microsoft.com/office/drawing/2014/main" id="{50B8E72D-D1AD-EC4A-B285-7203079A66C1}"/>
              </a:ext>
            </a:extLst>
          </p:cNvPr>
          <p:cNvSpPr/>
          <p:nvPr/>
        </p:nvSpPr>
        <p:spPr>
          <a:xfrm>
            <a:off x="188119" y="6187528"/>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Our community is one of “fellowship”.</a:t>
            </a:r>
          </a:p>
        </p:txBody>
      </p:sp>
      <p:sp>
        <p:nvSpPr>
          <p:cNvPr id="7" name="Rectangle 6">
            <a:extLst>
              <a:ext uri="{FF2B5EF4-FFF2-40B4-BE49-F238E27FC236}">
                <a16:creationId xmlns:a16="http://schemas.microsoft.com/office/drawing/2014/main" id="{FC395266-DF66-2743-B1C1-8434521051C0}"/>
              </a:ext>
            </a:extLst>
          </p:cNvPr>
          <p:cNvSpPr/>
          <p:nvPr/>
        </p:nvSpPr>
        <p:spPr>
          <a:xfrm>
            <a:off x="166688" y="3509341"/>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They devoted themselves </a:t>
            </a:r>
          </a:p>
          <a:p>
            <a:pPr>
              <a:tabLst>
                <a:tab pos="457200" algn="l"/>
                <a:tab pos="914400" algn="l"/>
                <a:tab pos="1371600" algn="l"/>
                <a:tab pos="1828800" algn="l"/>
                <a:tab pos="2286000" algn="l"/>
              </a:tabLst>
            </a:pPr>
            <a:r>
              <a:rPr lang="en-US" sz="2000" dirty="0">
                <a:solidFill>
                  <a:srgbClr val="3327C6"/>
                </a:solidFill>
              </a:rPr>
              <a:t>	to the apostles’ teaching </a:t>
            </a:r>
          </a:p>
          <a:p>
            <a:pPr>
              <a:tabLst>
                <a:tab pos="457200" algn="l"/>
                <a:tab pos="914400" algn="l"/>
                <a:tab pos="1371600" algn="l"/>
                <a:tab pos="1828800" algn="l"/>
                <a:tab pos="2286000" algn="l"/>
              </a:tabLst>
            </a:pPr>
            <a:r>
              <a:rPr lang="en-US" sz="2000" dirty="0">
                <a:solidFill>
                  <a:srgbClr val="3327C6"/>
                </a:solidFill>
              </a:rPr>
              <a:t>		and to fellowship, </a:t>
            </a:r>
          </a:p>
          <a:p>
            <a:pPr>
              <a:tabLst>
                <a:tab pos="457200" algn="l"/>
                <a:tab pos="914400" algn="l"/>
                <a:tab pos="1371600" algn="l"/>
                <a:tab pos="1828800" algn="l"/>
                <a:tab pos="2286000" algn="l"/>
              </a:tabLst>
            </a:pPr>
            <a:r>
              <a:rPr lang="en-US" sz="2000" dirty="0">
                <a:solidFill>
                  <a:srgbClr val="3327C6"/>
                </a:solidFill>
              </a:rPr>
              <a:t>			</a:t>
            </a:r>
            <a:r>
              <a:rPr lang="en-US" sz="2000" dirty="0">
                <a:solidFill>
                  <a:schemeClr val="tx1"/>
                </a:solidFill>
              </a:rPr>
              <a:t>[hsl: perhaps not in priority order, but second here]</a:t>
            </a:r>
          </a:p>
          <a:p>
            <a:pPr>
              <a:tabLst>
                <a:tab pos="457200" algn="l"/>
                <a:tab pos="914400" algn="l"/>
                <a:tab pos="1371600" algn="l"/>
                <a:tab pos="1828800" algn="l"/>
                <a:tab pos="2286000" algn="l"/>
              </a:tabLst>
            </a:pPr>
            <a:r>
              <a:rPr lang="en-US" sz="2000" dirty="0">
                <a:solidFill>
                  <a:srgbClr val="3327C6"/>
                </a:solidFill>
              </a:rPr>
              <a:t>			to the breaking of bread </a:t>
            </a:r>
          </a:p>
          <a:p>
            <a:pPr>
              <a:tabLst>
                <a:tab pos="457200" algn="l"/>
                <a:tab pos="914400" algn="l"/>
                <a:tab pos="1371600" algn="l"/>
                <a:tab pos="1828800" algn="l"/>
                <a:tab pos="2286000" algn="l"/>
              </a:tabLst>
            </a:pPr>
            <a:r>
              <a:rPr lang="en-US" sz="2000" dirty="0">
                <a:solidFill>
                  <a:srgbClr val="3327C6"/>
                </a:solidFill>
              </a:rPr>
              <a:t>				and to prayer. 					Acts 2:42</a:t>
            </a:r>
          </a:p>
        </p:txBody>
      </p:sp>
    </p:spTree>
    <p:extLst>
      <p:ext uri="{BB962C8B-B14F-4D97-AF65-F5344CB8AC3E}">
        <p14:creationId xmlns:p14="http://schemas.microsoft.com/office/powerpoint/2010/main" val="1739044839"/>
      </p:ext>
    </p:extLst>
  </p:cSld>
  <p:clrMapOvr>
    <a:masterClrMapping/>
  </p:clrMapOvr>
  <p:transition/>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Community</a:t>
            </a:r>
            <a:endParaRPr lang="en-US" sz="2000" dirty="0">
              <a:solidFill>
                <a:srgbClr val="002060"/>
              </a:solidFill>
            </a:endParaRPr>
          </a:p>
        </p:txBody>
      </p:sp>
      <p:sp>
        <p:nvSpPr>
          <p:cNvPr id="8" name="Rectangle 7">
            <a:extLst>
              <a:ext uri="{FF2B5EF4-FFF2-40B4-BE49-F238E27FC236}">
                <a16:creationId xmlns:a16="http://schemas.microsoft.com/office/drawing/2014/main" id="{8B164C60-1024-FE42-9EC6-03C6536425A7}"/>
              </a:ext>
            </a:extLst>
          </p:cNvPr>
          <p:cNvSpPr/>
          <p:nvPr/>
        </p:nvSpPr>
        <p:spPr>
          <a:xfrm>
            <a:off x="166689" y="1170308"/>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God puts people in our lives on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so we can help them succeed </a:t>
            </a:r>
          </a:p>
          <a:p>
            <a:pPr>
              <a:tabLst>
                <a:tab pos="457200" algn="l"/>
                <a:tab pos="914400" algn="l"/>
                <a:tab pos="1371600" algn="l"/>
                <a:tab pos="1828800" algn="l"/>
                <a:tab pos="2286000" algn="l"/>
              </a:tabLst>
            </a:pPr>
            <a:r>
              <a:rPr lang="en-US" sz="2000" dirty="0">
                <a:solidFill>
                  <a:schemeClr val="tx1"/>
                </a:solidFill>
              </a:rPr>
              <a:t>		and help them become all </a:t>
            </a:r>
          </a:p>
          <a:p>
            <a:pPr>
              <a:tabLst>
                <a:tab pos="457200" algn="l"/>
                <a:tab pos="914400" algn="l"/>
                <a:tab pos="1371600" algn="l"/>
                <a:tab pos="1828800" algn="l"/>
                <a:tab pos="2286000" algn="l"/>
              </a:tabLst>
            </a:pPr>
            <a:r>
              <a:rPr lang="en-US" sz="2000" dirty="0">
                <a:solidFill>
                  <a:schemeClr val="tx1"/>
                </a:solidFill>
              </a:rPr>
              <a:t>			He created them to be. </a:t>
            </a:r>
          </a:p>
          <a:p>
            <a:pPr>
              <a:tabLst>
                <a:tab pos="457200" algn="l"/>
                <a:tab pos="914400" algn="l"/>
                <a:tab pos="1371600" algn="l"/>
                <a:tab pos="1828800" algn="l"/>
                <a:tab pos="2286000" algn="l"/>
              </a:tabLst>
            </a:pPr>
            <a:r>
              <a:rPr lang="en-US" sz="2000" dirty="0">
                <a:solidFill>
                  <a:schemeClr val="tx1"/>
                </a:solidFill>
              </a:rPr>
              <a:t>Most people will not reach their full potential </a:t>
            </a:r>
          </a:p>
          <a:p>
            <a:pPr>
              <a:tabLst>
                <a:tab pos="457200" algn="l"/>
                <a:tab pos="914400" algn="l"/>
                <a:tab pos="1371600" algn="l"/>
                <a:tab pos="1828800" algn="l"/>
                <a:tab pos="2286000" algn="l"/>
              </a:tabLst>
            </a:pPr>
            <a:r>
              <a:rPr lang="en-US" sz="2000" dirty="0">
                <a:solidFill>
                  <a:schemeClr val="tx1"/>
                </a:solidFill>
              </a:rPr>
              <a:t>	without somebody else believing in them. </a:t>
            </a:r>
          </a:p>
          <a:p>
            <a:pPr>
              <a:tabLst>
                <a:tab pos="457200" algn="l"/>
                <a:tab pos="914400" algn="l"/>
                <a:tab pos="1371600" algn="l"/>
                <a:tab pos="1828800" algn="l"/>
                <a:tab pos="2286000" algn="l"/>
              </a:tabLst>
            </a:pPr>
            <a:r>
              <a:rPr lang="en-US" sz="2000" dirty="0">
                <a:solidFill>
                  <a:schemeClr val="tx1"/>
                </a:solidFill>
              </a:rPr>
              <a:t>										          Joel Osteen </a:t>
            </a:r>
          </a:p>
        </p:txBody>
      </p:sp>
      <p:sp>
        <p:nvSpPr>
          <p:cNvPr id="5" name="Rectangle 4">
            <a:extLst>
              <a:ext uri="{FF2B5EF4-FFF2-40B4-BE49-F238E27FC236}">
                <a16:creationId xmlns:a16="http://schemas.microsoft.com/office/drawing/2014/main" id="{50B8E72D-D1AD-EC4A-B285-7203079A66C1}"/>
              </a:ext>
            </a:extLst>
          </p:cNvPr>
          <p:cNvSpPr/>
          <p:nvPr/>
        </p:nvSpPr>
        <p:spPr>
          <a:xfrm>
            <a:off x="188119" y="6187528"/>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In this community we encourage one another.</a:t>
            </a:r>
          </a:p>
        </p:txBody>
      </p:sp>
      <p:sp>
        <p:nvSpPr>
          <p:cNvPr id="7" name="Rectangle 6">
            <a:extLst>
              <a:ext uri="{FF2B5EF4-FFF2-40B4-BE49-F238E27FC236}">
                <a16:creationId xmlns:a16="http://schemas.microsoft.com/office/drawing/2014/main" id="{FC395266-DF66-2743-B1C1-8434521051C0}"/>
              </a:ext>
            </a:extLst>
          </p:cNvPr>
          <p:cNvSpPr/>
          <p:nvPr/>
        </p:nvSpPr>
        <p:spPr>
          <a:xfrm>
            <a:off x="166688" y="3509341"/>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And let us consider </a:t>
            </a:r>
          </a:p>
          <a:p>
            <a:pPr>
              <a:tabLst>
                <a:tab pos="457200" algn="l"/>
                <a:tab pos="914400" algn="l"/>
                <a:tab pos="1371600" algn="l"/>
                <a:tab pos="1828800" algn="l"/>
                <a:tab pos="2286000" algn="l"/>
              </a:tabLst>
            </a:pPr>
            <a:r>
              <a:rPr lang="en-US" sz="2000" dirty="0">
                <a:solidFill>
                  <a:srgbClr val="3327C6"/>
                </a:solidFill>
              </a:rPr>
              <a:t>	how we may spur one another on </a:t>
            </a:r>
          </a:p>
          <a:p>
            <a:pPr>
              <a:tabLst>
                <a:tab pos="457200" algn="l"/>
                <a:tab pos="914400" algn="l"/>
                <a:tab pos="1371600" algn="l"/>
                <a:tab pos="1828800" algn="l"/>
                <a:tab pos="2286000" algn="l"/>
              </a:tabLst>
            </a:pPr>
            <a:r>
              <a:rPr lang="en-US" sz="2000" dirty="0">
                <a:solidFill>
                  <a:srgbClr val="3327C6"/>
                </a:solidFill>
              </a:rPr>
              <a:t>		toward love and good deeds, </a:t>
            </a:r>
          </a:p>
          <a:p>
            <a:pPr>
              <a:tabLst>
                <a:tab pos="457200" algn="l"/>
                <a:tab pos="914400" algn="l"/>
                <a:tab pos="1371600" algn="l"/>
                <a:tab pos="1828800" algn="l"/>
                <a:tab pos="2286000" algn="l"/>
              </a:tabLst>
            </a:pPr>
            <a:r>
              <a:rPr lang="en-US" sz="2000" dirty="0">
                <a:solidFill>
                  <a:srgbClr val="3327C6"/>
                </a:solidFill>
              </a:rPr>
              <a:t>			not giving up meeting together, </a:t>
            </a:r>
          </a:p>
          <a:p>
            <a:pPr>
              <a:tabLst>
                <a:tab pos="457200" algn="l"/>
                <a:tab pos="914400" algn="l"/>
                <a:tab pos="1371600" algn="l"/>
                <a:tab pos="1828800" algn="l"/>
                <a:tab pos="2286000" algn="l"/>
              </a:tabLst>
            </a:pPr>
            <a:r>
              <a:rPr lang="en-US" sz="2000" dirty="0">
                <a:solidFill>
                  <a:srgbClr val="3327C6"/>
                </a:solidFill>
              </a:rPr>
              <a:t>				as some are in the habit of doing, </a:t>
            </a:r>
          </a:p>
          <a:p>
            <a:pPr>
              <a:tabLst>
                <a:tab pos="457200" algn="l"/>
                <a:tab pos="914400" algn="l"/>
                <a:tab pos="1371600" algn="l"/>
                <a:tab pos="1828800" algn="l"/>
                <a:tab pos="2286000" algn="l"/>
              </a:tabLst>
            </a:pPr>
            <a:r>
              <a:rPr lang="en-US" sz="2000" dirty="0">
                <a:solidFill>
                  <a:srgbClr val="3327C6"/>
                </a:solidFill>
              </a:rPr>
              <a:t>					but </a:t>
            </a:r>
            <a:r>
              <a:rPr lang="en-US" sz="2000" u="sng" dirty="0">
                <a:solidFill>
                  <a:srgbClr val="3327C6"/>
                </a:solidFill>
              </a:rPr>
              <a:t>encouraging</a:t>
            </a:r>
            <a:r>
              <a:rPr lang="en-US" sz="2000" dirty="0">
                <a:solidFill>
                  <a:srgbClr val="3327C6"/>
                </a:solidFill>
              </a:rPr>
              <a:t> one another…</a:t>
            </a:r>
          </a:p>
          <a:p>
            <a:pPr>
              <a:tabLst>
                <a:tab pos="457200" algn="l"/>
                <a:tab pos="914400" algn="l"/>
                <a:tab pos="1371600" algn="l"/>
                <a:tab pos="1828800" algn="l"/>
                <a:tab pos="2286000" algn="l"/>
              </a:tabLst>
            </a:pPr>
            <a:r>
              <a:rPr lang="en-US" sz="2000" dirty="0">
                <a:solidFill>
                  <a:srgbClr val="3327C6"/>
                </a:solidFill>
              </a:rPr>
              <a:t>									        Hebrews 10:24-25a,b</a:t>
            </a:r>
          </a:p>
        </p:txBody>
      </p:sp>
    </p:spTree>
    <p:extLst>
      <p:ext uri="{BB962C8B-B14F-4D97-AF65-F5344CB8AC3E}">
        <p14:creationId xmlns:p14="http://schemas.microsoft.com/office/powerpoint/2010/main" val="3387643681"/>
      </p:ext>
    </p:extLst>
  </p:cSld>
  <p:clrMapOvr>
    <a:masterClrMapping/>
  </p:clrMapOvr>
  <p:transition/>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Community</a:t>
            </a:r>
            <a:endParaRPr lang="en-US" sz="2000" dirty="0">
              <a:solidFill>
                <a:srgbClr val="002060"/>
              </a:solidFill>
            </a:endParaRPr>
          </a:p>
        </p:txBody>
      </p:sp>
      <p:sp>
        <p:nvSpPr>
          <p:cNvPr id="5" name="Rectangle 4">
            <a:extLst>
              <a:ext uri="{FF2B5EF4-FFF2-40B4-BE49-F238E27FC236}">
                <a16:creationId xmlns:a16="http://schemas.microsoft.com/office/drawing/2014/main" id="{50B8E72D-D1AD-EC4A-B285-7203079A66C1}"/>
              </a:ext>
            </a:extLst>
          </p:cNvPr>
          <p:cNvSpPr/>
          <p:nvPr/>
        </p:nvSpPr>
        <p:spPr>
          <a:xfrm>
            <a:off x="174867" y="6200780"/>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In this community we encourage one another.</a:t>
            </a:r>
          </a:p>
        </p:txBody>
      </p:sp>
      <p:sp>
        <p:nvSpPr>
          <p:cNvPr id="7" name="Rectangle 6">
            <a:extLst>
              <a:ext uri="{FF2B5EF4-FFF2-40B4-BE49-F238E27FC236}">
                <a16:creationId xmlns:a16="http://schemas.microsoft.com/office/drawing/2014/main" id="{FC395266-DF66-2743-B1C1-8434521051C0}"/>
              </a:ext>
            </a:extLst>
          </p:cNvPr>
          <p:cNvSpPr/>
          <p:nvPr/>
        </p:nvSpPr>
        <p:spPr>
          <a:xfrm>
            <a:off x="166688" y="1188252"/>
            <a:ext cx="8824911" cy="295465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t>[the church growth at Antioch]</a:t>
            </a:r>
          </a:p>
          <a:p>
            <a:pPr>
              <a:tabLst>
                <a:tab pos="444500" algn="l"/>
                <a:tab pos="903288" algn="l"/>
                <a:tab pos="1360488" algn="l"/>
                <a:tab pos="1819275" algn="l"/>
              </a:tabLst>
            </a:pPr>
            <a:r>
              <a:rPr lang="en-US" sz="2000" dirty="0">
                <a:solidFill>
                  <a:srgbClr val="3327C6"/>
                </a:solidFill>
              </a:rPr>
              <a:t>News of this reached the church in Jerusalem, </a:t>
            </a:r>
          </a:p>
          <a:p>
            <a:pPr>
              <a:tabLst>
                <a:tab pos="444500" algn="l"/>
                <a:tab pos="903288" algn="l"/>
                <a:tab pos="1360488" algn="l"/>
                <a:tab pos="1819275" algn="l"/>
              </a:tabLst>
            </a:pPr>
            <a:r>
              <a:rPr lang="en-US" sz="2000" dirty="0">
                <a:solidFill>
                  <a:srgbClr val="3327C6"/>
                </a:solidFill>
              </a:rPr>
              <a:t>	and they sent </a:t>
            </a:r>
            <a:r>
              <a:rPr lang="en-US" sz="2000" u="sng" dirty="0">
                <a:solidFill>
                  <a:srgbClr val="3327C6"/>
                </a:solidFill>
              </a:rPr>
              <a:t>Barnabas</a:t>
            </a:r>
            <a:r>
              <a:rPr lang="en-US" sz="2000" dirty="0">
                <a:solidFill>
                  <a:srgbClr val="3327C6"/>
                </a:solidFill>
              </a:rPr>
              <a:t> to Antioch. </a:t>
            </a:r>
            <a:r>
              <a:rPr lang="en-US" sz="2000" baseline="30000" dirty="0">
                <a:solidFill>
                  <a:srgbClr val="3327C6"/>
                </a:solidFill>
              </a:rPr>
              <a:t> </a:t>
            </a:r>
          </a:p>
          <a:p>
            <a:pPr>
              <a:tabLst>
                <a:tab pos="444500" algn="l"/>
                <a:tab pos="903288" algn="l"/>
                <a:tab pos="1360488" algn="l"/>
                <a:tab pos="1819275" algn="l"/>
              </a:tabLst>
            </a:pPr>
            <a:r>
              <a:rPr lang="en-US" sz="2000" dirty="0">
                <a:solidFill>
                  <a:srgbClr val="3327C6"/>
                </a:solidFill>
              </a:rPr>
              <a:t>When he arrived and saw what the grace of God had done, </a:t>
            </a:r>
          </a:p>
          <a:p>
            <a:pPr>
              <a:tabLst>
                <a:tab pos="444500" algn="l"/>
                <a:tab pos="903288" algn="l"/>
                <a:tab pos="1360488" algn="l"/>
                <a:tab pos="1819275" algn="l"/>
              </a:tabLst>
            </a:pPr>
            <a:r>
              <a:rPr lang="en-US" sz="2000" dirty="0">
                <a:solidFill>
                  <a:srgbClr val="3327C6"/>
                </a:solidFill>
              </a:rPr>
              <a:t>	he was glad and </a:t>
            </a:r>
            <a:r>
              <a:rPr lang="en-US" sz="2000" u="sng" dirty="0">
                <a:solidFill>
                  <a:srgbClr val="3327C6"/>
                </a:solidFill>
              </a:rPr>
              <a:t>encouraged</a:t>
            </a:r>
            <a:r>
              <a:rPr lang="en-US" sz="2000" dirty="0">
                <a:solidFill>
                  <a:srgbClr val="3327C6"/>
                </a:solidFill>
              </a:rPr>
              <a:t> them all </a:t>
            </a:r>
          </a:p>
          <a:p>
            <a:pPr>
              <a:tabLst>
                <a:tab pos="444500" algn="l"/>
                <a:tab pos="903288" algn="l"/>
                <a:tab pos="1360488" algn="l"/>
                <a:tab pos="1819275" algn="l"/>
              </a:tabLst>
            </a:pPr>
            <a:r>
              <a:rPr lang="en-US" sz="2000" dirty="0">
                <a:solidFill>
                  <a:srgbClr val="3327C6"/>
                </a:solidFill>
              </a:rPr>
              <a:t>		to remain true to the Lord with all their hearts. </a:t>
            </a:r>
            <a:r>
              <a:rPr lang="en-US" sz="2000" baseline="30000" dirty="0">
                <a:solidFill>
                  <a:srgbClr val="3327C6"/>
                </a:solidFill>
              </a:rPr>
              <a:t> </a:t>
            </a:r>
          </a:p>
          <a:p>
            <a:pPr>
              <a:tabLst>
                <a:tab pos="444500" algn="l"/>
                <a:tab pos="903288" algn="l"/>
                <a:tab pos="1360488" algn="l"/>
                <a:tab pos="1819275" algn="l"/>
              </a:tabLst>
            </a:pPr>
            <a:r>
              <a:rPr lang="en-US" sz="2000" dirty="0">
                <a:solidFill>
                  <a:srgbClr val="3327C6"/>
                </a:solidFill>
              </a:rPr>
              <a:t>He was a good man, full of the Holy Spirit and faith, </a:t>
            </a:r>
          </a:p>
          <a:p>
            <a:pPr>
              <a:tabLst>
                <a:tab pos="444500" algn="l"/>
                <a:tab pos="903288" algn="l"/>
                <a:tab pos="1360488" algn="l"/>
                <a:tab pos="1819275" algn="l"/>
              </a:tabLst>
            </a:pPr>
            <a:r>
              <a:rPr lang="en-US" sz="2000" dirty="0">
                <a:solidFill>
                  <a:srgbClr val="3327C6"/>
                </a:solidFill>
              </a:rPr>
              <a:t>	and a great number of people were brought to the Lord.</a:t>
            </a:r>
          </a:p>
          <a:p>
            <a:pPr>
              <a:tabLst>
                <a:tab pos="444500" algn="l"/>
                <a:tab pos="903288" algn="l"/>
                <a:tab pos="1360488" algn="l"/>
                <a:tab pos="1819275" algn="l"/>
              </a:tabLst>
            </a:pPr>
            <a:r>
              <a:rPr lang="en-US" sz="2000" dirty="0">
                <a:solidFill>
                  <a:srgbClr val="3327C6"/>
                </a:solidFill>
              </a:rPr>
              <a:t>										        Acts 11:22-24</a:t>
            </a:r>
          </a:p>
        </p:txBody>
      </p:sp>
      <p:sp>
        <p:nvSpPr>
          <p:cNvPr id="8" name="Rectangle 7">
            <a:extLst>
              <a:ext uri="{FF2B5EF4-FFF2-40B4-BE49-F238E27FC236}">
                <a16:creationId xmlns:a16="http://schemas.microsoft.com/office/drawing/2014/main" id="{E17FCEAD-2010-E445-A83B-20E8F3170BC0}"/>
              </a:ext>
            </a:extLst>
          </p:cNvPr>
          <p:cNvSpPr/>
          <p:nvPr/>
        </p:nvSpPr>
        <p:spPr>
          <a:xfrm>
            <a:off x="166688" y="4159201"/>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rgbClr val="3327C6"/>
                </a:solidFill>
              </a:rPr>
              <a:t>When Apollos wanted to go to Achaia, </a:t>
            </a:r>
          </a:p>
          <a:p>
            <a:pPr>
              <a:tabLst>
                <a:tab pos="444500" algn="l"/>
                <a:tab pos="903288" algn="l"/>
                <a:tab pos="1360488" algn="l"/>
                <a:tab pos="1819275" algn="l"/>
              </a:tabLst>
            </a:pPr>
            <a:r>
              <a:rPr lang="en-US" sz="2000" dirty="0">
                <a:solidFill>
                  <a:srgbClr val="3327C6"/>
                </a:solidFill>
              </a:rPr>
              <a:t>	the brothers and sisters </a:t>
            </a:r>
            <a:r>
              <a:rPr lang="en-US" sz="2000" u="sng" dirty="0">
                <a:solidFill>
                  <a:srgbClr val="3327C6"/>
                </a:solidFill>
              </a:rPr>
              <a:t>encouraged</a:t>
            </a:r>
            <a:r>
              <a:rPr lang="en-US" sz="2000" dirty="0">
                <a:solidFill>
                  <a:srgbClr val="3327C6"/>
                </a:solidFill>
              </a:rPr>
              <a:t> him </a:t>
            </a:r>
          </a:p>
          <a:p>
            <a:pPr>
              <a:tabLst>
                <a:tab pos="444500" algn="l"/>
                <a:tab pos="903288" algn="l"/>
                <a:tab pos="1360488" algn="l"/>
                <a:tab pos="1819275" algn="l"/>
              </a:tabLst>
            </a:pPr>
            <a:r>
              <a:rPr lang="en-US" sz="2000" dirty="0">
                <a:solidFill>
                  <a:srgbClr val="3327C6"/>
                </a:solidFill>
              </a:rPr>
              <a:t>		and wrote to the disciples there to welcome him. </a:t>
            </a:r>
          </a:p>
          <a:p>
            <a:pPr>
              <a:tabLst>
                <a:tab pos="444500" algn="l"/>
                <a:tab pos="903288" algn="l"/>
                <a:tab pos="1360488" algn="l"/>
                <a:tab pos="1819275" algn="l"/>
              </a:tabLst>
            </a:pPr>
            <a:r>
              <a:rPr lang="en-US" sz="2000" dirty="0">
                <a:solidFill>
                  <a:srgbClr val="3327C6"/>
                </a:solidFill>
              </a:rPr>
              <a:t>When he arrived, </a:t>
            </a:r>
          </a:p>
          <a:p>
            <a:pPr>
              <a:tabLst>
                <a:tab pos="444500" algn="l"/>
                <a:tab pos="903288" algn="l"/>
                <a:tab pos="1360488" algn="l"/>
                <a:tab pos="1819275" algn="l"/>
              </a:tabLst>
            </a:pPr>
            <a:r>
              <a:rPr lang="en-US" sz="2000" dirty="0">
                <a:solidFill>
                  <a:srgbClr val="3327C6"/>
                </a:solidFill>
              </a:rPr>
              <a:t>	he was a great help to those who by grace had believed.</a:t>
            </a:r>
          </a:p>
          <a:p>
            <a:pPr>
              <a:tabLst>
                <a:tab pos="444500" algn="l"/>
                <a:tab pos="903288" algn="l"/>
                <a:tab pos="1360488" algn="l"/>
                <a:tab pos="1819275" algn="l"/>
              </a:tabLst>
            </a:pPr>
            <a:r>
              <a:rPr lang="en-US" sz="2000" dirty="0">
                <a:solidFill>
                  <a:srgbClr val="3327C6"/>
                </a:solidFill>
              </a:rPr>
              <a:t>										             Acts 18:27</a:t>
            </a:r>
          </a:p>
        </p:txBody>
      </p:sp>
    </p:spTree>
    <p:extLst>
      <p:ext uri="{BB962C8B-B14F-4D97-AF65-F5344CB8AC3E}">
        <p14:creationId xmlns:p14="http://schemas.microsoft.com/office/powerpoint/2010/main" val="999965467"/>
      </p:ext>
    </p:extLst>
  </p:cSld>
  <p:clrMapOvr>
    <a:masterClrMapping/>
  </p:clrMapOvr>
  <p:transition/>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Community</a:t>
            </a:r>
            <a:endParaRPr lang="en-US" sz="2000" dirty="0">
              <a:solidFill>
                <a:srgbClr val="002060"/>
              </a:solidFill>
            </a:endParaRPr>
          </a:p>
        </p:txBody>
      </p:sp>
      <p:sp>
        <p:nvSpPr>
          <p:cNvPr id="5" name="Rectangle 4">
            <a:extLst>
              <a:ext uri="{FF2B5EF4-FFF2-40B4-BE49-F238E27FC236}">
                <a16:creationId xmlns:a16="http://schemas.microsoft.com/office/drawing/2014/main" id="{50B8E72D-D1AD-EC4A-B285-7203079A66C1}"/>
              </a:ext>
            </a:extLst>
          </p:cNvPr>
          <p:cNvSpPr/>
          <p:nvPr/>
        </p:nvSpPr>
        <p:spPr>
          <a:xfrm>
            <a:off x="188119" y="6187528"/>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In this community we encourage one another.</a:t>
            </a:r>
          </a:p>
        </p:txBody>
      </p:sp>
      <p:sp>
        <p:nvSpPr>
          <p:cNvPr id="7" name="Rectangle 6">
            <a:extLst>
              <a:ext uri="{FF2B5EF4-FFF2-40B4-BE49-F238E27FC236}">
                <a16:creationId xmlns:a16="http://schemas.microsoft.com/office/drawing/2014/main" id="{FC395266-DF66-2743-B1C1-8434521051C0}"/>
              </a:ext>
            </a:extLst>
          </p:cNvPr>
          <p:cNvSpPr/>
          <p:nvPr/>
        </p:nvSpPr>
        <p:spPr>
          <a:xfrm>
            <a:off x="166688" y="1188252"/>
            <a:ext cx="8824911" cy="393954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solidFill>
                  <a:srgbClr val="3327C6"/>
                </a:solidFill>
              </a:rPr>
              <a:t>[Paul] … strengthening the disciples and </a:t>
            </a:r>
            <a:r>
              <a:rPr lang="en-US" sz="2000" u="sng" dirty="0">
                <a:solidFill>
                  <a:srgbClr val="3327C6"/>
                </a:solidFill>
              </a:rPr>
              <a:t>encouraging</a:t>
            </a:r>
            <a:r>
              <a:rPr lang="en-US" sz="2000" dirty="0">
                <a:solidFill>
                  <a:srgbClr val="3327C6"/>
                </a:solidFill>
              </a:rPr>
              <a:t> them to remain true to the faith. 					            Acts 14:22</a:t>
            </a:r>
          </a:p>
          <a:p>
            <a:endParaRPr lang="en-US" sz="800" dirty="0">
              <a:solidFill>
                <a:srgbClr val="3327C6"/>
              </a:solidFill>
            </a:endParaRPr>
          </a:p>
          <a:p>
            <a:r>
              <a:rPr lang="en-US" sz="2000" dirty="0">
                <a:solidFill>
                  <a:srgbClr val="3327C6"/>
                </a:solidFill>
              </a:rPr>
              <a:t>[Judas and Silas] Judas and Silas, who themselves were prophets, said much to </a:t>
            </a:r>
            <a:r>
              <a:rPr lang="en-US" sz="2000" u="sng" dirty="0">
                <a:solidFill>
                  <a:srgbClr val="3327C6"/>
                </a:solidFill>
              </a:rPr>
              <a:t>encourage</a:t>
            </a:r>
            <a:r>
              <a:rPr lang="en-US" sz="2000" dirty="0">
                <a:solidFill>
                  <a:srgbClr val="3327C6"/>
                </a:solidFill>
              </a:rPr>
              <a:t> and strengthen the believers.	            Acts 15:32</a:t>
            </a:r>
          </a:p>
          <a:p>
            <a:endParaRPr lang="en-US" sz="800" dirty="0">
              <a:solidFill>
                <a:srgbClr val="3327C6"/>
              </a:solidFill>
            </a:endParaRPr>
          </a:p>
          <a:p>
            <a:r>
              <a:rPr lang="en-US" sz="2000" dirty="0">
                <a:solidFill>
                  <a:srgbClr val="3327C6"/>
                </a:solidFill>
              </a:rPr>
              <a:t>[Paul and Silas] After Paul and Silas came out of the prison, they went to Lydia’s house, where they met with the brothers and sisters and </a:t>
            </a:r>
            <a:r>
              <a:rPr lang="en-US" sz="2000" u="sng" dirty="0">
                <a:solidFill>
                  <a:srgbClr val="3327C6"/>
                </a:solidFill>
              </a:rPr>
              <a:t>encouraged</a:t>
            </a:r>
            <a:r>
              <a:rPr lang="en-US" sz="2000" dirty="0">
                <a:solidFill>
                  <a:srgbClr val="3327C6"/>
                </a:solidFill>
              </a:rPr>
              <a:t> them.					            Acts 16:40</a:t>
            </a:r>
          </a:p>
          <a:p>
            <a:endParaRPr lang="en-US" sz="800" dirty="0">
              <a:solidFill>
                <a:srgbClr val="3327C6"/>
              </a:solidFill>
            </a:endParaRPr>
          </a:p>
          <a:p>
            <a:r>
              <a:rPr lang="en-US" sz="2000" dirty="0">
                <a:solidFill>
                  <a:srgbClr val="3327C6"/>
                </a:solidFill>
              </a:rPr>
              <a:t>[Paul] When the uproar had ended, Paul sent for the disciples and, after </a:t>
            </a:r>
            <a:r>
              <a:rPr lang="en-US" sz="2000" u="sng" dirty="0">
                <a:solidFill>
                  <a:srgbClr val="3327C6"/>
                </a:solidFill>
              </a:rPr>
              <a:t>encouraging</a:t>
            </a:r>
            <a:r>
              <a:rPr lang="en-US" sz="2000" dirty="0">
                <a:solidFill>
                  <a:srgbClr val="3327C6"/>
                </a:solidFill>
              </a:rPr>
              <a:t> them, said goodbye and set out for Macedonia.  He traveled through that area, speaking many words of </a:t>
            </a:r>
            <a:r>
              <a:rPr lang="en-US" sz="2000" u="sng" dirty="0">
                <a:solidFill>
                  <a:srgbClr val="3327C6"/>
                </a:solidFill>
              </a:rPr>
              <a:t>encouragement</a:t>
            </a:r>
            <a:r>
              <a:rPr lang="en-US" sz="2000" dirty="0">
                <a:solidFill>
                  <a:srgbClr val="3327C6"/>
                </a:solidFill>
              </a:rPr>
              <a:t> to the people, and finally arrived in Greece… 		           Acts 20:1-2</a:t>
            </a:r>
          </a:p>
        </p:txBody>
      </p:sp>
    </p:spTree>
    <p:extLst>
      <p:ext uri="{BB962C8B-B14F-4D97-AF65-F5344CB8AC3E}">
        <p14:creationId xmlns:p14="http://schemas.microsoft.com/office/powerpoint/2010/main" val="1103527683"/>
      </p:ext>
    </p:extLst>
  </p:cSld>
  <p:clrMapOvr>
    <a:masterClrMapping/>
  </p:clrMapOvr>
  <p:transition/>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Community</a:t>
            </a:r>
            <a:endParaRPr lang="en-US" sz="2000" dirty="0">
              <a:solidFill>
                <a:srgbClr val="002060"/>
              </a:solidFill>
            </a:endParaRPr>
          </a:p>
        </p:txBody>
      </p:sp>
      <p:sp>
        <p:nvSpPr>
          <p:cNvPr id="5" name="Rectangle 4">
            <a:extLst>
              <a:ext uri="{FF2B5EF4-FFF2-40B4-BE49-F238E27FC236}">
                <a16:creationId xmlns:a16="http://schemas.microsoft.com/office/drawing/2014/main" id="{50B8E72D-D1AD-EC4A-B285-7203079A66C1}"/>
              </a:ext>
            </a:extLst>
          </p:cNvPr>
          <p:cNvSpPr/>
          <p:nvPr/>
        </p:nvSpPr>
        <p:spPr>
          <a:xfrm>
            <a:off x="188119" y="6187528"/>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In this community we encourage one another.</a:t>
            </a:r>
          </a:p>
        </p:txBody>
      </p:sp>
      <p:sp>
        <p:nvSpPr>
          <p:cNvPr id="7" name="Rectangle 6">
            <a:extLst>
              <a:ext uri="{FF2B5EF4-FFF2-40B4-BE49-F238E27FC236}">
                <a16:creationId xmlns:a16="http://schemas.microsoft.com/office/drawing/2014/main" id="{FC395266-DF66-2743-B1C1-8434521051C0}"/>
              </a:ext>
            </a:extLst>
          </p:cNvPr>
          <p:cNvSpPr/>
          <p:nvPr/>
        </p:nvSpPr>
        <p:spPr>
          <a:xfrm>
            <a:off x="166688" y="1188252"/>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rgbClr val="3327C6"/>
                </a:solidFill>
              </a:rPr>
              <a:t>I long to see you </a:t>
            </a:r>
          </a:p>
          <a:p>
            <a:pPr>
              <a:tabLst>
                <a:tab pos="444500" algn="l"/>
                <a:tab pos="903288" algn="l"/>
                <a:tab pos="1360488" algn="l"/>
                <a:tab pos="1819275" algn="l"/>
              </a:tabLst>
            </a:pPr>
            <a:r>
              <a:rPr lang="en-US" sz="2000" dirty="0">
                <a:solidFill>
                  <a:srgbClr val="3327C6"/>
                </a:solidFill>
              </a:rPr>
              <a:t>	so that I may impart to you </a:t>
            </a:r>
          </a:p>
          <a:p>
            <a:pPr>
              <a:tabLst>
                <a:tab pos="444500" algn="l"/>
                <a:tab pos="903288" algn="l"/>
                <a:tab pos="1360488" algn="l"/>
                <a:tab pos="1819275" algn="l"/>
              </a:tabLst>
            </a:pPr>
            <a:r>
              <a:rPr lang="en-US" sz="2000" dirty="0">
                <a:solidFill>
                  <a:srgbClr val="3327C6"/>
                </a:solidFill>
              </a:rPr>
              <a:t>		some spiritual gift to make you strong –</a:t>
            </a:r>
          </a:p>
          <a:p>
            <a:pPr>
              <a:tabLst>
                <a:tab pos="444500" algn="l"/>
                <a:tab pos="903288" algn="l"/>
                <a:tab pos="1360488" algn="l"/>
                <a:tab pos="1819275" algn="l"/>
              </a:tabLst>
            </a:pPr>
            <a:r>
              <a:rPr lang="en-US" sz="2000" dirty="0">
                <a:solidFill>
                  <a:srgbClr val="3327C6"/>
                </a:solidFill>
              </a:rPr>
              <a:t>			that is, </a:t>
            </a:r>
          </a:p>
          <a:p>
            <a:pPr>
              <a:tabLst>
                <a:tab pos="444500" algn="l"/>
                <a:tab pos="903288" algn="l"/>
                <a:tab pos="1360488" algn="l"/>
                <a:tab pos="1819275" algn="l"/>
              </a:tabLst>
            </a:pPr>
            <a:r>
              <a:rPr lang="en-US" sz="2000" dirty="0">
                <a:solidFill>
                  <a:srgbClr val="3327C6"/>
                </a:solidFill>
              </a:rPr>
              <a:t>				that you and I </a:t>
            </a:r>
          </a:p>
          <a:p>
            <a:pPr>
              <a:tabLst>
                <a:tab pos="444500" algn="l"/>
                <a:tab pos="903288" algn="l"/>
                <a:tab pos="1360488" algn="l"/>
                <a:tab pos="1819275" algn="l"/>
                <a:tab pos="2225675" algn="l"/>
              </a:tabLst>
            </a:pPr>
            <a:r>
              <a:rPr lang="en-US" sz="2000" dirty="0">
                <a:solidFill>
                  <a:srgbClr val="3327C6"/>
                </a:solidFill>
              </a:rPr>
              <a:t>					may be mutually </a:t>
            </a:r>
            <a:r>
              <a:rPr lang="en-US" sz="2000" u="sng" dirty="0">
                <a:solidFill>
                  <a:srgbClr val="3327C6"/>
                </a:solidFill>
              </a:rPr>
              <a:t>encouraged</a:t>
            </a:r>
            <a:r>
              <a:rPr lang="en-US" sz="2000" dirty="0">
                <a:solidFill>
                  <a:srgbClr val="3327C6"/>
                </a:solidFill>
              </a:rPr>
              <a:t> </a:t>
            </a:r>
          </a:p>
          <a:p>
            <a:pPr>
              <a:tabLst>
                <a:tab pos="444500" algn="l"/>
                <a:tab pos="903288" algn="l"/>
                <a:tab pos="1360488" algn="l"/>
                <a:tab pos="1819275" algn="l"/>
                <a:tab pos="2225675" algn="l"/>
              </a:tabLst>
            </a:pPr>
            <a:r>
              <a:rPr lang="en-US" sz="2000" dirty="0">
                <a:solidFill>
                  <a:srgbClr val="3327C6"/>
                </a:solidFill>
              </a:rPr>
              <a:t>						by each other’s faith. </a:t>
            </a:r>
          </a:p>
          <a:p>
            <a:pPr>
              <a:tabLst>
                <a:tab pos="444500" algn="l"/>
                <a:tab pos="903288" algn="l"/>
                <a:tab pos="1360488" algn="l"/>
                <a:tab pos="1819275" algn="l"/>
              </a:tabLst>
            </a:pPr>
            <a:r>
              <a:rPr lang="en-US" sz="2000" dirty="0">
                <a:solidFill>
                  <a:srgbClr val="3327C6"/>
                </a:solidFill>
              </a:rPr>
              <a:t>										   Romans 1:11-12</a:t>
            </a:r>
          </a:p>
        </p:txBody>
      </p:sp>
    </p:spTree>
    <p:extLst>
      <p:ext uri="{BB962C8B-B14F-4D97-AF65-F5344CB8AC3E}">
        <p14:creationId xmlns:p14="http://schemas.microsoft.com/office/powerpoint/2010/main" val="1801169272"/>
      </p:ext>
    </p:extLst>
  </p:cSld>
  <p:clrMapOvr>
    <a:masterClrMapping/>
  </p:clrMapOvr>
  <p:transition/>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Community</a:t>
            </a:r>
            <a:endParaRPr lang="en-US" sz="2000" dirty="0">
              <a:solidFill>
                <a:srgbClr val="002060"/>
              </a:solidFill>
            </a:endParaRPr>
          </a:p>
        </p:txBody>
      </p:sp>
      <p:sp>
        <p:nvSpPr>
          <p:cNvPr id="5" name="Rectangle 4">
            <a:extLst>
              <a:ext uri="{FF2B5EF4-FFF2-40B4-BE49-F238E27FC236}">
                <a16:creationId xmlns:a16="http://schemas.microsoft.com/office/drawing/2014/main" id="{50B8E72D-D1AD-EC4A-B285-7203079A66C1}"/>
              </a:ext>
            </a:extLst>
          </p:cNvPr>
          <p:cNvSpPr/>
          <p:nvPr/>
        </p:nvSpPr>
        <p:spPr>
          <a:xfrm>
            <a:off x="188119" y="6187528"/>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In this community we must have </a:t>
            </a:r>
            <a:r>
              <a:rPr lang="en-US" sz="2000" u="sng" dirty="0">
                <a:solidFill>
                  <a:schemeClr val="tx1"/>
                </a:solidFill>
              </a:rPr>
              <a:t>meaningful</a:t>
            </a:r>
            <a:r>
              <a:rPr lang="en-US" sz="2000" dirty="0">
                <a:solidFill>
                  <a:schemeClr val="tx1"/>
                </a:solidFill>
              </a:rPr>
              <a:t> unity in love.</a:t>
            </a:r>
          </a:p>
        </p:txBody>
      </p:sp>
      <p:sp>
        <p:nvSpPr>
          <p:cNvPr id="7" name="Rectangle 6">
            <a:extLst>
              <a:ext uri="{FF2B5EF4-FFF2-40B4-BE49-F238E27FC236}">
                <a16:creationId xmlns:a16="http://schemas.microsoft.com/office/drawing/2014/main" id="{FC395266-DF66-2743-B1C1-8434521051C0}"/>
              </a:ext>
            </a:extLst>
          </p:cNvPr>
          <p:cNvSpPr/>
          <p:nvPr/>
        </p:nvSpPr>
        <p:spPr>
          <a:xfrm>
            <a:off x="166688" y="1188252"/>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If you have a family mission statement </a:t>
            </a:r>
          </a:p>
          <a:p>
            <a:pPr>
              <a:tabLst>
                <a:tab pos="444500" algn="l"/>
                <a:tab pos="903288" algn="l"/>
                <a:tab pos="1360488" algn="l"/>
                <a:tab pos="1819275" algn="l"/>
              </a:tabLst>
            </a:pPr>
            <a:r>
              <a:rPr lang="en-US" sz="2000" dirty="0">
                <a:solidFill>
                  <a:schemeClr val="tx1"/>
                </a:solidFill>
              </a:rPr>
              <a:t>	that clarifies what your purpose is, </a:t>
            </a:r>
          </a:p>
          <a:p>
            <a:pPr>
              <a:tabLst>
                <a:tab pos="444500" algn="l"/>
                <a:tab pos="903288" algn="l"/>
                <a:tab pos="1360488" algn="l"/>
                <a:tab pos="1819275" algn="l"/>
              </a:tabLst>
            </a:pPr>
            <a:r>
              <a:rPr lang="en-US" sz="2000" dirty="0">
                <a:solidFill>
                  <a:schemeClr val="tx1"/>
                </a:solidFill>
              </a:rPr>
              <a:t>		then you use that </a:t>
            </a:r>
          </a:p>
          <a:p>
            <a:pPr>
              <a:tabLst>
                <a:tab pos="444500" algn="l"/>
                <a:tab pos="903288" algn="l"/>
                <a:tab pos="1360488" algn="l"/>
                <a:tab pos="1819275" algn="l"/>
              </a:tabLst>
            </a:pPr>
            <a:r>
              <a:rPr lang="en-US" sz="2000" dirty="0">
                <a:solidFill>
                  <a:schemeClr val="tx1"/>
                </a:solidFill>
              </a:rPr>
              <a:t>			as the criterion </a:t>
            </a:r>
          </a:p>
          <a:p>
            <a:pPr>
              <a:tabLst>
                <a:tab pos="444500" algn="l"/>
                <a:tab pos="903288" algn="l"/>
                <a:tab pos="1360488" algn="l"/>
                <a:tab pos="1819275" algn="l"/>
              </a:tabLst>
            </a:pPr>
            <a:r>
              <a:rPr lang="en-US" sz="2000" dirty="0">
                <a:solidFill>
                  <a:schemeClr val="tx1"/>
                </a:solidFill>
              </a:rPr>
              <a:t>				by which you make the decisions. </a:t>
            </a:r>
          </a:p>
          <a:p>
            <a:pPr>
              <a:tabLst>
                <a:tab pos="444500" algn="l"/>
                <a:tab pos="903288" algn="l"/>
                <a:tab pos="1360488" algn="l"/>
                <a:tab pos="1819275" algn="l"/>
              </a:tabLst>
            </a:pPr>
            <a:r>
              <a:rPr lang="en-US" sz="2000" dirty="0">
                <a:solidFill>
                  <a:schemeClr val="tx1"/>
                </a:solidFill>
              </a:rPr>
              <a:t>										    Stephen Covey </a:t>
            </a:r>
          </a:p>
        </p:txBody>
      </p:sp>
      <p:sp>
        <p:nvSpPr>
          <p:cNvPr id="8" name="Rectangle 7">
            <a:extLst>
              <a:ext uri="{FF2B5EF4-FFF2-40B4-BE49-F238E27FC236}">
                <a16:creationId xmlns:a16="http://schemas.microsoft.com/office/drawing/2014/main" id="{B8407894-3FAE-E445-8959-AD9330EB066A}"/>
              </a:ext>
            </a:extLst>
          </p:cNvPr>
          <p:cNvSpPr/>
          <p:nvPr/>
        </p:nvSpPr>
        <p:spPr>
          <a:xfrm>
            <a:off x="166687" y="3739656"/>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 pos="2278063" algn="l"/>
              </a:tabLst>
            </a:pPr>
            <a:r>
              <a:rPr lang="en-US" sz="2000" dirty="0">
                <a:solidFill>
                  <a:srgbClr val="3327C6"/>
                </a:solidFill>
              </a:rPr>
              <a:t>How good it is </a:t>
            </a:r>
          </a:p>
          <a:p>
            <a:pPr>
              <a:tabLst>
                <a:tab pos="444500" algn="l"/>
                <a:tab pos="903288" algn="l"/>
                <a:tab pos="1360488" algn="l"/>
                <a:tab pos="1819275" algn="l"/>
                <a:tab pos="2278063" algn="l"/>
              </a:tabLst>
            </a:pPr>
            <a:r>
              <a:rPr lang="en-US" sz="2000" dirty="0">
                <a:solidFill>
                  <a:srgbClr val="3327C6"/>
                </a:solidFill>
              </a:rPr>
              <a:t>	when God’s people </a:t>
            </a:r>
          </a:p>
          <a:p>
            <a:pPr>
              <a:tabLst>
                <a:tab pos="444500" algn="l"/>
                <a:tab pos="903288" algn="l"/>
                <a:tab pos="1360488" algn="l"/>
                <a:tab pos="1819275" algn="l"/>
                <a:tab pos="2278063" algn="l"/>
              </a:tabLst>
            </a:pPr>
            <a:r>
              <a:rPr lang="en-US" sz="2000" dirty="0">
                <a:solidFill>
                  <a:srgbClr val="3327C6"/>
                </a:solidFill>
              </a:rPr>
              <a:t>		live together </a:t>
            </a:r>
          </a:p>
          <a:p>
            <a:pPr>
              <a:tabLst>
                <a:tab pos="444500" algn="l"/>
                <a:tab pos="903288" algn="l"/>
                <a:tab pos="1360488" algn="l"/>
                <a:tab pos="1819275" algn="l"/>
                <a:tab pos="2278063" algn="l"/>
              </a:tabLst>
            </a:pPr>
            <a:r>
              <a:rPr lang="en-US" sz="2000" dirty="0">
                <a:solidFill>
                  <a:srgbClr val="3327C6"/>
                </a:solidFill>
              </a:rPr>
              <a:t>			in unity.</a:t>
            </a:r>
          </a:p>
          <a:p>
            <a:pPr>
              <a:tabLst>
                <a:tab pos="444500" algn="l"/>
                <a:tab pos="903288" algn="l"/>
                <a:tab pos="1360488" algn="l"/>
                <a:tab pos="1819275" algn="l"/>
                <a:tab pos="2278063" algn="l"/>
              </a:tabLst>
            </a:pPr>
            <a:r>
              <a:rPr lang="en-US" sz="2000" dirty="0">
                <a:solidFill>
                  <a:srgbClr val="3327C6"/>
                </a:solidFill>
              </a:rPr>
              <a:t> 										          Psalm 133:1</a:t>
            </a:r>
          </a:p>
        </p:txBody>
      </p:sp>
    </p:spTree>
    <p:extLst>
      <p:ext uri="{BB962C8B-B14F-4D97-AF65-F5344CB8AC3E}">
        <p14:creationId xmlns:p14="http://schemas.microsoft.com/office/powerpoint/2010/main" val="3741261762"/>
      </p:ext>
    </p:extLst>
  </p:cSld>
  <p:clrMapOvr>
    <a:masterClrMapping/>
  </p:clrMapOvr>
  <p:transition/>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Community</a:t>
            </a:r>
            <a:endParaRPr lang="en-US" sz="2000" dirty="0">
              <a:solidFill>
                <a:srgbClr val="002060"/>
              </a:solidFill>
            </a:endParaRPr>
          </a:p>
        </p:txBody>
      </p:sp>
      <p:sp>
        <p:nvSpPr>
          <p:cNvPr id="5" name="Rectangle 4">
            <a:extLst>
              <a:ext uri="{FF2B5EF4-FFF2-40B4-BE49-F238E27FC236}">
                <a16:creationId xmlns:a16="http://schemas.microsoft.com/office/drawing/2014/main" id="{50B8E72D-D1AD-EC4A-B285-7203079A66C1}"/>
              </a:ext>
            </a:extLst>
          </p:cNvPr>
          <p:cNvSpPr/>
          <p:nvPr/>
        </p:nvSpPr>
        <p:spPr>
          <a:xfrm>
            <a:off x="166688" y="6366432"/>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Jesus asks for unity among His followers.</a:t>
            </a:r>
          </a:p>
        </p:txBody>
      </p:sp>
      <p:sp>
        <p:nvSpPr>
          <p:cNvPr id="8" name="Rectangle 7">
            <a:extLst>
              <a:ext uri="{FF2B5EF4-FFF2-40B4-BE49-F238E27FC236}">
                <a16:creationId xmlns:a16="http://schemas.microsoft.com/office/drawing/2014/main" id="{B8407894-3FAE-E445-8959-AD9330EB066A}"/>
              </a:ext>
            </a:extLst>
          </p:cNvPr>
          <p:cNvSpPr/>
          <p:nvPr/>
        </p:nvSpPr>
        <p:spPr>
          <a:xfrm>
            <a:off x="166688" y="1188252"/>
            <a:ext cx="8824911" cy="517064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 pos="2278063" algn="l"/>
              </a:tabLst>
            </a:pPr>
            <a:r>
              <a:rPr lang="en-US" sz="2000" dirty="0">
                <a:solidFill>
                  <a:srgbClr val="3327C6"/>
                </a:solidFill>
              </a:rPr>
              <a:t>“My prayer is not for them alone. </a:t>
            </a:r>
          </a:p>
          <a:p>
            <a:pPr>
              <a:tabLst>
                <a:tab pos="444500" algn="l"/>
                <a:tab pos="903288" algn="l"/>
                <a:tab pos="1360488" algn="l"/>
                <a:tab pos="1819275" algn="l"/>
                <a:tab pos="2278063" algn="l"/>
              </a:tabLst>
            </a:pPr>
            <a:r>
              <a:rPr lang="en-US" sz="2000" dirty="0">
                <a:solidFill>
                  <a:srgbClr val="3327C6"/>
                </a:solidFill>
              </a:rPr>
              <a:t>	I pray also for those who will believe in me through their message, 		that all of them may be </a:t>
            </a:r>
            <a:r>
              <a:rPr lang="en-US" sz="2000" u="sng" dirty="0">
                <a:solidFill>
                  <a:srgbClr val="3327C6"/>
                </a:solidFill>
              </a:rPr>
              <a:t>one</a:t>
            </a:r>
            <a:r>
              <a:rPr lang="en-US" sz="2000" dirty="0">
                <a:solidFill>
                  <a:srgbClr val="3327C6"/>
                </a:solidFill>
              </a:rPr>
              <a:t>, </a:t>
            </a:r>
          </a:p>
          <a:p>
            <a:pPr>
              <a:tabLst>
                <a:tab pos="444500" algn="l"/>
                <a:tab pos="903288" algn="l"/>
                <a:tab pos="1360488" algn="l"/>
                <a:tab pos="1819275" algn="l"/>
                <a:tab pos="2278063" algn="l"/>
              </a:tabLst>
            </a:pPr>
            <a:r>
              <a:rPr lang="en-US" sz="2000" dirty="0">
                <a:solidFill>
                  <a:srgbClr val="3327C6"/>
                </a:solidFill>
              </a:rPr>
              <a:t>			Father, just as you are in me and I am in you. </a:t>
            </a:r>
          </a:p>
          <a:p>
            <a:pPr>
              <a:tabLst>
                <a:tab pos="444500" algn="l"/>
                <a:tab pos="903288" algn="l"/>
                <a:tab pos="1360488" algn="l"/>
                <a:tab pos="1819275" algn="l"/>
                <a:tab pos="2278063" algn="l"/>
              </a:tabLst>
            </a:pPr>
            <a:endParaRPr lang="en-US" sz="800" dirty="0">
              <a:solidFill>
                <a:srgbClr val="3327C6"/>
              </a:solidFill>
            </a:endParaRPr>
          </a:p>
          <a:p>
            <a:pPr>
              <a:tabLst>
                <a:tab pos="444500" algn="l"/>
                <a:tab pos="903288" algn="l"/>
                <a:tab pos="1360488" algn="l"/>
                <a:tab pos="1819275" algn="l"/>
                <a:tab pos="2278063" algn="l"/>
              </a:tabLst>
            </a:pPr>
            <a:r>
              <a:rPr lang="en-US" sz="2000" dirty="0">
                <a:solidFill>
                  <a:srgbClr val="3327C6"/>
                </a:solidFill>
              </a:rPr>
              <a:t>May they also be in us </a:t>
            </a:r>
          </a:p>
          <a:p>
            <a:pPr>
              <a:tabLst>
                <a:tab pos="444500" algn="l"/>
                <a:tab pos="903288" algn="l"/>
                <a:tab pos="1360488" algn="l"/>
                <a:tab pos="1819275" algn="l"/>
                <a:tab pos="2278063" algn="l"/>
              </a:tabLst>
            </a:pPr>
            <a:r>
              <a:rPr lang="en-US" sz="2000" dirty="0">
                <a:solidFill>
                  <a:srgbClr val="3327C6"/>
                </a:solidFill>
              </a:rPr>
              <a:t>	so that the world may believe that you have sent me. </a:t>
            </a:r>
          </a:p>
          <a:p>
            <a:pPr>
              <a:tabLst>
                <a:tab pos="444500" algn="l"/>
                <a:tab pos="903288" algn="l"/>
                <a:tab pos="1360488" algn="l"/>
                <a:tab pos="1819275" algn="l"/>
                <a:tab pos="2278063" algn="l"/>
              </a:tabLst>
            </a:pPr>
            <a:endParaRPr lang="en-US" sz="800" dirty="0">
              <a:solidFill>
                <a:srgbClr val="3327C6"/>
              </a:solidFill>
            </a:endParaRPr>
          </a:p>
          <a:p>
            <a:pPr>
              <a:tabLst>
                <a:tab pos="444500" algn="l"/>
                <a:tab pos="903288" algn="l"/>
                <a:tab pos="1360488" algn="l"/>
                <a:tab pos="1819275" algn="l"/>
                <a:tab pos="2278063" algn="l"/>
              </a:tabLst>
            </a:pPr>
            <a:r>
              <a:rPr lang="en-US" sz="2000" dirty="0">
                <a:solidFill>
                  <a:srgbClr val="3327C6"/>
                </a:solidFill>
              </a:rPr>
              <a:t>I have given them the glory that you gave me, </a:t>
            </a:r>
          </a:p>
          <a:p>
            <a:pPr>
              <a:tabLst>
                <a:tab pos="444500" algn="l"/>
                <a:tab pos="903288" algn="l"/>
                <a:tab pos="1360488" algn="l"/>
                <a:tab pos="1819275" algn="l"/>
                <a:tab pos="2278063" algn="l"/>
              </a:tabLst>
            </a:pPr>
            <a:r>
              <a:rPr lang="en-US" sz="2000" dirty="0">
                <a:solidFill>
                  <a:srgbClr val="3327C6"/>
                </a:solidFill>
              </a:rPr>
              <a:t>	that they may be </a:t>
            </a:r>
            <a:r>
              <a:rPr lang="en-US" sz="2000" u="sng" dirty="0">
                <a:solidFill>
                  <a:srgbClr val="3327C6"/>
                </a:solidFill>
              </a:rPr>
              <a:t>one</a:t>
            </a:r>
            <a:r>
              <a:rPr lang="en-US" sz="2000" dirty="0">
                <a:solidFill>
                  <a:srgbClr val="3327C6"/>
                </a:solidFill>
              </a:rPr>
              <a:t> as we are </a:t>
            </a:r>
            <a:r>
              <a:rPr lang="en-US" sz="2000" u="sng" dirty="0">
                <a:solidFill>
                  <a:srgbClr val="3327C6"/>
                </a:solidFill>
              </a:rPr>
              <a:t>one</a:t>
            </a:r>
            <a:r>
              <a:rPr lang="en-US" sz="2000" dirty="0">
                <a:solidFill>
                  <a:srgbClr val="3327C6"/>
                </a:solidFill>
              </a:rPr>
              <a:t> – </a:t>
            </a:r>
          </a:p>
          <a:p>
            <a:pPr>
              <a:tabLst>
                <a:tab pos="444500" algn="l"/>
                <a:tab pos="903288" algn="l"/>
                <a:tab pos="1360488" algn="l"/>
                <a:tab pos="1819275" algn="l"/>
                <a:tab pos="2278063" algn="l"/>
              </a:tabLst>
            </a:pPr>
            <a:r>
              <a:rPr lang="en-US" sz="2000" dirty="0">
                <a:solidFill>
                  <a:srgbClr val="3327C6"/>
                </a:solidFill>
              </a:rPr>
              <a:t>		I in them and you in me – </a:t>
            </a:r>
          </a:p>
          <a:p>
            <a:pPr>
              <a:tabLst>
                <a:tab pos="444500" algn="l"/>
                <a:tab pos="903288" algn="l"/>
                <a:tab pos="1360488" algn="l"/>
                <a:tab pos="1819275" algn="l"/>
                <a:tab pos="2278063" algn="l"/>
              </a:tabLst>
            </a:pPr>
            <a:r>
              <a:rPr lang="en-US" sz="2000" dirty="0">
                <a:solidFill>
                  <a:srgbClr val="3327C6"/>
                </a:solidFill>
              </a:rPr>
              <a:t>			so that they may be brought </a:t>
            </a:r>
          </a:p>
          <a:p>
            <a:pPr>
              <a:tabLst>
                <a:tab pos="444500" algn="l"/>
                <a:tab pos="903288" algn="l"/>
                <a:tab pos="1360488" algn="l"/>
                <a:tab pos="1819275" algn="l"/>
                <a:tab pos="2278063" algn="l"/>
              </a:tabLst>
            </a:pPr>
            <a:r>
              <a:rPr lang="en-US" sz="2000" dirty="0">
                <a:solidFill>
                  <a:srgbClr val="3327C6"/>
                </a:solidFill>
              </a:rPr>
              <a:t>				to complete unity. </a:t>
            </a:r>
          </a:p>
          <a:p>
            <a:pPr>
              <a:tabLst>
                <a:tab pos="444500" algn="l"/>
                <a:tab pos="903288" algn="l"/>
                <a:tab pos="1360488" algn="l"/>
                <a:tab pos="1819275" algn="l"/>
                <a:tab pos="2278063" algn="l"/>
              </a:tabLst>
            </a:pPr>
            <a:endParaRPr lang="en-US" sz="800" dirty="0">
              <a:solidFill>
                <a:srgbClr val="3327C6"/>
              </a:solidFill>
            </a:endParaRPr>
          </a:p>
          <a:p>
            <a:pPr>
              <a:tabLst>
                <a:tab pos="444500" algn="l"/>
                <a:tab pos="903288" algn="l"/>
                <a:tab pos="1360488" algn="l"/>
                <a:tab pos="1819275" algn="l"/>
                <a:tab pos="2278063" algn="l"/>
              </a:tabLst>
            </a:pPr>
            <a:r>
              <a:rPr lang="en-US" sz="2000" dirty="0">
                <a:solidFill>
                  <a:srgbClr val="3327C6"/>
                </a:solidFill>
              </a:rPr>
              <a:t>Then the world will know that you sent me </a:t>
            </a:r>
          </a:p>
          <a:p>
            <a:pPr>
              <a:tabLst>
                <a:tab pos="444500" algn="l"/>
                <a:tab pos="903288" algn="l"/>
                <a:tab pos="1360488" algn="l"/>
                <a:tab pos="1819275" algn="l"/>
                <a:tab pos="2278063" algn="l"/>
              </a:tabLst>
            </a:pPr>
            <a:r>
              <a:rPr lang="en-US" sz="2000" dirty="0">
                <a:solidFill>
                  <a:srgbClr val="3327C6"/>
                </a:solidFill>
              </a:rPr>
              <a:t>	and have loved them </a:t>
            </a:r>
          </a:p>
          <a:p>
            <a:pPr>
              <a:tabLst>
                <a:tab pos="444500" algn="l"/>
                <a:tab pos="903288" algn="l"/>
                <a:tab pos="1360488" algn="l"/>
                <a:tab pos="1819275" algn="l"/>
                <a:tab pos="2278063" algn="l"/>
              </a:tabLst>
            </a:pPr>
            <a:r>
              <a:rPr lang="en-US" sz="2000" dirty="0">
                <a:solidFill>
                  <a:srgbClr val="3327C6"/>
                </a:solidFill>
              </a:rPr>
              <a:t>		even as you have loved me….”</a:t>
            </a:r>
          </a:p>
          <a:p>
            <a:pPr>
              <a:tabLst>
                <a:tab pos="444500" algn="l"/>
                <a:tab pos="903288" algn="l"/>
                <a:tab pos="1360488" algn="l"/>
                <a:tab pos="1819275" algn="l"/>
                <a:tab pos="2278063" algn="l"/>
              </a:tabLst>
            </a:pPr>
            <a:r>
              <a:rPr lang="en-US" sz="2000" dirty="0">
                <a:solidFill>
                  <a:srgbClr val="3327C6"/>
                </a:solidFill>
              </a:rPr>
              <a:t>										       John 17:20-23</a:t>
            </a:r>
          </a:p>
        </p:txBody>
      </p:sp>
    </p:spTree>
    <p:extLst>
      <p:ext uri="{BB962C8B-B14F-4D97-AF65-F5344CB8AC3E}">
        <p14:creationId xmlns:p14="http://schemas.microsoft.com/office/powerpoint/2010/main" val="144083363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What is our Purpose?</a:t>
            </a:r>
            <a:endParaRPr lang="en-US" sz="2000" dirty="0">
              <a:solidFill>
                <a:srgbClr val="002060"/>
              </a:solidFill>
            </a:endParaRPr>
          </a:p>
        </p:txBody>
      </p:sp>
      <p:sp>
        <p:nvSpPr>
          <p:cNvPr id="9" name="Rectangle 8"/>
          <p:cNvSpPr/>
          <p:nvPr/>
        </p:nvSpPr>
        <p:spPr>
          <a:xfrm>
            <a:off x="166687" y="2395391"/>
            <a:ext cx="8824911" cy="23391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chemeClr val="tx1"/>
                </a:solidFill>
              </a:rPr>
              <a:t>And we know that </a:t>
            </a:r>
          </a:p>
          <a:p>
            <a:pPr>
              <a:tabLst>
                <a:tab pos="457200" algn="l"/>
                <a:tab pos="914400" algn="l"/>
                <a:tab pos="1371600" algn="l"/>
                <a:tab pos="1828800" algn="l"/>
                <a:tab pos="2286000" algn="l"/>
                <a:tab pos="2743200" algn="l"/>
              </a:tabLst>
            </a:pPr>
            <a:r>
              <a:rPr lang="en-US" sz="2000" dirty="0">
                <a:solidFill>
                  <a:schemeClr val="tx1"/>
                </a:solidFill>
              </a:rPr>
              <a:t>	in all things </a:t>
            </a:r>
          </a:p>
          <a:p>
            <a:pPr>
              <a:tabLst>
                <a:tab pos="457200" algn="l"/>
                <a:tab pos="914400" algn="l"/>
                <a:tab pos="1371600" algn="l"/>
                <a:tab pos="1828800" algn="l"/>
                <a:tab pos="2286000" algn="l"/>
                <a:tab pos="2743200" algn="l"/>
              </a:tabLst>
            </a:pPr>
            <a:r>
              <a:rPr lang="en-US" sz="2000" dirty="0">
                <a:solidFill>
                  <a:schemeClr val="tx1"/>
                </a:solidFill>
              </a:rPr>
              <a:t>		God works for the good </a:t>
            </a:r>
          </a:p>
          <a:p>
            <a:pPr>
              <a:tabLst>
                <a:tab pos="457200" algn="l"/>
                <a:tab pos="914400" algn="l"/>
                <a:tab pos="1371600" algn="l"/>
                <a:tab pos="1828800" algn="l"/>
                <a:tab pos="2286000" algn="l"/>
                <a:tab pos="2743200" algn="l"/>
              </a:tabLst>
            </a:pPr>
            <a:r>
              <a:rPr lang="en-US" sz="2000" dirty="0">
                <a:solidFill>
                  <a:schemeClr val="tx1"/>
                </a:solidFill>
              </a:rPr>
              <a:t>			of those who love him, </a:t>
            </a:r>
          </a:p>
          <a:p>
            <a:pPr>
              <a:tabLst>
                <a:tab pos="457200" algn="l"/>
                <a:tab pos="914400" algn="l"/>
                <a:tab pos="1371600" algn="l"/>
                <a:tab pos="1828800" algn="l"/>
                <a:tab pos="2286000" algn="l"/>
                <a:tab pos="2743200" algn="l"/>
              </a:tabLst>
            </a:pPr>
            <a:r>
              <a:rPr lang="en-US" sz="2000" dirty="0">
                <a:solidFill>
                  <a:schemeClr val="tx1"/>
                </a:solidFill>
              </a:rPr>
              <a:t>				who have been called </a:t>
            </a:r>
          </a:p>
          <a:p>
            <a:pPr>
              <a:tabLst>
                <a:tab pos="457200" algn="l"/>
                <a:tab pos="914400" algn="l"/>
                <a:tab pos="1371600" algn="l"/>
                <a:tab pos="1828800" algn="l"/>
                <a:tab pos="2286000" algn="l"/>
                <a:tab pos="2743200" algn="l"/>
              </a:tabLst>
            </a:pPr>
            <a:r>
              <a:rPr lang="en-US" sz="2000" dirty="0">
                <a:solidFill>
                  <a:schemeClr val="tx1"/>
                </a:solidFill>
              </a:rPr>
              <a:t>					</a:t>
            </a:r>
            <a:r>
              <a:rPr lang="en-US" sz="2000" dirty="0">
                <a:solidFill>
                  <a:srgbClr val="FF0000"/>
                </a:solidFill>
              </a:rPr>
              <a:t>according to his purpose</a:t>
            </a:r>
            <a:r>
              <a:rPr lang="en-US" sz="2000" dirty="0">
                <a:solidFill>
                  <a:schemeClr val="tx1"/>
                </a:solidFill>
              </a:rPr>
              <a:t>.</a:t>
            </a:r>
          </a:p>
          <a:p>
            <a:pPr>
              <a:tabLst>
                <a:tab pos="457200" algn="l"/>
                <a:tab pos="914400" algn="l"/>
                <a:tab pos="1371600" algn="l"/>
                <a:tab pos="1828800" algn="l"/>
                <a:tab pos="2286000" algn="l"/>
                <a:tab pos="2743200" algn="l"/>
              </a:tabLst>
            </a:pPr>
            <a:r>
              <a:rPr lang="en-US" sz="2000" dirty="0">
                <a:solidFill>
                  <a:schemeClr val="tx1"/>
                </a:solidFill>
              </a:rPr>
              <a:t>										         Romans 8:28</a:t>
            </a:r>
          </a:p>
        </p:txBody>
      </p:sp>
      <p:sp>
        <p:nvSpPr>
          <p:cNvPr id="7" name="Rectangle 6"/>
          <p:cNvSpPr/>
          <p:nvPr/>
        </p:nvSpPr>
        <p:spPr>
          <a:xfrm>
            <a:off x="166685" y="5341179"/>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We are called to fulfill God’s purpose.</a:t>
            </a:r>
          </a:p>
        </p:txBody>
      </p:sp>
      <p:sp>
        <p:nvSpPr>
          <p:cNvPr id="8" name="Rectangle 7"/>
          <p:cNvSpPr/>
          <p:nvPr/>
        </p:nvSpPr>
        <p:spPr>
          <a:xfrm>
            <a:off x="166686" y="6231199"/>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We will pursue the meaning of God’s purpose later.</a:t>
            </a:r>
          </a:p>
        </p:txBody>
      </p:sp>
    </p:spTree>
    <p:extLst>
      <p:ext uri="{BB962C8B-B14F-4D97-AF65-F5344CB8AC3E}">
        <p14:creationId xmlns:p14="http://schemas.microsoft.com/office/powerpoint/2010/main" val="371416158"/>
      </p:ext>
    </p:extLst>
  </p:cSld>
  <p:clrMapOvr>
    <a:masterClrMapping/>
  </p:clrMapOvr>
  <p:transition/>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Community</a:t>
            </a:r>
            <a:endParaRPr lang="en-US" sz="2000" dirty="0">
              <a:solidFill>
                <a:srgbClr val="002060"/>
              </a:solidFill>
            </a:endParaRPr>
          </a:p>
        </p:txBody>
      </p:sp>
      <p:sp>
        <p:nvSpPr>
          <p:cNvPr id="5" name="Rectangle 4">
            <a:extLst>
              <a:ext uri="{FF2B5EF4-FFF2-40B4-BE49-F238E27FC236}">
                <a16:creationId xmlns:a16="http://schemas.microsoft.com/office/drawing/2014/main" id="{50B8E72D-D1AD-EC4A-B285-7203079A66C1}"/>
              </a:ext>
            </a:extLst>
          </p:cNvPr>
          <p:cNvSpPr/>
          <p:nvPr/>
        </p:nvSpPr>
        <p:spPr>
          <a:xfrm>
            <a:off x="166688" y="6366432"/>
            <a:ext cx="8824911" cy="492443"/>
          </a:xfrm>
          <a:prstGeom prst="rect">
            <a:avLst/>
          </a:prstGeom>
          <a:solidFill>
            <a:srgbClr val="FFD579">
              <a:alpha val="25882"/>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There is great strength </a:t>
            </a:r>
            <a:r>
              <a:rPr lang="en-US" sz="2000">
                <a:solidFill>
                  <a:schemeClr val="tx1"/>
                </a:solidFill>
              </a:rPr>
              <a:t>in unity.</a:t>
            </a:r>
            <a:endParaRPr lang="en-US" sz="2000" dirty="0">
              <a:solidFill>
                <a:schemeClr val="tx1"/>
              </a:solidFill>
            </a:endParaRPr>
          </a:p>
        </p:txBody>
      </p:sp>
      <p:sp>
        <p:nvSpPr>
          <p:cNvPr id="8" name="Rectangle 7">
            <a:extLst>
              <a:ext uri="{FF2B5EF4-FFF2-40B4-BE49-F238E27FC236}">
                <a16:creationId xmlns:a16="http://schemas.microsoft.com/office/drawing/2014/main" id="{B8407894-3FAE-E445-8959-AD9330EB066A}"/>
              </a:ext>
            </a:extLst>
          </p:cNvPr>
          <p:cNvSpPr/>
          <p:nvPr/>
        </p:nvSpPr>
        <p:spPr>
          <a:xfrm>
            <a:off x="166688" y="11882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44500" algn="l"/>
                <a:tab pos="903288" algn="l"/>
                <a:tab pos="1360488" algn="l"/>
                <a:tab pos="1819275" algn="l"/>
                <a:tab pos="2278063" algn="l"/>
              </a:tabLst>
            </a:pPr>
            <a:r>
              <a:rPr lang="en-US" sz="2000" dirty="0">
                <a:solidFill>
                  <a:srgbClr val="3327C6"/>
                </a:solidFill>
              </a:rPr>
              <a:t>the power of unity (example of coherence &amp; constructive interference)</a:t>
            </a:r>
          </a:p>
        </p:txBody>
      </p:sp>
      <p:pic>
        <p:nvPicPr>
          <p:cNvPr id="4" name="Picture 3">
            <a:extLst>
              <a:ext uri="{FF2B5EF4-FFF2-40B4-BE49-F238E27FC236}">
                <a16:creationId xmlns:a16="http://schemas.microsoft.com/office/drawing/2014/main" id="{89A081FB-08D3-CE4F-97DB-4CB6A3C348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549" y="1743590"/>
            <a:ext cx="8303187" cy="4559947"/>
          </a:xfrm>
          <a:prstGeom prst="rect">
            <a:avLst/>
          </a:prstGeom>
        </p:spPr>
      </p:pic>
      <p:sp>
        <p:nvSpPr>
          <p:cNvPr id="2" name="TextBox 1">
            <a:extLst>
              <a:ext uri="{FF2B5EF4-FFF2-40B4-BE49-F238E27FC236}">
                <a16:creationId xmlns:a16="http://schemas.microsoft.com/office/drawing/2014/main" id="{8494EAE7-AF04-2F4F-8660-9B8F8B4621B5}"/>
              </a:ext>
            </a:extLst>
          </p:cNvPr>
          <p:cNvSpPr txBox="1"/>
          <p:nvPr/>
        </p:nvSpPr>
        <p:spPr>
          <a:xfrm>
            <a:off x="387793" y="5138145"/>
            <a:ext cx="2756076" cy="400110"/>
          </a:xfrm>
          <a:prstGeom prst="rect">
            <a:avLst/>
          </a:prstGeom>
          <a:solidFill>
            <a:schemeClr val="bg1"/>
          </a:solidFill>
        </p:spPr>
        <p:txBody>
          <a:bodyPr wrap="none" rtlCol="0">
            <a:spAutoFit/>
          </a:bodyPr>
          <a:lstStyle/>
          <a:p>
            <a:r>
              <a:rPr lang="en-US" sz="2000" b="0" dirty="0">
                <a:solidFill>
                  <a:srgbClr val="0432FF"/>
                </a:solidFill>
              </a:rPr>
              <a:t>lots of different phases</a:t>
            </a:r>
          </a:p>
        </p:txBody>
      </p:sp>
      <p:sp>
        <p:nvSpPr>
          <p:cNvPr id="9" name="TextBox 8">
            <a:extLst>
              <a:ext uri="{FF2B5EF4-FFF2-40B4-BE49-F238E27FC236}">
                <a16:creationId xmlns:a16="http://schemas.microsoft.com/office/drawing/2014/main" id="{21168DAA-A130-9C4C-A0E7-05BE2708DE4A}"/>
              </a:ext>
            </a:extLst>
          </p:cNvPr>
          <p:cNvSpPr txBox="1"/>
          <p:nvPr/>
        </p:nvSpPr>
        <p:spPr>
          <a:xfrm>
            <a:off x="7060263" y="5041681"/>
            <a:ext cx="1382110" cy="400110"/>
          </a:xfrm>
          <a:prstGeom prst="rect">
            <a:avLst/>
          </a:prstGeom>
          <a:solidFill>
            <a:schemeClr val="bg1"/>
          </a:solidFill>
        </p:spPr>
        <p:txBody>
          <a:bodyPr wrap="none" rtlCol="0">
            <a:spAutoFit/>
          </a:bodyPr>
          <a:lstStyle/>
          <a:p>
            <a:r>
              <a:rPr lang="en-US" sz="2000" b="0" dirty="0">
                <a:solidFill>
                  <a:srgbClr val="0432FF"/>
                </a:solidFill>
              </a:rPr>
              <a:t>incoherent</a:t>
            </a:r>
          </a:p>
        </p:txBody>
      </p:sp>
    </p:spTree>
    <p:extLst>
      <p:ext uri="{BB962C8B-B14F-4D97-AF65-F5344CB8AC3E}">
        <p14:creationId xmlns:p14="http://schemas.microsoft.com/office/powerpoint/2010/main" val="570162874"/>
      </p:ext>
    </p:extLst>
  </p:cSld>
  <p:clrMapOvr>
    <a:masterClrMapping/>
  </p:clrMapOvr>
  <p:transition/>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Relationships - Responsibility</a:t>
            </a:r>
          </a:p>
        </p:txBody>
      </p:sp>
      <p:sp>
        <p:nvSpPr>
          <p:cNvPr id="7" name="Rectangle 6"/>
          <p:cNvSpPr/>
          <p:nvPr/>
        </p:nvSpPr>
        <p:spPr>
          <a:xfrm>
            <a:off x="166683" y="1706095"/>
            <a:ext cx="5386624"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indent="-342900">
              <a:buFont typeface="Arial" charset="0"/>
              <a:buChar char="•"/>
            </a:pPr>
            <a:r>
              <a:rPr lang="en-US" sz="2000" dirty="0">
                <a:solidFill>
                  <a:srgbClr val="0432FF"/>
                </a:solidFill>
              </a:rPr>
              <a:t>Love</a:t>
            </a:r>
          </a:p>
          <a:p>
            <a:pPr marL="342900" lvl="0" indent="-342900">
              <a:buFont typeface="Arial" charset="0"/>
              <a:buChar char="•"/>
            </a:pPr>
            <a:r>
              <a:rPr lang="en-US" sz="2000" dirty="0">
                <a:solidFill>
                  <a:srgbClr val="0432FF"/>
                </a:solidFill>
              </a:rPr>
              <a:t>Community</a:t>
            </a:r>
          </a:p>
          <a:p>
            <a:pPr marL="342900" indent="-342900">
              <a:buFont typeface="Arial" charset="0"/>
              <a:buChar char="•"/>
            </a:pPr>
            <a:r>
              <a:rPr lang="en-US" sz="2000" dirty="0">
                <a:solidFill>
                  <a:srgbClr val="0432FF"/>
                </a:solidFill>
              </a:rPr>
              <a:t>Responsibility</a:t>
            </a:r>
          </a:p>
          <a:p>
            <a:pPr marL="342900" indent="-342900">
              <a:buFont typeface="Arial" charset="0"/>
              <a:buChar char="•"/>
            </a:pPr>
            <a:r>
              <a:rPr lang="en-US" sz="2000" dirty="0">
                <a:solidFill>
                  <a:schemeClr val="bg1">
                    <a:lumMod val="50000"/>
                  </a:schemeClr>
                </a:solidFill>
              </a:rPr>
              <a:t>Presentation</a:t>
            </a:r>
          </a:p>
          <a:p>
            <a:pPr marL="342900" indent="-342900">
              <a:buFont typeface="Arial" charset="0"/>
              <a:buChar char="•"/>
            </a:pPr>
            <a:r>
              <a:rPr lang="en-US" sz="2000" dirty="0">
                <a:solidFill>
                  <a:schemeClr val="bg1">
                    <a:lumMod val="50000"/>
                  </a:schemeClr>
                </a:solidFill>
              </a:rPr>
              <a:t>Service</a:t>
            </a:r>
          </a:p>
        </p:txBody>
      </p:sp>
    </p:spTree>
    <p:extLst>
      <p:ext uri="{BB962C8B-B14F-4D97-AF65-F5344CB8AC3E}">
        <p14:creationId xmlns:p14="http://schemas.microsoft.com/office/powerpoint/2010/main" val="4191071554"/>
      </p:ext>
    </p:extLst>
  </p:cSld>
  <p:clrMapOvr>
    <a:masterClrMapping/>
  </p:clrMapOvr>
  <p:transitio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3327C6"/>
                </a:solidFill>
                <a:sym typeface="Arial" charset="0"/>
              </a:rPr>
              <a:t>Purpose Themes: Relationships - Responsibility</a:t>
            </a:r>
          </a:p>
        </p:txBody>
      </p:sp>
      <p:sp>
        <p:nvSpPr>
          <p:cNvPr id="83" name="Rectangle 82"/>
          <p:cNvSpPr/>
          <p:nvPr/>
        </p:nvSpPr>
        <p:spPr>
          <a:xfrm>
            <a:off x="166686" y="1199933"/>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If we truly love God, </a:t>
            </a:r>
          </a:p>
          <a:p>
            <a:pPr>
              <a:tabLst>
                <a:tab pos="457200" algn="l"/>
                <a:tab pos="914400" algn="l"/>
                <a:tab pos="1371600" algn="l"/>
                <a:tab pos="1828800" algn="l"/>
                <a:tab pos="2286000" algn="l"/>
              </a:tabLst>
            </a:pPr>
            <a:r>
              <a:rPr lang="en-US" sz="2000" dirty="0">
                <a:solidFill>
                  <a:schemeClr val="tx1"/>
                </a:solidFill>
              </a:rPr>
              <a:t>	then we will love His Creation, </a:t>
            </a:r>
          </a:p>
          <a:p>
            <a:pPr>
              <a:tabLst>
                <a:tab pos="457200" algn="l"/>
                <a:tab pos="914400" algn="l"/>
                <a:tab pos="1371600" algn="l"/>
                <a:tab pos="1828800" algn="l"/>
                <a:tab pos="2286000" algn="l"/>
              </a:tabLst>
            </a:pPr>
            <a:r>
              <a:rPr lang="en-US" sz="2000" dirty="0">
                <a:solidFill>
                  <a:schemeClr val="tx1"/>
                </a:solidFill>
              </a:rPr>
              <a:t>		and we will try to save people.</a:t>
            </a:r>
          </a:p>
          <a:p>
            <a:pPr>
              <a:tabLst>
                <a:tab pos="457200" algn="l"/>
                <a:tab pos="914400" algn="l"/>
                <a:tab pos="1371600" algn="l"/>
                <a:tab pos="1828800" algn="l"/>
                <a:tab pos="2286000" algn="l"/>
              </a:tabLst>
            </a:pPr>
            <a:r>
              <a:rPr lang="en-US" sz="2000" dirty="0">
                <a:solidFill>
                  <a:schemeClr val="tx1"/>
                </a:solidFill>
              </a:rPr>
              <a:t>											Jan Banks</a:t>
            </a:r>
          </a:p>
        </p:txBody>
      </p:sp>
    </p:spTree>
    <p:extLst>
      <p:ext uri="{BB962C8B-B14F-4D97-AF65-F5344CB8AC3E}">
        <p14:creationId xmlns:p14="http://schemas.microsoft.com/office/powerpoint/2010/main" val="788955900"/>
      </p:ext>
    </p:extLst>
  </p:cSld>
  <p:clrMapOvr>
    <a:masterClrMapping/>
  </p:clrMapOvr>
  <p:transition/>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3327C6"/>
                </a:solidFill>
                <a:sym typeface="Arial" charset="0"/>
              </a:rPr>
              <a:t>Purpose Themes: Relationships - Responsibility</a:t>
            </a:r>
          </a:p>
        </p:txBody>
      </p:sp>
      <p:sp>
        <p:nvSpPr>
          <p:cNvPr id="83" name="Rectangle 82"/>
          <p:cNvSpPr/>
          <p:nvPr/>
        </p:nvSpPr>
        <p:spPr>
          <a:xfrm>
            <a:off x="166686" y="1199933"/>
            <a:ext cx="8824911" cy="246221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[We have a responsibility to each other, to try to save them…]</a:t>
            </a:r>
          </a:p>
          <a:p>
            <a:pPr>
              <a:tabLst>
                <a:tab pos="444500" algn="l"/>
                <a:tab pos="903288" algn="l"/>
                <a:tab pos="1360488" algn="l"/>
                <a:tab pos="1819275" algn="l"/>
              </a:tabLst>
            </a:pPr>
            <a:endParaRPr lang="en-US" sz="800" dirty="0">
              <a:solidFill>
                <a:srgbClr val="3327C6"/>
              </a:solidFill>
            </a:endParaRPr>
          </a:p>
          <a:p>
            <a:pPr>
              <a:tabLst>
                <a:tab pos="444500" algn="l"/>
                <a:tab pos="903288" algn="l"/>
                <a:tab pos="1360488" algn="l"/>
                <a:tab pos="1819275" algn="l"/>
              </a:tabLst>
            </a:pPr>
            <a:r>
              <a:rPr lang="en-US" sz="2000" dirty="0">
                <a:solidFill>
                  <a:srgbClr val="3327C6"/>
                </a:solidFill>
              </a:rPr>
              <a:t>Son of man, </a:t>
            </a:r>
          </a:p>
          <a:p>
            <a:pPr>
              <a:tabLst>
                <a:tab pos="444500" algn="l"/>
                <a:tab pos="903288" algn="l"/>
                <a:tab pos="1360488" algn="l"/>
                <a:tab pos="1819275" algn="l"/>
              </a:tabLst>
            </a:pPr>
            <a:r>
              <a:rPr lang="en-US" sz="2000" dirty="0">
                <a:solidFill>
                  <a:srgbClr val="3327C6"/>
                </a:solidFill>
              </a:rPr>
              <a:t>	I have made you a watchman </a:t>
            </a:r>
          </a:p>
          <a:p>
            <a:pPr>
              <a:tabLst>
                <a:tab pos="444500" algn="l"/>
                <a:tab pos="903288" algn="l"/>
                <a:tab pos="1360488" algn="l"/>
                <a:tab pos="1819275" algn="l"/>
              </a:tabLst>
            </a:pPr>
            <a:r>
              <a:rPr lang="en-US" sz="2000" dirty="0">
                <a:solidFill>
                  <a:srgbClr val="3327C6"/>
                </a:solidFill>
              </a:rPr>
              <a:t>		for the people of Israel; </a:t>
            </a:r>
          </a:p>
          <a:p>
            <a:pPr>
              <a:tabLst>
                <a:tab pos="444500" algn="l"/>
                <a:tab pos="903288" algn="l"/>
                <a:tab pos="1360488" algn="l"/>
                <a:tab pos="1819275" algn="l"/>
              </a:tabLst>
            </a:pPr>
            <a:r>
              <a:rPr lang="en-US" sz="2000" dirty="0">
                <a:solidFill>
                  <a:srgbClr val="3327C6"/>
                </a:solidFill>
              </a:rPr>
              <a:t>			so hear the word I speak </a:t>
            </a:r>
          </a:p>
          <a:p>
            <a:pPr>
              <a:tabLst>
                <a:tab pos="444500" algn="l"/>
                <a:tab pos="903288" algn="l"/>
                <a:tab pos="1360488" algn="l"/>
                <a:tab pos="1819275" algn="l"/>
              </a:tabLst>
            </a:pPr>
            <a:r>
              <a:rPr lang="en-US" sz="2000" dirty="0">
                <a:solidFill>
                  <a:srgbClr val="3327C6"/>
                </a:solidFill>
              </a:rPr>
              <a:t>				and give them warning from me.</a:t>
            </a:r>
          </a:p>
          <a:p>
            <a:pPr>
              <a:tabLst>
                <a:tab pos="444500" algn="l"/>
                <a:tab pos="903288" algn="l"/>
                <a:tab pos="1360488" algn="l"/>
                <a:tab pos="1819275" algn="l"/>
              </a:tabLst>
            </a:pPr>
            <a:r>
              <a:rPr lang="en-US" sz="2000" dirty="0">
                <a:solidFill>
                  <a:srgbClr val="3327C6"/>
                </a:solidFill>
              </a:rPr>
              <a:t>									        Ezekiel 3:17 and 33:7</a:t>
            </a:r>
          </a:p>
        </p:txBody>
      </p:sp>
      <p:sp>
        <p:nvSpPr>
          <p:cNvPr id="5" name="Rectangle 4">
            <a:extLst>
              <a:ext uri="{FF2B5EF4-FFF2-40B4-BE49-F238E27FC236}">
                <a16:creationId xmlns:a16="http://schemas.microsoft.com/office/drawing/2014/main" id="{7B3C75B8-5FE9-754F-A4A7-A859DFAEE2FF}"/>
              </a:ext>
            </a:extLst>
          </p:cNvPr>
          <p:cNvSpPr/>
          <p:nvPr/>
        </p:nvSpPr>
        <p:spPr>
          <a:xfrm>
            <a:off x="166685" y="4209616"/>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rgbClr val="3327C6"/>
                </a:solidFill>
              </a:rPr>
              <a:t>For when I preach the gospel, </a:t>
            </a:r>
          </a:p>
          <a:p>
            <a:pPr>
              <a:tabLst>
                <a:tab pos="444500" algn="l"/>
                <a:tab pos="903288" algn="l"/>
                <a:tab pos="1360488" algn="l"/>
                <a:tab pos="1819275" algn="l"/>
              </a:tabLst>
            </a:pPr>
            <a:r>
              <a:rPr lang="en-US" sz="2000" dirty="0">
                <a:solidFill>
                  <a:srgbClr val="3327C6"/>
                </a:solidFill>
              </a:rPr>
              <a:t>	I cannot boast, </a:t>
            </a:r>
          </a:p>
          <a:p>
            <a:pPr>
              <a:tabLst>
                <a:tab pos="444500" algn="l"/>
                <a:tab pos="903288" algn="l"/>
                <a:tab pos="1360488" algn="l"/>
                <a:tab pos="1819275" algn="l"/>
              </a:tabLst>
            </a:pPr>
            <a:r>
              <a:rPr lang="en-US" sz="2000" dirty="0">
                <a:solidFill>
                  <a:srgbClr val="3327C6"/>
                </a:solidFill>
              </a:rPr>
              <a:t>		since I am </a:t>
            </a:r>
            <a:r>
              <a:rPr lang="en-US" sz="2000" u="sng" dirty="0">
                <a:solidFill>
                  <a:srgbClr val="3327C6"/>
                </a:solidFill>
              </a:rPr>
              <a:t>compelled</a:t>
            </a:r>
            <a:r>
              <a:rPr lang="en-US" sz="2000" dirty="0">
                <a:solidFill>
                  <a:srgbClr val="3327C6"/>
                </a:solidFill>
              </a:rPr>
              <a:t> to preach. </a:t>
            </a:r>
          </a:p>
          <a:p>
            <a:pPr>
              <a:tabLst>
                <a:tab pos="444500" algn="l"/>
                <a:tab pos="903288" algn="l"/>
                <a:tab pos="1360488" algn="l"/>
                <a:tab pos="1819275" algn="l"/>
              </a:tabLst>
            </a:pPr>
            <a:endParaRPr lang="en-US" sz="800" dirty="0">
              <a:solidFill>
                <a:srgbClr val="3327C6"/>
              </a:solidFill>
            </a:endParaRPr>
          </a:p>
          <a:p>
            <a:pPr>
              <a:tabLst>
                <a:tab pos="444500" algn="l"/>
                <a:tab pos="903288" algn="l"/>
                <a:tab pos="1360488" algn="l"/>
                <a:tab pos="1819275" algn="l"/>
              </a:tabLst>
            </a:pPr>
            <a:r>
              <a:rPr lang="en-US" sz="2000" dirty="0">
                <a:solidFill>
                  <a:srgbClr val="3327C6"/>
                </a:solidFill>
              </a:rPr>
              <a:t>Woe to me </a:t>
            </a:r>
          </a:p>
          <a:p>
            <a:pPr>
              <a:tabLst>
                <a:tab pos="444500" algn="l"/>
                <a:tab pos="903288" algn="l"/>
                <a:tab pos="1360488" algn="l"/>
                <a:tab pos="1819275" algn="l"/>
              </a:tabLst>
            </a:pPr>
            <a:r>
              <a:rPr lang="en-US" sz="2000" dirty="0">
                <a:solidFill>
                  <a:srgbClr val="3327C6"/>
                </a:solidFill>
              </a:rPr>
              <a:t>	if I do not preach the gospel!</a:t>
            </a:r>
          </a:p>
          <a:p>
            <a:pPr>
              <a:tabLst>
                <a:tab pos="444500" algn="l"/>
                <a:tab pos="903288" algn="l"/>
                <a:tab pos="1360488" algn="l"/>
                <a:tab pos="1819275" algn="l"/>
              </a:tabLst>
            </a:pPr>
            <a:r>
              <a:rPr lang="en-US" sz="2000" dirty="0">
                <a:solidFill>
                  <a:srgbClr val="3327C6"/>
                </a:solidFill>
              </a:rPr>
              <a:t>									            1 Corinthians 9:16</a:t>
            </a:r>
          </a:p>
        </p:txBody>
      </p:sp>
    </p:spTree>
    <p:extLst>
      <p:ext uri="{BB962C8B-B14F-4D97-AF65-F5344CB8AC3E}">
        <p14:creationId xmlns:p14="http://schemas.microsoft.com/office/powerpoint/2010/main" val="3755133725"/>
      </p:ext>
    </p:extLst>
  </p:cSld>
  <p:clrMapOvr>
    <a:masterClrMapping/>
  </p:clrMapOvr>
  <p:transition/>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Relationships</a:t>
            </a:r>
          </a:p>
        </p:txBody>
      </p:sp>
      <p:sp>
        <p:nvSpPr>
          <p:cNvPr id="7" name="Rectangle 6"/>
          <p:cNvSpPr/>
          <p:nvPr/>
        </p:nvSpPr>
        <p:spPr>
          <a:xfrm>
            <a:off x="166683" y="1706095"/>
            <a:ext cx="5386624"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indent="-342900">
              <a:buFont typeface="Arial" charset="0"/>
              <a:buChar char="•"/>
            </a:pPr>
            <a:r>
              <a:rPr lang="en-US" sz="2000" dirty="0">
                <a:solidFill>
                  <a:srgbClr val="0432FF"/>
                </a:solidFill>
              </a:rPr>
              <a:t>Love</a:t>
            </a:r>
          </a:p>
          <a:p>
            <a:pPr marL="342900" lvl="0" indent="-342900">
              <a:buFont typeface="Arial" charset="0"/>
              <a:buChar char="•"/>
            </a:pPr>
            <a:r>
              <a:rPr lang="en-US" sz="2000" dirty="0">
                <a:solidFill>
                  <a:srgbClr val="0432FF"/>
                </a:solidFill>
              </a:rPr>
              <a:t>Community</a:t>
            </a:r>
          </a:p>
          <a:p>
            <a:pPr marL="342900" indent="-342900">
              <a:buFont typeface="Arial" charset="0"/>
              <a:buChar char="•"/>
            </a:pPr>
            <a:r>
              <a:rPr lang="en-US" sz="2000" dirty="0">
                <a:solidFill>
                  <a:srgbClr val="0432FF"/>
                </a:solidFill>
              </a:rPr>
              <a:t>Responsibility</a:t>
            </a:r>
          </a:p>
          <a:p>
            <a:pPr marL="342900" indent="-342900">
              <a:buFont typeface="Arial" charset="0"/>
              <a:buChar char="•"/>
            </a:pPr>
            <a:r>
              <a:rPr lang="en-US" sz="2000" dirty="0">
                <a:solidFill>
                  <a:srgbClr val="0432FF"/>
                </a:solidFill>
              </a:rPr>
              <a:t>Presentation</a:t>
            </a:r>
          </a:p>
          <a:p>
            <a:pPr marL="342900" indent="-342900">
              <a:buFont typeface="Arial" charset="0"/>
              <a:buChar char="•"/>
            </a:pPr>
            <a:r>
              <a:rPr lang="en-US" sz="2000" dirty="0">
                <a:solidFill>
                  <a:schemeClr val="bg1">
                    <a:lumMod val="50000"/>
                  </a:schemeClr>
                </a:solidFill>
              </a:rPr>
              <a:t>Service</a:t>
            </a:r>
          </a:p>
        </p:txBody>
      </p:sp>
    </p:spTree>
    <p:extLst>
      <p:ext uri="{BB962C8B-B14F-4D97-AF65-F5344CB8AC3E}">
        <p14:creationId xmlns:p14="http://schemas.microsoft.com/office/powerpoint/2010/main" val="4279283519"/>
      </p:ext>
    </p:extLst>
  </p:cSld>
  <p:clrMapOvr>
    <a:masterClrMapping/>
  </p:clrMapOvr>
  <p:transition/>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3327C6"/>
                </a:solidFill>
                <a:sym typeface="Arial" charset="0"/>
              </a:rPr>
              <a:t>Purpose Themes: Relationships - Presentation</a:t>
            </a:r>
          </a:p>
        </p:txBody>
      </p:sp>
      <p:sp>
        <p:nvSpPr>
          <p:cNvPr id="83" name="Rectangle 82"/>
          <p:cNvSpPr/>
          <p:nvPr/>
        </p:nvSpPr>
        <p:spPr>
          <a:xfrm>
            <a:off x="166686" y="1199933"/>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Prophets have no other </a:t>
            </a:r>
            <a:r>
              <a:rPr lang="en-US" sz="2000" dirty="0">
                <a:solidFill>
                  <a:srgbClr val="FF0000"/>
                </a:solidFill>
              </a:rPr>
              <a:t>purpose</a:t>
            </a:r>
            <a:r>
              <a:rPr lang="en-US" sz="2000" dirty="0">
                <a:solidFill>
                  <a:schemeClr val="tx1"/>
                </a:solidFill>
              </a:rPr>
              <a:t>, </a:t>
            </a:r>
          </a:p>
          <a:p>
            <a:pPr>
              <a:tabLst>
                <a:tab pos="444500" algn="l"/>
                <a:tab pos="903288" algn="l"/>
                <a:tab pos="1360488" algn="l"/>
                <a:tab pos="1819275" algn="l"/>
              </a:tabLst>
            </a:pPr>
            <a:r>
              <a:rPr lang="en-US" sz="2000" dirty="0">
                <a:solidFill>
                  <a:schemeClr val="tx1"/>
                </a:solidFill>
              </a:rPr>
              <a:t>	no other mission except to serve God. 		Joseph B. </a:t>
            </a:r>
            <a:r>
              <a:rPr lang="en-US" sz="2000" dirty="0" err="1">
                <a:solidFill>
                  <a:schemeClr val="tx1"/>
                </a:solidFill>
              </a:rPr>
              <a:t>Wirthlin</a:t>
            </a:r>
            <a:r>
              <a:rPr lang="en-US" sz="2000" dirty="0">
                <a:solidFill>
                  <a:schemeClr val="tx1"/>
                </a:solidFill>
              </a:rPr>
              <a:t> </a:t>
            </a:r>
          </a:p>
        </p:txBody>
      </p:sp>
      <p:sp>
        <p:nvSpPr>
          <p:cNvPr id="7" name="Rectangle 6">
            <a:extLst>
              <a:ext uri="{FF2B5EF4-FFF2-40B4-BE49-F238E27FC236}">
                <a16:creationId xmlns:a16="http://schemas.microsoft.com/office/drawing/2014/main" id="{9E50E0D1-2B19-2740-9D9D-7E2B9FA99250}"/>
              </a:ext>
            </a:extLst>
          </p:cNvPr>
          <p:cNvSpPr/>
          <p:nvPr/>
        </p:nvSpPr>
        <p:spPr>
          <a:xfrm>
            <a:off x="155092" y="3451244"/>
            <a:ext cx="8824911" cy="320087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I discovered that no revival comes </a:t>
            </a:r>
          </a:p>
          <a:p>
            <a:pPr>
              <a:tabLst>
                <a:tab pos="444500" algn="l"/>
                <a:tab pos="903288" algn="l"/>
                <a:tab pos="1360488" algn="l"/>
                <a:tab pos="1819275" algn="l"/>
              </a:tabLst>
            </a:pPr>
            <a:r>
              <a:rPr lang="en-US" sz="2000" dirty="0">
                <a:solidFill>
                  <a:schemeClr val="tx1"/>
                </a:solidFill>
              </a:rPr>
              <a:t>	if we don't preach the Word of God </a:t>
            </a:r>
          </a:p>
          <a:p>
            <a:pPr>
              <a:tabLst>
                <a:tab pos="444500" algn="l"/>
                <a:tab pos="903288" algn="l"/>
                <a:tab pos="1360488" algn="l"/>
                <a:tab pos="1819275" algn="l"/>
              </a:tabLst>
            </a:pPr>
            <a:r>
              <a:rPr lang="en-US" sz="2000" dirty="0">
                <a:solidFill>
                  <a:schemeClr val="tx1"/>
                </a:solidFill>
              </a:rPr>
              <a:t>		under the anointing of the Holy Spirit. </a:t>
            </a:r>
          </a:p>
          <a:p>
            <a:pPr>
              <a:tabLst>
                <a:tab pos="444500" algn="l"/>
                <a:tab pos="903288" algn="l"/>
                <a:tab pos="1360488" algn="l"/>
                <a:tab pos="1819275" algn="l"/>
              </a:tabLst>
            </a:pPr>
            <a:endParaRPr lang="en-US" sz="800" dirty="0">
              <a:solidFill>
                <a:schemeClr val="tx1"/>
              </a:solidFill>
            </a:endParaRPr>
          </a:p>
          <a:p>
            <a:pPr>
              <a:tabLst>
                <a:tab pos="444500" algn="l"/>
                <a:tab pos="903288" algn="l"/>
                <a:tab pos="1360488" algn="l"/>
                <a:tab pos="1819275" algn="l"/>
              </a:tabLst>
            </a:pPr>
            <a:r>
              <a:rPr lang="en-US" sz="2000" dirty="0">
                <a:solidFill>
                  <a:schemeClr val="tx1"/>
                </a:solidFill>
              </a:rPr>
              <a:t>If we only have the Great Commission </a:t>
            </a:r>
          </a:p>
          <a:p>
            <a:pPr>
              <a:tabLst>
                <a:tab pos="444500" algn="l"/>
                <a:tab pos="903288" algn="l"/>
                <a:tab pos="1360488" algn="l"/>
                <a:tab pos="1819275" algn="l"/>
              </a:tabLst>
            </a:pPr>
            <a:r>
              <a:rPr lang="en-US" sz="2000" dirty="0">
                <a:solidFill>
                  <a:schemeClr val="tx1"/>
                </a:solidFill>
              </a:rPr>
              <a:t>	and only the Holy Spirit, </a:t>
            </a:r>
          </a:p>
          <a:p>
            <a:pPr>
              <a:tabLst>
                <a:tab pos="444500" algn="l"/>
                <a:tab pos="903288" algn="l"/>
                <a:tab pos="1360488" algn="l"/>
                <a:tab pos="1819275" algn="l"/>
              </a:tabLst>
            </a:pPr>
            <a:r>
              <a:rPr lang="en-US" sz="2000" dirty="0">
                <a:solidFill>
                  <a:schemeClr val="tx1"/>
                </a:solidFill>
              </a:rPr>
              <a:t>		we have power without </a:t>
            </a:r>
            <a:r>
              <a:rPr lang="en-US" sz="2000" dirty="0">
                <a:solidFill>
                  <a:srgbClr val="FF0000"/>
                </a:solidFill>
              </a:rPr>
              <a:t>purpose</a:t>
            </a:r>
            <a:r>
              <a:rPr lang="en-US" sz="2000" dirty="0">
                <a:solidFill>
                  <a:schemeClr val="tx1"/>
                </a:solidFill>
              </a:rPr>
              <a:t>, </a:t>
            </a:r>
          </a:p>
          <a:p>
            <a:pPr>
              <a:tabLst>
                <a:tab pos="444500" algn="l"/>
                <a:tab pos="903288" algn="l"/>
                <a:tab pos="1360488" algn="l"/>
                <a:tab pos="1819275" algn="l"/>
              </a:tabLst>
            </a:pPr>
            <a:r>
              <a:rPr lang="en-US" sz="2000" dirty="0">
                <a:solidFill>
                  <a:schemeClr val="tx1"/>
                </a:solidFill>
              </a:rPr>
              <a:t>			or </a:t>
            </a:r>
            <a:r>
              <a:rPr lang="en-US" sz="2000" dirty="0">
                <a:solidFill>
                  <a:srgbClr val="FF0000"/>
                </a:solidFill>
              </a:rPr>
              <a:t>purpose </a:t>
            </a:r>
            <a:r>
              <a:rPr lang="en-US" sz="2000" dirty="0">
                <a:solidFill>
                  <a:schemeClr val="tx1"/>
                </a:solidFill>
              </a:rPr>
              <a:t>without power. </a:t>
            </a:r>
          </a:p>
          <a:p>
            <a:pPr>
              <a:tabLst>
                <a:tab pos="444500" algn="l"/>
                <a:tab pos="903288" algn="l"/>
                <a:tab pos="1360488" algn="l"/>
                <a:tab pos="1819275" algn="l"/>
              </a:tabLst>
            </a:pPr>
            <a:endParaRPr lang="en-US" sz="800" dirty="0">
              <a:solidFill>
                <a:schemeClr val="tx1"/>
              </a:solidFill>
            </a:endParaRPr>
          </a:p>
          <a:p>
            <a:pPr>
              <a:tabLst>
                <a:tab pos="444500" algn="l"/>
                <a:tab pos="903288" algn="l"/>
                <a:tab pos="1360488" algn="l"/>
                <a:tab pos="1819275" algn="l"/>
              </a:tabLst>
            </a:pPr>
            <a:r>
              <a:rPr lang="en-US" sz="2000" dirty="0">
                <a:solidFill>
                  <a:schemeClr val="tx1"/>
                </a:solidFill>
              </a:rPr>
              <a:t>It is a package deal, </a:t>
            </a:r>
          </a:p>
          <a:p>
            <a:pPr>
              <a:tabLst>
                <a:tab pos="444500" algn="l"/>
                <a:tab pos="903288" algn="l"/>
                <a:tab pos="1360488" algn="l"/>
                <a:tab pos="1819275" algn="l"/>
              </a:tabLst>
            </a:pPr>
            <a:r>
              <a:rPr lang="en-US" sz="2000" dirty="0">
                <a:solidFill>
                  <a:schemeClr val="tx1"/>
                </a:solidFill>
              </a:rPr>
              <a:t>	and that is what God honors. 			 Reinhard </a:t>
            </a:r>
            <a:r>
              <a:rPr lang="en-US" sz="2000" dirty="0" err="1">
                <a:solidFill>
                  <a:schemeClr val="tx1"/>
                </a:solidFill>
              </a:rPr>
              <a:t>Bonnke</a:t>
            </a:r>
            <a:r>
              <a:rPr lang="en-US" sz="2000" dirty="0">
                <a:solidFill>
                  <a:schemeClr val="tx1"/>
                </a:solidFill>
              </a:rPr>
              <a:t> </a:t>
            </a:r>
          </a:p>
        </p:txBody>
      </p:sp>
      <p:sp>
        <p:nvSpPr>
          <p:cNvPr id="8" name="Rectangle 7">
            <a:extLst>
              <a:ext uri="{FF2B5EF4-FFF2-40B4-BE49-F238E27FC236}">
                <a16:creationId xmlns:a16="http://schemas.microsoft.com/office/drawing/2014/main" id="{7E2D85B9-69BC-D243-B20D-140FD3DB98A8}"/>
              </a:ext>
            </a:extLst>
          </p:cNvPr>
          <p:cNvSpPr/>
          <p:nvPr/>
        </p:nvSpPr>
        <p:spPr>
          <a:xfrm>
            <a:off x="166685" y="2012313"/>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I'm trying to throw a big broad net </a:t>
            </a:r>
          </a:p>
          <a:p>
            <a:pPr>
              <a:tabLst>
                <a:tab pos="444500" algn="l"/>
                <a:tab pos="903288" algn="l"/>
                <a:tab pos="1360488" algn="l"/>
                <a:tab pos="1819275" algn="l"/>
              </a:tabLst>
            </a:pPr>
            <a:r>
              <a:rPr lang="en-US" sz="2000" dirty="0">
                <a:solidFill>
                  <a:schemeClr val="tx1"/>
                </a:solidFill>
              </a:rPr>
              <a:t>	to try to get people interested in God </a:t>
            </a:r>
          </a:p>
          <a:p>
            <a:pPr>
              <a:tabLst>
                <a:tab pos="444500" algn="l"/>
                <a:tab pos="903288" algn="l"/>
                <a:tab pos="1360488" algn="l"/>
                <a:tab pos="1819275" algn="l"/>
              </a:tabLst>
            </a:pPr>
            <a:r>
              <a:rPr lang="en-US" sz="2000" dirty="0">
                <a:solidFill>
                  <a:schemeClr val="tx1"/>
                </a:solidFill>
              </a:rPr>
              <a:t>		and believe that He's for them </a:t>
            </a:r>
          </a:p>
          <a:p>
            <a:pPr>
              <a:tabLst>
                <a:tab pos="444500" algn="l"/>
                <a:tab pos="903288" algn="l"/>
                <a:tab pos="1360488" algn="l"/>
                <a:tab pos="1819275" algn="l"/>
              </a:tabLst>
            </a:pPr>
            <a:r>
              <a:rPr lang="en-US" sz="2000" dirty="0">
                <a:solidFill>
                  <a:schemeClr val="tx1"/>
                </a:solidFill>
              </a:rPr>
              <a:t>			and has a </a:t>
            </a:r>
            <a:r>
              <a:rPr lang="en-US" sz="2000" dirty="0">
                <a:solidFill>
                  <a:srgbClr val="FF0000"/>
                </a:solidFill>
              </a:rPr>
              <a:t>purpose</a:t>
            </a:r>
            <a:r>
              <a:rPr lang="en-US" sz="2000" dirty="0">
                <a:solidFill>
                  <a:schemeClr val="tx1"/>
                </a:solidFill>
              </a:rPr>
              <a:t>. 			           Joel Osteen </a:t>
            </a:r>
          </a:p>
        </p:txBody>
      </p:sp>
    </p:spTree>
    <p:extLst>
      <p:ext uri="{BB962C8B-B14F-4D97-AF65-F5344CB8AC3E}">
        <p14:creationId xmlns:p14="http://schemas.microsoft.com/office/powerpoint/2010/main" val="4041216663"/>
      </p:ext>
    </p:extLst>
  </p:cSld>
  <p:clrMapOvr>
    <a:masterClrMapping/>
  </p:clrMapOvr>
  <p:transition/>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Relationships</a:t>
            </a:r>
          </a:p>
        </p:txBody>
      </p:sp>
      <p:sp>
        <p:nvSpPr>
          <p:cNvPr id="7" name="Rectangle 6"/>
          <p:cNvSpPr/>
          <p:nvPr/>
        </p:nvSpPr>
        <p:spPr>
          <a:xfrm>
            <a:off x="166683" y="1706095"/>
            <a:ext cx="5386624"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indent="-342900">
              <a:buFont typeface="Arial" charset="0"/>
              <a:buChar char="•"/>
            </a:pPr>
            <a:r>
              <a:rPr lang="en-US" sz="2000" dirty="0">
                <a:solidFill>
                  <a:srgbClr val="0432FF"/>
                </a:solidFill>
              </a:rPr>
              <a:t>Love</a:t>
            </a:r>
          </a:p>
          <a:p>
            <a:pPr marL="342900" lvl="0" indent="-342900">
              <a:buFont typeface="Arial" charset="0"/>
              <a:buChar char="•"/>
            </a:pPr>
            <a:r>
              <a:rPr lang="en-US" sz="2000" dirty="0">
                <a:solidFill>
                  <a:srgbClr val="0432FF"/>
                </a:solidFill>
              </a:rPr>
              <a:t>Community</a:t>
            </a:r>
          </a:p>
          <a:p>
            <a:pPr marL="342900" indent="-342900">
              <a:buFont typeface="Arial" charset="0"/>
              <a:buChar char="•"/>
            </a:pPr>
            <a:r>
              <a:rPr lang="en-US" sz="2000" dirty="0">
                <a:solidFill>
                  <a:srgbClr val="0432FF"/>
                </a:solidFill>
              </a:rPr>
              <a:t>Responsibility</a:t>
            </a:r>
          </a:p>
          <a:p>
            <a:pPr marL="342900" indent="-342900">
              <a:buFont typeface="Arial" charset="0"/>
              <a:buChar char="•"/>
            </a:pPr>
            <a:r>
              <a:rPr lang="en-US" sz="2000" dirty="0">
                <a:solidFill>
                  <a:srgbClr val="0432FF"/>
                </a:solidFill>
              </a:rPr>
              <a:t>Presentation</a:t>
            </a:r>
          </a:p>
          <a:p>
            <a:pPr marL="342900" indent="-342900">
              <a:buFont typeface="Arial" charset="0"/>
              <a:buChar char="•"/>
            </a:pPr>
            <a:r>
              <a:rPr lang="en-US" sz="2000" dirty="0">
                <a:solidFill>
                  <a:srgbClr val="0432FF"/>
                </a:solidFill>
              </a:rPr>
              <a:t>Service</a:t>
            </a:r>
          </a:p>
        </p:txBody>
      </p:sp>
    </p:spTree>
    <p:extLst>
      <p:ext uri="{BB962C8B-B14F-4D97-AF65-F5344CB8AC3E}">
        <p14:creationId xmlns:p14="http://schemas.microsoft.com/office/powerpoint/2010/main" val="1597968667"/>
      </p:ext>
    </p:extLst>
  </p:cSld>
  <p:clrMapOvr>
    <a:masterClrMapping/>
  </p:clrMapOvr>
  <p:transition/>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3327C6"/>
                </a:solidFill>
                <a:sym typeface="Arial" charset="0"/>
              </a:rPr>
              <a:t>Purpose Themes: Relationships - Service</a:t>
            </a:r>
          </a:p>
        </p:txBody>
      </p:sp>
      <p:sp>
        <p:nvSpPr>
          <p:cNvPr id="83" name="Rectangle 82"/>
          <p:cNvSpPr/>
          <p:nvPr/>
        </p:nvSpPr>
        <p:spPr>
          <a:xfrm>
            <a:off x="166686" y="1199933"/>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Everyone has a </a:t>
            </a:r>
            <a:r>
              <a:rPr lang="en-US" sz="2000" dirty="0">
                <a:solidFill>
                  <a:srgbClr val="FF0000"/>
                </a:solidFill>
              </a:rPr>
              <a:t>purpose</a:t>
            </a:r>
            <a:r>
              <a:rPr lang="en-US" sz="2000" dirty="0">
                <a:solidFill>
                  <a:schemeClr val="tx1"/>
                </a:solidFill>
              </a:rPr>
              <a:t> in life </a:t>
            </a:r>
          </a:p>
          <a:p>
            <a:pPr>
              <a:tabLst>
                <a:tab pos="444500" algn="l"/>
                <a:tab pos="903288" algn="l"/>
                <a:tab pos="1360488" algn="l"/>
                <a:tab pos="1819275" algn="l"/>
              </a:tabLst>
            </a:pPr>
            <a:r>
              <a:rPr lang="en-US" sz="2000" dirty="0">
                <a:solidFill>
                  <a:schemeClr val="tx1"/>
                </a:solidFill>
              </a:rPr>
              <a:t>	and a </a:t>
            </a:r>
            <a:r>
              <a:rPr lang="en-US" sz="2000" u="sng" dirty="0">
                <a:solidFill>
                  <a:schemeClr val="tx1"/>
                </a:solidFill>
              </a:rPr>
              <a:t>unique</a:t>
            </a:r>
            <a:r>
              <a:rPr lang="en-US" sz="2000" dirty="0">
                <a:solidFill>
                  <a:schemeClr val="tx1"/>
                </a:solidFill>
              </a:rPr>
              <a:t> talent to give to others. </a:t>
            </a:r>
          </a:p>
          <a:p>
            <a:pPr>
              <a:tabLst>
                <a:tab pos="444500" algn="l"/>
                <a:tab pos="903288" algn="l"/>
                <a:tab pos="1360488" algn="l"/>
                <a:tab pos="1819275" algn="l"/>
              </a:tabLst>
            </a:pPr>
            <a:r>
              <a:rPr lang="en-US" sz="2000" dirty="0">
                <a:solidFill>
                  <a:schemeClr val="tx1"/>
                </a:solidFill>
              </a:rPr>
              <a:t>		… we blend this unique talent </a:t>
            </a:r>
          </a:p>
          <a:p>
            <a:pPr>
              <a:tabLst>
                <a:tab pos="444500" algn="l"/>
                <a:tab pos="903288" algn="l"/>
                <a:tab pos="1360488" algn="l"/>
                <a:tab pos="1819275" algn="l"/>
              </a:tabLst>
            </a:pPr>
            <a:r>
              <a:rPr lang="en-US" sz="2000" dirty="0">
                <a:solidFill>
                  <a:schemeClr val="tx1"/>
                </a:solidFill>
              </a:rPr>
              <a:t>			with </a:t>
            </a:r>
            <a:r>
              <a:rPr lang="en-US" sz="2000" dirty="0">
                <a:solidFill>
                  <a:srgbClr val="0432FF"/>
                </a:solidFill>
              </a:rPr>
              <a:t>service </a:t>
            </a:r>
            <a:r>
              <a:rPr lang="en-US" sz="2000" dirty="0">
                <a:solidFill>
                  <a:schemeClr val="tx1"/>
                </a:solidFill>
              </a:rPr>
              <a:t>to others... 			</a:t>
            </a:r>
            <a:r>
              <a:rPr lang="en-US" sz="2000" dirty="0" err="1">
                <a:solidFill>
                  <a:schemeClr val="tx1"/>
                </a:solidFill>
              </a:rPr>
              <a:t>Kallam</a:t>
            </a:r>
            <a:r>
              <a:rPr lang="en-US" sz="2000" dirty="0">
                <a:solidFill>
                  <a:schemeClr val="tx1"/>
                </a:solidFill>
              </a:rPr>
              <a:t> Anji Reddy </a:t>
            </a:r>
          </a:p>
        </p:txBody>
      </p:sp>
      <p:sp>
        <p:nvSpPr>
          <p:cNvPr id="9" name="Rectangle 8">
            <a:extLst>
              <a:ext uri="{FF2B5EF4-FFF2-40B4-BE49-F238E27FC236}">
                <a16:creationId xmlns:a16="http://schemas.microsoft.com/office/drawing/2014/main" id="{73688630-F053-B048-A132-9DFAAAB2E4A0}"/>
              </a:ext>
            </a:extLst>
          </p:cNvPr>
          <p:cNvSpPr/>
          <p:nvPr/>
        </p:nvSpPr>
        <p:spPr>
          <a:xfrm>
            <a:off x="166686" y="2627386"/>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The </a:t>
            </a:r>
            <a:r>
              <a:rPr lang="en-US" sz="2000" dirty="0">
                <a:solidFill>
                  <a:srgbClr val="FF0000"/>
                </a:solidFill>
              </a:rPr>
              <a:t>purpose</a:t>
            </a:r>
            <a:r>
              <a:rPr lang="en-US" sz="2000" dirty="0">
                <a:solidFill>
                  <a:schemeClr val="tx1"/>
                </a:solidFill>
              </a:rPr>
              <a:t> of human life </a:t>
            </a:r>
          </a:p>
          <a:p>
            <a:pPr>
              <a:tabLst>
                <a:tab pos="444500" algn="l"/>
                <a:tab pos="903288" algn="l"/>
                <a:tab pos="1360488" algn="l"/>
                <a:tab pos="1819275" algn="l"/>
              </a:tabLst>
            </a:pPr>
            <a:r>
              <a:rPr lang="en-US" sz="2000" dirty="0">
                <a:solidFill>
                  <a:schemeClr val="tx1"/>
                </a:solidFill>
              </a:rPr>
              <a:t>	is to </a:t>
            </a:r>
            <a:r>
              <a:rPr lang="en-US" sz="2000" dirty="0">
                <a:solidFill>
                  <a:srgbClr val="0432FF"/>
                </a:solidFill>
              </a:rPr>
              <a:t>serve</a:t>
            </a:r>
            <a:r>
              <a:rPr lang="en-US" sz="2000" dirty="0">
                <a:solidFill>
                  <a:schemeClr val="tx1"/>
                </a:solidFill>
              </a:rPr>
              <a:t>, </a:t>
            </a:r>
          </a:p>
          <a:p>
            <a:pPr>
              <a:tabLst>
                <a:tab pos="444500" algn="l"/>
                <a:tab pos="903288" algn="l"/>
                <a:tab pos="1360488" algn="l"/>
                <a:tab pos="1819275" algn="l"/>
              </a:tabLst>
            </a:pPr>
            <a:r>
              <a:rPr lang="en-US" sz="2000" dirty="0">
                <a:solidFill>
                  <a:schemeClr val="tx1"/>
                </a:solidFill>
              </a:rPr>
              <a:t>		and to show compassion </a:t>
            </a:r>
          </a:p>
          <a:p>
            <a:pPr>
              <a:tabLst>
                <a:tab pos="444500" algn="l"/>
                <a:tab pos="903288" algn="l"/>
                <a:tab pos="1360488" algn="l"/>
                <a:tab pos="1819275" algn="l"/>
              </a:tabLst>
            </a:pPr>
            <a:r>
              <a:rPr lang="en-US" sz="2000" dirty="0">
                <a:solidFill>
                  <a:schemeClr val="tx1"/>
                </a:solidFill>
              </a:rPr>
              <a:t>			and the will to </a:t>
            </a:r>
            <a:r>
              <a:rPr lang="en-US" sz="2000" dirty="0">
                <a:solidFill>
                  <a:srgbClr val="0432FF"/>
                </a:solidFill>
              </a:rPr>
              <a:t>help</a:t>
            </a:r>
            <a:r>
              <a:rPr lang="en-US" sz="2000" dirty="0">
                <a:solidFill>
                  <a:schemeClr val="tx1"/>
                </a:solidFill>
              </a:rPr>
              <a:t> others. 		Albert Schweitzer </a:t>
            </a:r>
          </a:p>
        </p:txBody>
      </p:sp>
      <p:sp>
        <p:nvSpPr>
          <p:cNvPr id="10" name="Rectangle 9">
            <a:extLst>
              <a:ext uri="{FF2B5EF4-FFF2-40B4-BE49-F238E27FC236}">
                <a16:creationId xmlns:a16="http://schemas.microsoft.com/office/drawing/2014/main" id="{C191B51C-464A-F84A-A56A-967DBB288F04}"/>
              </a:ext>
            </a:extLst>
          </p:cNvPr>
          <p:cNvSpPr/>
          <p:nvPr/>
        </p:nvSpPr>
        <p:spPr>
          <a:xfrm>
            <a:off x="174867" y="4051864"/>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Our prime </a:t>
            </a:r>
            <a:r>
              <a:rPr lang="en-US" sz="2000" dirty="0">
                <a:solidFill>
                  <a:srgbClr val="FF0000"/>
                </a:solidFill>
              </a:rPr>
              <a:t>purpose</a:t>
            </a:r>
            <a:r>
              <a:rPr lang="en-US" sz="2000" dirty="0">
                <a:solidFill>
                  <a:schemeClr val="tx1"/>
                </a:solidFill>
              </a:rPr>
              <a:t> in this life </a:t>
            </a:r>
          </a:p>
          <a:p>
            <a:pPr>
              <a:tabLst>
                <a:tab pos="444500" algn="l"/>
                <a:tab pos="903288" algn="l"/>
                <a:tab pos="1360488" algn="l"/>
                <a:tab pos="1819275" algn="l"/>
              </a:tabLst>
            </a:pPr>
            <a:r>
              <a:rPr lang="en-US" sz="2000" dirty="0">
                <a:solidFill>
                  <a:schemeClr val="tx1"/>
                </a:solidFill>
              </a:rPr>
              <a:t>	is to </a:t>
            </a:r>
            <a:r>
              <a:rPr lang="en-US" sz="2000" dirty="0">
                <a:solidFill>
                  <a:srgbClr val="0432FF"/>
                </a:solidFill>
              </a:rPr>
              <a:t>help</a:t>
            </a:r>
            <a:r>
              <a:rPr lang="en-US" sz="2000" dirty="0">
                <a:solidFill>
                  <a:schemeClr val="tx1"/>
                </a:solidFill>
              </a:rPr>
              <a:t> others. 		      Dalai Lama (similarly, Leo </a:t>
            </a:r>
            <a:r>
              <a:rPr lang="en-US" sz="2000" dirty="0" err="1">
                <a:solidFill>
                  <a:schemeClr val="tx1"/>
                </a:solidFill>
              </a:rPr>
              <a:t>Buscaglia</a:t>
            </a:r>
            <a:r>
              <a:rPr lang="en-US" sz="2000" dirty="0">
                <a:solidFill>
                  <a:schemeClr val="tx1"/>
                </a:solidFill>
              </a:rPr>
              <a:t>) </a:t>
            </a:r>
          </a:p>
        </p:txBody>
      </p:sp>
      <p:sp>
        <p:nvSpPr>
          <p:cNvPr id="11" name="Rectangle 10">
            <a:extLst>
              <a:ext uri="{FF2B5EF4-FFF2-40B4-BE49-F238E27FC236}">
                <a16:creationId xmlns:a16="http://schemas.microsoft.com/office/drawing/2014/main" id="{C4A1F451-947D-BF46-A72C-B7282652D99A}"/>
              </a:ext>
            </a:extLst>
          </p:cNvPr>
          <p:cNvSpPr/>
          <p:nvPr/>
        </p:nvSpPr>
        <p:spPr>
          <a:xfrm>
            <a:off x="166685" y="4863764"/>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rgbClr val="0432FF"/>
                </a:solidFill>
              </a:rPr>
              <a:t>Service</a:t>
            </a:r>
            <a:r>
              <a:rPr lang="en-US" sz="2000" dirty="0">
                <a:solidFill>
                  <a:schemeClr val="tx1"/>
                </a:solidFill>
              </a:rPr>
              <a:t> is the rent we pay </a:t>
            </a:r>
          </a:p>
          <a:p>
            <a:pPr>
              <a:tabLst>
                <a:tab pos="444500" algn="l"/>
                <a:tab pos="903288" algn="l"/>
                <a:tab pos="1360488" algn="l"/>
                <a:tab pos="1819275" algn="l"/>
              </a:tabLst>
            </a:pPr>
            <a:r>
              <a:rPr lang="en-US" sz="2000" dirty="0">
                <a:solidFill>
                  <a:schemeClr val="tx1"/>
                </a:solidFill>
              </a:rPr>
              <a:t>	for being. </a:t>
            </a:r>
          </a:p>
          <a:p>
            <a:pPr>
              <a:tabLst>
                <a:tab pos="444500" algn="l"/>
                <a:tab pos="903288" algn="l"/>
                <a:tab pos="1360488" algn="l"/>
                <a:tab pos="1819275" algn="l"/>
              </a:tabLst>
            </a:pPr>
            <a:endParaRPr lang="en-US" sz="800" dirty="0">
              <a:solidFill>
                <a:schemeClr val="tx1"/>
              </a:solidFill>
            </a:endParaRPr>
          </a:p>
          <a:p>
            <a:pPr>
              <a:tabLst>
                <a:tab pos="444500" algn="l"/>
                <a:tab pos="903288" algn="l"/>
                <a:tab pos="1360488" algn="l"/>
                <a:tab pos="1819275" algn="l"/>
              </a:tabLst>
            </a:pPr>
            <a:r>
              <a:rPr lang="en-US" sz="2000" dirty="0">
                <a:solidFill>
                  <a:schemeClr val="tx1"/>
                </a:solidFill>
              </a:rPr>
              <a:t>It is the very </a:t>
            </a:r>
            <a:r>
              <a:rPr lang="en-US" sz="2000" dirty="0">
                <a:solidFill>
                  <a:srgbClr val="FF0000"/>
                </a:solidFill>
              </a:rPr>
              <a:t>purpose</a:t>
            </a:r>
            <a:r>
              <a:rPr lang="en-US" sz="2000" dirty="0">
                <a:solidFill>
                  <a:schemeClr val="tx1"/>
                </a:solidFill>
              </a:rPr>
              <a:t> of life, </a:t>
            </a:r>
          </a:p>
          <a:p>
            <a:pPr>
              <a:tabLst>
                <a:tab pos="444500" algn="l"/>
                <a:tab pos="903288" algn="l"/>
                <a:tab pos="1360488" algn="l"/>
                <a:tab pos="1819275" algn="l"/>
              </a:tabLst>
            </a:pPr>
            <a:r>
              <a:rPr lang="en-US" sz="2000" dirty="0">
                <a:solidFill>
                  <a:schemeClr val="tx1"/>
                </a:solidFill>
              </a:rPr>
              <a:t>	and not something you do </a:t>
            </a:r>
          </a:p>
          <a:p>
            <a:pPr>
              <a:tabLst>
                <a:tab pos="444500" algn="l"/>
                <a:tab pos="903288" algn="l"/>
                <a:tab pos="1360488" algn="l"/>
                <a:tab pos="1819275" algn="l"/>
              </a:tabLst>
            </a:pPr>
            <a:r>
              <a:rPr lang="en-US" sz="2000" dirty="0">
                <a:solidFill>
                  <a:schemeClr val="tx1"/>
                </a:solidFill>
              </a:rPr>
              <a:t>		in your spare time. 			   Marian Wright Edelman </a:t>
            </a:r>
          </a:p>
        </p:txBody>
      </p:sp>
    </p:spTree>
    <p:extLst>
      <p:ext uri="{BB962C8B-B14F-4D97-AF65-F5344CB8AC3E}">
        <p14:creationId xmlns:p14="http://schemas.microsoft.com/office/powerpoint/2010/main" val="3814172111"/>
      </p:ext>
    </p:extLst>
  </p:cSld>
  <p:clrMapOvr>
    <a:masterClrMapping/>
  </p:clrMapOvr>
  <p:transition/>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3327C6"/>
                </a:solidFill>
                <a:sym typeface="Arial" charset="0"/>
              </a:rPr>
              <a:t>Purpose Themes: Relationships - Service</a:t>
            </a:r>
          </a:p>
        </p:txBody>
      </p:sp>
      <p:sp>
        <p:nvSpPr>
          <p:cNvPr id="83" name="Rectangle 82"/>
          <p:cNvSpPr/>
          <p:nvPr/>
        </p:nvSpPr>
        <p:spPr>
          <a:xfrm>
            <a:off x="166686" y="1199933"/>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The way you get meaning into your life </a:t>
            </a:r>
          </a:p>
          <a:p>
            <a:pPr>
              <a:tabLst>
                <a:tab pos="444500" algn="l"/>
                <a:tab pos="903288" algn="l"/>
                <a:tab pos="1360488" algn="l"/>
                <a:tab pos="1819275" algn="l"/>
              </a:tabLst>
            </a:pPr>
            <a:r>
              <a:rPr lang="en-US" sz="2000" dirty="0">
                <a:solidFill>
                  <a:schemeClr val="tx1"/>
                </a:solidFill>
              </a:rPr>
              <a:t>	is to devote yourself to loving others, </a:t>
            </a:r>
          </a:p>
          <a:p>
            <a:pPr>
              <a:tabLst>
                <a:tab pos="444500" algn="l"/>
                <a:tab pos="903288" algn="l"/>
                <a:tab pos="1360488" algn="l"/>
                <a:tab pos="1819275" algn="l"/>
              </a:tabLst>
            </a:pPr>
            <a:r>
              <a:rPr lang="en-US" sz="2000" dirty="0">
                <a:solidFill>
                  <a:schemeClr val="tx1"/>
                </a:solidFill>
              </a:rPr>
              <a:t>		devote yourself to your community around you, </a:t>
            </a:r>
          </a:p>
          <a:p>
            <a:pPr>
              <a:tabLst>
                <a:tab pos="444500" algn="l"/>
                <a:tab pos="903288" algn="l"/>
                <a:tab pos="1360488" algn="l"/>
                <a:tab pos="1819275" algn="l"/>
              </a:tabLst>
            </a:pPr>
            <a:r>
              <a:rPr lang="en-US" sz="2000" dirty="0">
                <a:solidFill>
                  <a:schemeClr val="tx1"/>
                </a:solidFill>
              </a:rPr>
              <a:t>			and devote yourself to creating something </a:t>
            </a:r>
          </a:p>
          <a:p>
            <a:pPr>
              <a:tabLst>
                <a:tab pos="444500" algn="l"/>
                <a:tab pos="903288" algn="l"/>
                <a:tab pos="1360488" algn="l"/>
                <a:tab pos="1819275" algn="l"/>
              </a:tabLst>
            </a:pPr>
            <a:r>
              <a:rPr lang="en-US" sz="2000" dirty="0">
                <a:solidFill>
                  <a:schemeClr val="tx1"/>
                </a:solidFill>
              </a:rPr>
              <a:t>				that gives you </a:t>
            </a:r>
            <a:r>
              <a:rPr lang="en-US" sz="2000" dirty="0">
                <a:solidFill>
                  <a:srgbClr val="FF0000"/>
                </a:solidFill>
              </a:rPr>
              <a:t>purpose</a:t>
            </a:r>
            <a:r>
              <a:rPr lang="en-US" sz="2000" dirty="0">
                <a:solidFill>
                  <a:schemeClr val="tx1"/>
                </a:solidFill>
              </a:rPr>
              <a:t> and meaning. </a:t>
            </a:r>
          </a:p>
          <a:p>
            <a:pPr>
              <a:tabLst>
                <a:tab pos="444500" algn="l"/>
                <a:tab pos="903288" algn="l"/>
                <a:tab pos="1360488" algn="l"/>
                <a:tab pos="1819275" algn="l"/>
              </a:tabLst>
            </a:pPr>
            <a:r>
              <a:rPr lang="en-US" sz="2000" dirty="0">
                <a:solidFill>
                  <a:schemeClr val="tx1"/>
                </a:solidFill>
              </a:rPr>
              <a:t>										         Mitch </a:t>
            </a:r>
            <a:r>
              <a:rPr lang="en-US" sz="2000" dirty="0" err="1">
                <a:solidFill>
                  <a:schemeClr val="tx1"/>
                </a:solidFill>
              </a:rPr>
              <a:t>Albom</a:t>
            </a:r>
            <a:r>
              <a:rPr lang="en-US" sz="2000" dirty="0">
                <a:solidFill>
                  <a:schemeClr val="tx1"/>
                </a:solidFill>
              </a:rPr>
              <a:t> </a:t>
            </a:r>
          </a:p>
        </p:txBody>
      </p:sp>
      <p:sp>
        <p:nvSpPr>
          <p:cNvPr id="8" name="Rectangle 7">
            <a:extLst>
              <a:ext uri="{FF2B5EF4-FFF2-40B4-BE49-F238E27FC236}">
                <a16:creationId xmlns:a16="http://schemas.microsoft.com/office/drawing/2014/main" id="{964B555B-D1E6-8543-AAB1-E27206C3BB98}"/>
              </a:ext>
            </a:extLst>
          </p:cNvPr>
          <p:cNvSpPr/>
          <p:nvPr/>
        </p:nvSpPr>
        <p:spPr>
          <a:xfrm>
            <a:off x="166686" y="3231258"/>
            <a:ext cx="8824911" cy="350865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We must have a theme, </a:t>
            </a:r>
          </a:p>
          <a:p>
            <a:pPr>
              <a:tabLst>
                <a:tab pos="444500" algn="l"/>
                <a:tab pos="903288" algn="l"/>
                <a:tab pos="1360488" algn="l"/>
                <a:tab pos="1819275" algn="l"/>
              </a:tabLst>
            </a:pPr>
            <a:r>
              <a:rPr lang="en-US" sz="2000" dirty="0">
                <a:solidFill>
                  <a:schemeClr val="tx1"/>
                </a:solidFill>
              </a:rPr>
              <a:t>	a goal, </a:t>
            </a:r>
          </a:p>
          <a:p>
            <a:pPr>
              <a:tabLst>
                <a:tab pos="444500" algn="l"/>
                <a:tab pos="903288" algn="l"/>
                <a:tab pos="1360488" algn="l"/>
                <a:tab pos="1819275" algn="l"/>
              </a:tabLst>
            </a:pPr>
            <a:r>
              <a:rPr lang="en-US" sz="2000" dirty="0">
                <a:solidFill>
                  <a:schemeClr val="tx1"/>
                </a:solidFill>
              </a:rPr>
              <a:t>		a </a:t>
            </a:r>
            <a:r>
              <a:rPr lang="en-US" sz="2000" dirty="0">
                <a:solidFill>
                  <a:srgbClr val="FF0000"/>
                </a:solidFill>
              </a:rPr>
              <a:t>purpose</a:t>
            </a:r>
            <a:r>
              <a:rPr lang="en-US" sz="2000" dirty="0">
                <a:solidFill>
                  <a:schemeClr val="tx1"/>
                </a:solidFill>
              </a:rPr>
              <a:t> in our lives. </a:t>
            </a:r>
          </a:p>
          <a:p>
            <a:pPr>
              <a:tabLst>
                <a:tab pos="444500" algn="l"/>
                <a:tab pos="903288" algn="l"/>
                <a:tab pos="1360488" algn="l"/>
                <a:tab pos="1819275" algn="l"/>
              </a:tabLst>
            </a:pPr>
            <a:br>
              <a:rPr lang="en-US" sz="800" dirty="0">
                <a:solidFill>
                  <a:schemeClr val="tx1"/>
                </a:solidFill>
              </a:rPr>
            </a:br>
            <a:r>
              <a:rPr lang="en-US" sz="2000" dirty="0">
                <a:solidFill>
                  <a:schemeClr val="tx1"/>
                </a:solidFill>
              </a:rPr>
              <a:t>If you don't know where you're aiming, </a:t>
            </a:r>
          </a:p>
          <a:p>
            <a:pPr>
              <a:tabLst>
                <a:tab pos="444500" algn="l"/>
                <a:tab pos="903288" algn="l"/>
                <a:tab pos="1360488" algn="l"/>
                <a:tab pos="1819275" algn="l"/>
              </a:tabLst>
            </a:pPr>
            <a:r>
              <a:rPr lang="en-US" sz="2000" dirty="0">
                <a:solidFill>
                  <a:schemeClr val="tx1"/>
                </a:solidFill>
              </a:rPr>
              <a:t>	you don't have a goal. </a:t>
            </a:r>
          </a:p>
          <a:p>
            <a:pPr>
              <a:tabLst>
                <a:tab pos="444500" algn="l"/>
                <a:tab pos="903288" algn="l"/>
                <a:tab pos="1360488" algn="l"/>
                <a:tab pos="1819275" algn="l"/>
              </a:tabLst>
            </a:pPr>
            <a:endParaRPr lang="en-US" sz="800" dirty="0">
              <a:solidFill>
                <a:schemeClr val="tx1"/>
              </a:solidFill>
            </a:endParaRPr>
          </a:p>
          <a:p>
            <a:pPr>
              <a:tabLst>
                <a:tab pos="444500" algn="l"/>
                <a:tab pos="903288" algn="l"/>
                <a:tab pos="1360488" algn="l"/>
                <a:tab pos="1819275" algn="l"/>
              </a:tabLst>
            </a:pPr>
            <a:r>
              <a:rPr lang="en-US" sz="2000" dirty="0">
                <a:solidFill>
                  <a:schemeClr val="tx1"/>
                </a:solidFill>
              </a:rPr>
              <a:t>My goal is to live my life in such a way </a:t>
            </a:r>
          </a:p>
          <a:p>
            <a:pPr>
              <a:tabLst>
                <a:tab pos="444500" algn="l"/>
                <a:tab pos="903288" algn="l"/>
                <a:tab pos="1360488" algn="l"/>
                <a:tab pos="1819275" algn="l"/>
              </a:tabLst>
            </a:pPr>
            <a:r>
              <a:rPr lang="en-US" sz="2000" dirty="0">
                <a:solidFill>
                  <a:schemeClr val="tx1"/>
                </a:solidFill>
              </a:rPr>
              <a:t>	that when I die, </a:t>
            </a:r>
          </a:p>
          <a:p>
            <a:pPr>
              <a:tabLst>
                <a:tab pos="444500" algn="l"/>
                <a:tab pos="903288" algn="l"/>
                <a:tab pos="1360488" algn="l"/>
                <a:tab pos="1819275" algn="l"/>
              </a:tabLst>
            </a:pPr>
            <a:r>
              <a:rPr lang="en-US" sz="2000" dirty="0">
                <a:solidFill>
                  <a:schemeClr val="tx1"/>
                </a:solidFill>
              </a:rPr>
              <a:t>		someone can say, </a:t>
            </a:r>
          </a:p>
          <a:p>
            <a:pPr>
              <a:tabLst>
                <a:tab pos="444500" algn="l"/>
                <a:tab pos="903288" algn="l"/>
                <a:tab pos="1360488" algn="l"/>
                <a:tab pos="1819275" algn="l"/>
              </a:tabLst>
            </a:pPr>
            <a:r>
              <a:rPr lang="en-US" sz="2000" dirty="0">
                <a:solidFill>
                  <a:schemeClr val="tx1"/>
                </a:solidFill>
              </a:rPr>
              <a:t>			she cared. </a:t>
            </a:r>
          </a:p>
          <a:p>
            <a:pPr>
              <a:tabLst>
                <a:tab pos="444500" algn="l"/>
                <a:tab pos="903288" algn="l"/>
                <a:tab pos="1360488" algn="l"/>
                <a:tab pos="1819275" algn="l"/>
              </a:tabLst>
            </a:pPr>
            <a:r>
              <a:rPr lang="en-US" sz="2000" dirty="0">
                <a:solidFill>
                  <a:schemeClr val="tx1"/>
                </a:solidFill>
              </a:rPr>
              <a:t>										      Mary Kay Ash </a:t>
            </a:r>
          </a:p>
        </p:txBody>
      </p:sp>
    </p:spTree>
    <p:extLst>
      <p:ext uri="{BB962C8B-B14F-4D97-AF65-F5344CB8AC3E}">
        <p14:creationId xmlns:p14="http://schemas.microsoft.com/office/powerpoint/2010/main" val="1296836265"/>
      </p:ext>
    </p:extLst>
  </p:cSld>
  <p:clrMapOvr>
    <a:masterClrMapping/>
  </p:clrMapOvr>
  <p:transition/>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3327C6"/>
                </a:solidFill>
                <a:sym typeface="Arial" charset="0"/>
              </a:rPr>
              <a:t>Purpose Themes: Relationships - Service</a:t>
            </a:r>
          </a:p>
        </p:txBody>
      </p:sp>
      <p:sp>
        <p:nvSpPr>
          <p:cNvPr id="11" name="Rectangle 10">
            <a:extLst>
              <a:ext uri="{FF2B5EF4-FFF2-40B4-BE49-F238E27FC236}">
                <a16:creationId xmlns:a16="http://schemas.microsoft.com/office/drawing/2014/main" id="{C4A1F451-947D-BF46-A72C-B7282652D99A}"/>
              </a:ext>
            </a:extLst>
          </p:cNvPr>
          <p:cNvSpPr/>
          <p:nvPr/>
        </p:nvSpPr>
        <p:spPr>
          <a:xfrm>
            <a:off x="166688" y="1204177"/>
            <a:ext cx="8824911" cy="529375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Be a blessing to someone today</a:t>
            </a:r>
          </a:p>
          <a:p>
            <a:pPr>
              <a:tabLst>
                <a:tab pos="444500" algn="l"/>
                <a:tab pos="903288" algn="l"/>
                <a:tab pos="1360488" algn="l"/>
                <a:tab pos="1819275" algn="l"/>
              </a:tabLst>
            </a:pPr>
            <a:endParaRPr lang="en-US" sz="800" dirty="0">
              <a:solidFill>
                <a:schemeClr val="tx1"/>
              </a:solidFill>
            </a:endParaRPr>
          </a:p>
          <a:p>
            <a:pPr>
              <a:tabLst>
                <a:tab pos="444500" algn="l"/>
                <a:tab pos="903288" algn="l"/>
                <a:tab pos="1360488" algn="l"/>
                <a:tab pos="1819275" algn="l"/>
              </a:tabLst>
            </a:pPr>
            <a:r>
              <a:rPr lang="en-US" sz="2000" dirty="0">
                <a:solidFill>
                  <a:schemeClr val="tx1"/>
                </a:solidFill>
              </a:rPr>
              <a:t>Take the light, </a:t>
            </a:r>
          </a:p>
          <a:p>
            <a:pPr>
              <a:tabLst>
                <a:tab pos="444500" algn="l"/>
                <a:tab pos="903288" algn="l"/>
                <a:tab pos="1360488" algn="l"/>
                <a:tab pos="1819275" algn="l"/>
              </a:tabLst>
            </a:pPr>
            <a:r>
              <a:rPr lang="en-US" sz="2000" dirty="0">
                <a:solidFill>
                  <a:schemeClr val="tx1"/>
                </a:solidFill>
              </a:rPr>
              <a:t>	push the darkness away</a:t>
            </a:r>
          </a:p>
          <a:p>
            <a:pPr>
              <a:tabLst>
                <a:tab pos="444500" algn="l"/>
                <a:tab pos="903288" algn="l"/>
                <a:tab pos="1360488" algn="l"/>
                <a:tab pos="1819275" algn="l"/>
              </a:tabLst>
            </a:pPr>
            <a:r>
              <a:rPr lang="en-US" sz="2000" dirty="0">
                <a:solidFill>
                  <a:schemeClr val="tx1"/>
                </a:solidFill>
              </a:rPr>
              <a:t>Let the Jesus in you </a:t>
            </a:r>
          </a:p>
          <a:p>
            <a:pPr>
              <a:tabLst>
                <a:tab pos="444500" algn="l"/>
                <a:tab pos="903288" algn="l"/>
                <a:tab pos="1360488" algn="l"/>
                <a:tab pos="1819275" algn="l"/>
              </a:tabLst>
            </a:pPr>
            <a:r>
              <a:rPr lang="en-US" sz="2000" dirty="0">
                <a:solidFill>
                  <a:schemeClr val="tx1"/>
                </a:solidFill>
              </a:rPr>
              <a:t>	be the thing that shines through.</a:t>
            </a:r>
          </a:p>
          <a:p>
            <a:pPr>
              <a:tabLst>
                <a:tab pos="444500" algn="l"/>
                <a:tab pos="903288" algn="l"/>
                <a:tab pos="1360488" algn="l"/>
                <a:tab pos="1819275" algn="l"/>
              </a:tabLst>
            </a:pPr>
            <a:endParaRPr lang="en-US" sz="800" dirty="0">
              <a:solidFill>
                <a:schemeClr val="tx1"/>
              </a:solidFill>
            </a:endParaRPr>
          </a:p>
          <a:p>
            <a:pPr>
              <a:tabLst>
                <a:tab pos="444500" algn="l"/>
                <a:tab pos="903288" algn="l"/>
                <a:tab pos="1360488" algn="l"/>
                <a:tab pos="1819275" algn="l"/>
              </a:tabLst>
            </a:pPr>
            <a:r>
              <a:rPr lang="en-US" sz="2000" dirty="0">
                <a:solidFill>
                  <a:schemeClr val="tx1"/>
                </a:solidFill>
              </a:rPr>
              <a:t>Be a blessing to someone today.</a:t>
            </a:r>
          </a:p>
          <a:p>
            <a:pPr>
              <a:tabLst>
                <a:tab pos="444500" algn="l"/>
                <a:tab pos="903288" algn="l"/>
                <a:tab pos="1360488" algn="l"/>
                <a:tab pos="1819275" algn="l"/>
              </a:tabLst>
            </a:pPr>
            <a:endParaRPr lang="en-US" sz="2000" dirty="0">
              <a:solidFill>
                <a:schemeClr val="tx1"/>
              </a:solidFill>
            </a:endParaRPr>
          </a:p>
          <a:p>
            <a:pPr>
              <a:tabLst>
                <a:tab pos="444500" algn="l"/>
                <a:tab pos="903288" algn="l"/>
                <a:tab pos="1360488" algn="l"/>
                <a:tab pos="1819275" algn="l"/>
              </a:tabLst>
            </a:pPr>
            <a:r>
              <a:rPr lang="en-US" sz="2000" dirty="0">
                <a:solidFill>
                  <a:schemeClr val="tx1"/>
                </a:solidFill>
              </a:rPr>
              <a:t>Be a blessing to someone today</a:t>
            </a:r>
          </a:p>
          <a:p>
            <a:pPr>
              <a:tabLst>
                <a:tab pos="444500" algn="l"/>
                <a:tab pos="903288" algn="l"/>
                <a:tab pos="1360488" algn="l"/>
                <a:tab pos="1819275" algn="l"/>
              </a:tabLst>
            </a:pPr>
            <a:endParaRPr lang="en-US" sz="800" dirty="0">
              <a:solidFill>
                <a:schemeClr val="tx1"/>
              </a:solidFill>
            </a:endParaRPr>
          </a:p>
          <a:p>
            <a:pPr>
              <a:tabLst>
                <a:tab pos="444500" algn="l"/>
                <a:tab pos="903288" algn="l"/>
                <a:tab pos="1360488" algn="l"/>
                <a:tab pos="1819275" algn="l"/>
              </a:tabLst>
            </a:pPr>
            <a:r>
              <a:rPr lang="en-US" sz="2000" dirty="0">
                <a:solidFill>
                  <a:schemeClr val="tx1"/>
                </a:solidFill>
              </a:rPr>
              <a:t>Take a hand in your hand, </a:t>
            </a:r>
          </a:p>
          <a:p>
            <a:pPr>
              <a:tabLst>
                <a:tab pos="444500" algn="l"/>
                <a:tab pos="903288" algn="l"/>
                <a:tab pos="1360488" algn="l"/>
                <a:tab pos="1819275" algn="l"/>
              </a:tabLst>
            </a:pPr>
            <a:r>
              <a:rPr lang="en-US" sz="2000" dirty="0">
                <a:solidFill>
                  <a:schemeClr val="tx1"/>
                </a:solidFill>
              </a:rPr>
              <a:t>	show the way </a:t>
            </a:r>
          </a:p>
          <a:p>
            <a:pPr>
              <a:tabLst>
                <a:tab pos="444500" algn="l"/>
                <a:tab pos="903288" algn="l"/>
                <a:tab pos="1360488" algn="l"/>
                <a:tab pos="1819275" algn="l"/>
              </a:tabLst>
            </a:pPr>
            <a:r>
              <a:rPr lang="en-US" sz="2000" dirty="0">
                <a:solidFill>
                  <a:schemeClr val="tx1"/>
                </a:solidFill>
              </a:rPr>
              <a:t>Let the blessing you give </a:t>
            </a:r>
          </a:p>
          <a:p>
            <a:pPr>
              <a:tabLst>
                <a:tab pos="444500" algn="l"/>
                <a:tab pos="903288" algn="l"/>
                <a:tab pos="1360488" algn="l"/>
                <a:tab pos="1819275" algn="l"/>
              </a:tabLst>
            </a:pPr>
            <a:r>
              <a:rPr lang="en-US" sz="2000" dirty="0">
                <a:solidFill>
                  <a:schemeClr val="tx1"/>
                </a:solidFill>
              </a:rPr>
              <a:t>	be the Jesus who lives</a:t>
            </a:r>
          </a:p>
          <a:p>
            <a:pPr>
              <a:tabLst>
                <a:tab pos="444500" algn="l"/>
                <a:tab pos="903288" algn="l"/>
                <a:tab pos="1360488" algn="l"/>
                <a:tab pos="1819275" algn="l"/>
              </a:tabLst>
            </a:pPr>
            <a:endParaRPr lang="en-US" sz="800" dirty="0">
              <a:solidFill>
                <a:schemeClr val="tx1"/>
              </a:solidFill>
            </a:endParaRPr>
          </a:p>
          <a:p>
            <a:pPr>
              <a:tabLst>
                <a:tab pos="444500" algn="l"/>
                <a:tab pos="903288" algn="l"/>
                <a:tab pos="1360488" algn="l"/>
                <a:tab pos="1819275" algn="l"/>
              </a:tabLst>
            </a:pPr>
            <a:r>
              <a:rPr lang="en-US" sz="2000" dirty="0">
                <a:solidFill>
                  <a:schemeClr val="tx1"/>
                </a:solidFill>
              </a:rPr>
              <a:t>Be a blessing to someone today.</a:t>
            </a:r>
          </a:p>
          <a:p>
            <a:pPr>
              <a:tabLst>
                <a:tab pos="444500" algn="l"/>
                <a:tab pos="903288" algn="l"/>
                <a:tab pos="1360488" algn="l"/>
                <a:tab pos="1819275" algn="l"/>
              </a:tabLst>
            </a:pPr>
            <a:endParaRPr lang="en-US" sz="800" dirty="0">
              <a:solidFill>
                <a:schemeClr val="tx1"/>
              </a:solidFill>
            </a:endParaRPr>
          </a:p>
          <a:p>
            <a:pPr>
              <a:tabLst>
                <a:tab pos="444500" algn="l"/>
                <a:tab pos="903288" algn="l"/>
                <a:tab pos="1360488" algn="l"/>
                <a:tab pos="1819275" algn="l"/>
              </a:tabLst>
            </a:pPr>
            <a:r>
              <a:rPr lang="en-US" sz="2000" dirty="0">
                <a:solidFill>
                  <a:schemeClr val="tx1"/>
                </a:solidFill>
              </a:rPr>
              <a:t>					            Be a Blessing to Someone Today, Larry Giddings</a:t>
            </a:r>
          </a:p>
        </p:txBody>
      </p:sp>
    </p:spTree>
    <p:extLst>
      <p:ext uri="{BB962C8B-B14F-4D97-AF65-F5344CB8AC3E}">
        <p14:creationId xmlns:p14="http://schemas.microsoft.com/office/powerpoint/2010/main" val="119449217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What is our Purpose?</a:t>
            </a:r>
            <a:endParaRPr lang="en-US" sz="2000" dirty="0">
              <a:solidFill>
                <a:srgbClr val="002060"/>
              </a:solidFill>
            </a:endParaRPr>
          </a:p>
        </p:txBody>
      </p:sp>
      <p:sp>
        <p:nvSpPr>
          <p:cNvPr id="9" name="Rectangle 8"/>
          <p:cNvSpPr/>
          <p:nvPr/>
        </p:nvSpPr>
        <p:spPr>
          <a:xfrm>
            <a:off x="188119" y="3270724"/>
            <a:ext cx="8824911" cy="227754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chemeClr val="tx1"/>
                </a:solidFill>
              </a:rPr>
              <a:t>Our purpose</a:t>
            </a:r>
          </a:p>
          <a:p>
            <a:pPr>
              <a:tabLst>
                <a:tab pos="457200" algn="l"/>
                <a:tab pos="914400" algn="l"/>
                <a:tab pos="1371600" algn="l"/>
                <a:tab pos="1828800" algn="l"/>
                <a:tab pos="2286000" algn="l"/>
                <a:tab pos="2743200" algn="l"/>
              </a:tabLst>
            </a:pPr>
            <a:r>
              <a:rPr lang="en-US" sz="2000" dirty="0">
                <a:solidFill>
                  <a:schemeClr val="tx1"/>
                </a:solidFill>
              </a:rPr>
              <a:t>	should be to fulfill God’s purpose for us;</a:t>
            </a:r>
          </a:p>
          <a:p>
            <a:pPr>
              <a:tabLst>
                <a:tab pos="457200" algn="l"/>
                <a:tab pos="914400" algn="l"/>
                <a:tab pos="1371600" algn="l"/>
                <a:tab pos="1828800" algn="l"/>
                <a:tab pos="2286000" algn="l"/>
                <a:tab pos="2743200" algn="l"/>
              </a:tabLst>
            </a:pPr>
            <a:endParaRPr lang="en-US" sz="800" dirty="0">
              <a:solidFill>
                <a:schemeClr val="tx1"/>
              </a:solidFill>
            </a:endParaRPr>
          </a:p>
          <a:p>
            <a:pPr>
              <a:tabLst>
                <a:tab pos="457200" algn="l"/>
                <a:tab pos="914400" algn="l"/>
                <a:tab pos="1371600" algn="l"/>
                <a:tab pos="1828800" algn="l"/>
                <a:tab pos="2286000" algn="l"/>
                <a:tab pos="2743200" algn="l"/>
              </a:tabLst>
            </a:pPr>
            <a:r>
              <a:rPr lang="en-US" sz="2000" dirty="0">
                <a:solidFill>
                  <a:schemeClr val="tx1"/>
                </a:solidFill>
              </a:rPr>
              <a:t>His purpose for us</a:t>
            </a:r>
          </a:p>
          <a:p>
            <a:pPr>
              <a:tabLst>
                <a:tab pos="457200" algn="l"/>
                <a:tab pos="914400" algn="l"/>
                <a:tab pos="1371600" algn="l"/>
                <a:tab pos="1828800" algn="l"/>
                <a:tab pos="2286000" algn="l"/>
                <a:tab pos="2743200" algn="l"/>
              </a:tabLst>
            </a:pPr>
            <a:r>
              <a:rPr lang="en-US" sz="2000" dirty="0">
                <a:solidFill>
                  <a:schemeClr val="tx1"/>
                </a:solidFill>
              </a:rPr>
              <a:t>	is for us to merge our purpose</a:t>
            </a:r>
          </a:p>
          <a:p>
            <a:pPr>
              <a:tabLst>
                <a:tab pos="457200" algn="l"/>
                <a:tab pos="914400" algn="l"/>
                <a:tab pos="1371600" algn="l"/>
                <a:tab pos="1828800" algn="l"/>
                <a:tab pos="2286000" algn="l"/>
                <a:tab pos="2743200" algn="l"/>
              </a:tabLst>
            </a:pPr>
            <a:r>
              <a:rPr lang="en-US" sz="2000" dirty="0">
                <a:solidFill>
                  <a:schemeClr val="tx1"/>
                </a:solidFill>
              </a:rPr>
              <a:t>		with His.</a:t>
            </a:r>
          </a:p>
          <a:p>
            <a:pPr>
              <a:tabLst>
                <a:tab pos="457200" algn="l"/>
                <a:tab pos="914400" algn="l"/>
                <a:tab pos="1371600" algn="l"/>
                <a:tab pos="1828800" algn="l"/>
                <a:tab pos="2286000" algn="l"/>
                <a:tab pos="2743200" algn="l"/>
              </a:tabLst>
            </a:pPr>
            <a:endParaRPr lang="en-US" sz="800" dirty="0">
              <a:solidFill>
                <a:schemeClr val="tx1"/>
              </a:solidFill>
            </a:endParaRPr>
          </a:p>
          <a:p>
            <a:pPr>
              <a:tabLst>
                <a:tab pos="457200" algn="l"/>
                <a:tab pos="914400" algn="l"/>
                <a:tab pos="1371600" algn="l"/>
                <a:tab pos="1828800" algn="l"/>
                <a:tab pos="2286000" algn="l"/>
                <a:tab pos="2743200" algn="l"/>
              </a:tabLst>
            </a:pPr>
            <a:r>
              <a:rPr lang="en-US" sz="2000" dirty="0">
                <a:solidFill>
                  <a:schemeClr val="tx1"/>
                </a:solidFill>
              </a:rPr>
              <a:t>We must surrender ourselves to Him.</a:t>
            </a:r>
          </a:p>
        </p:txBody>
      </p:sp>
      <p:sp>
        <p:nvSpPr>
          <p:cNvPr id="7" name="Rectangle 6"/>
          <p:cNvSpPr/>
          <p:nvPr/>
        </p:nvSpPr>
        <p:spPr>
          <a:xfrm>
            <a:off x="166688" y="5907194"/>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Our purpose should lead us through </a:t>
            </a:r>
          </a:p>
          <a:p>
            <a:pPr algn="ctr">
              <a:tabLst>
                <a:tab pos="446088" algn="l"/>
                <a:tab pos="906463" algn="l"/>
                <a:tab pos="1366838" algn="l"/>
                <a:tab pos="1827213" algn="l"/>
                <a:tab pos="2273300" algn="l"/>
              </a:tabLst>
            </a:pPr>
            <a:r>
              <a:rPr lang="en-US" sz="2000" dirty="0">
                <a:solidFill>
                  <a:srgbClr val="002060"/>
                </a:solidFill>
                <a:cs typeface="Arial" charset="0"/>
              </a:rPr>
              <a:t>and then beyond this life.</a:t>
            </a:r>
          </a:p>
        </p:txBody>
      </p:sp>
      <p:sp>
        <p:nvSpPr>
          <p:cNvPr id="8" name="Rectangle 7">
            <a:extLst>
              <a:ext uri="{FF2B5EF4-FFF2-40B4-BE49-F238E27FC236}">
                <a16:creationId xmlns:a16="http://schemas.microsoft.com/office/drawing/2014/main" id="{C90CAE64-F019-0348-B984-27A211A50549}"/>
              </a:ext>
            </a:extLst>
          </p:cNvPr>
          <p:cNvSpPr/>
          <p:nvPr/>
        </p:nvSpPr>
        <p:spPr>
          <a:xfrm>
            <a:off x="166687" y="1188252"/>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rgbClr val="0070C0"/>
                </a:solidFill>
              </a:rPr>
              <a:t>… being confident of this, </a:t>
            </a:r>
          </a:p>
          <a:p>
            <a:pPr>
              <a:tabLst>
                <a:tab pos="457200" algn="l"/>
                <a:tab pos="914400" algn="l"/>
                <a:tab pos="1371600" algn="l"/>
                <a:tab pos="1828800" algn="l"/>
                <a:tab pos="2286000" algn="l"/>
                <a:tab pos="2743200" algn="l"/>
              </a:tabLst>
            </a:pPr>
            <a:r>
              <a:rPr lang="en-US" sz="2000" dirty="0">
                <a:solidFill>
                  <a:srgbClr val="0070C0"/>
                </a:solidFill>
              </a:rPr>
              <a:t>	that he who began a good work in you </a:t>
            </a:r>
          </a:p>
          <a:p>
            <a:pPr>
              <a:tabLst>
                <a:tab pos="457200" algn="l"/>
                <a:tab pos="914400" algn="l"/>
                <a:tab pos="1371600" algn="l"/>
                <a:tab pos="1828800" algn="l"/>
                <a:tab pos="2286000" algn="l"/>
                <a:tab pos="2743200" algn="l"/>
              </a:tabLst>
            </a:pPr>
            <a:r>
              <a:rPr lang="en-US" sz="2000" dirty="0">
                <a:solidFill>
                  <a:srgbClr val="0070C0"/>
                </a:solidFill>
              </a:rPr>
              <a:t>		will carry it on to completion </a:t>
            </a:r>
          </a:p>
          <a:p>
            <a:pPr>
              <a:tabLst>
                <a:tab pos="457200" algn="l"/>
                <a:tab pos="914400" algn="l"/>
                <a:tab pos="1371600" algn="l"/>
                <a:tab pos="1828800" algn="l"/>
                <a:tab pos="2286000" algn="l"/>
                <a:tab pos="2743200" algn="l"/>
              </a:tabLst>
            </a:pPr>
            <a:r>
              <a:rPr lang="en-US" sz="2000" dirty="0">
                <a:solidFill>
                  <a:srgbClr val="0070C0"/>
                </a:solidFill>
              </a:rPr>
              <a:t>			until the day of Christ Jesus.</a:t>
            </a:r>
          </a:p>
          <a:p>
            <a:pPr>
              <a:tabLst>
                <a:tab pos="457200" algn="l"/>
                <a:tab pos="914400" algn="l"/>
                <a:tab pos="1371600" algn="l"/>
                <a:tab pos="1828800" algn="l"/>
                <a:tab pos="2286000" algn="l"/>
                <a:tab pos="2743200" algn="l"/>
              </a:tabLst>
            </a:pPr>
            <a:r>
              <a:rPr lang="en-US" sz="2000" dirty="0">
                <a:solidFill>
                  <a:srgbClr val="0070C0"/>
                </a:solidFill>
              </a:rPr>
              <a:t>										      Philippians 1:6</a:t>
            </a:r>
          </a:p>
        </p:txBody>
      </p:sp>
    </p:spTree>
    <p:extLst>
      <p:ext uri="{BB962C8B-B14F-4D97-AF65-F5344CB8AC3E}">
        <p14:creationId xmlns:p14="http://schemas.microsoft.com/office/powerpoint/2010/main" val="1085850232"/>
      </p:ext>
    </p:extLst>
  </p:cSld>
  <p:clrMapOvr>
    <a:masterClrMapping/>
  </p:clrMapOvr>
  <p:transition/>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Process – Relationships - Service</a:t>
            </a:r>
            <a:endParaRPr lang="en-US" sz="2000" dirty="0">
              <a:solidFill>
                <a:srgbClr val="002060"/>
              </a:solidFill>
            </a:endParaRPr>
          </a:p>
        </p:txBody>
      </p:sp>
      <p:sp>
        <p:nvSpPr>
          <p:cNvPr id="5" name="Rectangle 4">
            <a:extLst>
              <a:ext uri="{FF2B5EF4-FFF2-40B4-BE49-F238E27FC236}">
                <a16:creationId xmlns:a16="http://schemas.microsoft.com/office/drawing/2014/main" id="{62F14212-6ED2-974B-B9C9-607F0266B06C}"/>
              </a:ext>
            </a:extLst>
          </p:cNvPr>
          <p:cNvSpPr/>
          <p:nvPr/>
        </p:nvSpPr>
        <p:spPr>
          <a:xfrm>
            <a:off x="166688" y="1210304"/>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rgbClr val="3327C6"/>
                </a:solidFill>
              </a:rPr>
              <a:t>… the Son of Man did not come to be </a:t>
            </a:r>
            <a:r>
              <a:rPr lang="en-US" sz="2000" u="sng" dirty="0">
                <a:solidFill>
                  <a:srgbClr val="3327C6"/>
                </a:solidFill>
              </a:rPr>
              <a:t>served</a:t>
            </a:r>
            <a:r>
              <a:rPr lang="en-US" sz="2000" dirty="0">
                <a:solidFill>
                  <a:srgbClr val="3327C6"/>
                </a:solidFill>
              </a:rPr>
              <a:t>, </a:t>
            </a:r>
          </a:p>
          <a:p>
            <a:pPr>
              <a:tabLst>
                <a:tab pos="444500" algn="l"/>
                <a:tab pos="903288" algn="l"/>
                <a:tab pos="1360488" algn="l"/>
                <a:tab pos="1819275" algn="l"/>
              </a:tabLst>
            </a:pPr>
            <a:r>
              <a:rPr lang="en-US" sz="2000" dirty="0">
                <a:solidFill>
                  <a:srgbClr val="3327C6"/>
                </a:solidFill>
              </a:rPr>
              <a:t>	but to </a:t>
            </a:r>
            <a:r>
              <a:rPr lang="en-US" sz="2000" u="sng" dirty="0">
                <a:solidFill>
                  <a:srgbClr val="3327C6"/>
                </a:solidFill>
              </a:rPr>
              <a:t>serve</a:t>
            </a:r>
            <a:r>
              <a:rPr lang="en-US" sz="2000" dirty="0">
                <a:solidFill>
                  <a:srgbClr val="3327C6"/>
                </a:solidFill>
              </a:rPr>
              <a:t>, </a:t>
            </a:r>
          </a:p>
          <a:p>
            <a:pPr>
              <a:tabLst>
                <a:tab pos="444500" algn="l"/>
                <a:tab pos="903288" algn="l"/>
                <a:tab pos="1360488" algn="l"/>
                <a:tab pos="1819275" algn="l"/>
              </a:tabLst>
            </a:pPr>
            <a:r>
              <a:rPr lang="en-US" sz="2000" dirty="0">
                <a:solidFill>
                  <a:srgbClr val="3327C6"/>
                </a:solidFill>
              </a:rPr>
              <a:t>		and to give his life as a ransom for many.</a:t>
            </a:r>
          </a:p>
          <a:p>
            <a:pPr>
              <a:tabLst>
                <a:tab pos="444500" algn="l"/>
                <a:tab pos="903288" algn="l"/>
                <a:tab pos="1360488" algn="l"/>
                <a:tab pos="1819275" algn="l"/>
              </a:tabLst>
            </a:pPr>
            <a:r>
              <a:rPr lang="en-US" sz="2000" dirty="0">
                <a:solidFill>
                  <a:srgbClr val="3327C6"/>
                </a:solidFill>
              </a:rPr>
              <a:t>										      Matthew 20:28</a:t>
            </a:r>
          </a:p>
        </p:txBody>
      </p:sp>
      <p:sp>
        <p:nvSpPr>
          <p:cNvPr id="7" name="Rectangle 6">
            <a:extLst>
              <a:ext uri="{FF2B5EF4-FFF2-40B4-BE49-F238E27FC236}">
                <a16:creationId xmlns:a16="http://schemas.microsoft.com/office/drawing/2014/main" id="{09EFEF49-F905-FE4A-974E-42EFF93703F8}"/>
              </a:ext>
            </a:extLst>
          </p:cNvPr>
          <p:cNvSpPr/>
          <p:nvPr/>
        </p:nvSpPr>
        <p:spPr>
          <a:xfrm>
            <a:off x="166688" y="5272092"/>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We must have a similar Passion</a:t>
            </a:r>
          </a:p>
          <a:p>
            <a:pPr>
              <a:tabLst>
                <a:tab pos="444500" algn="l"/>
                <a:tab pos="903288" algn="l"/>
                <a:tab pos="1360488" algn="l"/>
                <a:tab pos="1819275" algn="l"/>
              </a:tabLst>
            </a:pPr>
            <a:r>
              <a:rPr lang="en-US" sz="2000" dirty="0">
                <a:solidFill>
                  <a:schemeClr val="tx1"/>
                </a:solidFill>
              </a:rPr>
              <a:t>	to fulfill our </a:t>
            </a:r>
            <a:r>
              <a:rPr lang="en-US" sz="2000" dirty="0">
                <a:solidFill>
                  <a:srgbClr val="FF0000"/>
                </a:solidFill>
              </a:rPr>
              <a:t>purpose,</a:t>
            </a:r>
          </a:p>
          <a:p>
            <a:pPr>
              <a:tabLst>
                <a:tab pos="444500" algn="l"/>
                <a:tab pos="903288" algn="l"/>
                <a:tab pos="1360488" algn="l"/>
                <a:tab pos="1819275" algn="l"/>
              </a:tabLst>
            </a:pPr>
            <a:r>
              <a:rPr lang="en-US" sz="2000" dirty="0">
                <a:solidFill>
                  <a:srgbClr val="FF0000"/>
                </a:solidFill>
              </a:rPr>
              <a:t>		</a:t>
            </a:r>
            <a:r>
              <a:rPr lang="en-US" sz="2000" dirty="0">
                <a:solidFill>
                  <a:schemeClr val="tx1"/>
                </a:solidFill>
              </a:rPr>
              <a:t>and to </a:t>
            </a:r>
            <a:r>
              <a:rPr lang="en-US" sz="2000" dirty="0">
                <a:solidFill>
                  <a:srgbClr val="0432FF"/>
                </a:solidFill>
              </a:rPr>
              <a:t>serve</a:t>
            </a:r>
            <a:r>
              <a:rPr lang="en-US" sz="2000" dirty="0">
                <a:solidFill>
                  <a:schemeClr val="tx1"/>
                </a:solidFill>
              </a:rPr>
              <a:t> others!</a:t>
            </a:r>
          </a:p>
          <a:p>
            <a:pPr>
              <a:tabLst>
                <a:tab pos="444500" algn="l"/>
                <a:tab pos="903288" algn="l"/>
                <a:tab pos="1360488" algn="l"/>
                <a:tab pos="1819275" algn="l"/>
              </a:tabLst>
            </a:pPr>
            <a:r>
              <a:rPr lang="en-US" sz="2000" dirty="0">
                <a:solidFill>
                  <a:schemeClr val="tx1"/>
                </a:solidFill>
              </a:rPr>
              <a:t>							from David Dale’s communion comment</a:t>
            </a:r>
          </a:p>
        </p:txBody>
      </p:sp>
      <p:sp>
        <p:nvSpPr>
          <p:cNvPr id="8" name="Rectangle 7">
            <a:extLst>
              <a:ext uri="{FF2B5EF4-FFF2-40B4-BE49-F238E27FC236}">
                <a16:creationId xmlns:a16="http://schemas.microsoft.com/office/drawing/2014/main" id="{8D2FFDF4-C364-C64A-B5B5-0917D55F7313}"/>
              </a:ext>
            </a:extLst>
          </p:cNvPr>
          <p:cNvSpPr/>
          <p:nvPr/>
        </p:nvSpPr>
        <p:spPr>
          <a:xfrm>
            <a:off x="166685" y="2725495"/>
            <a:ext cx="8824911" cy="92333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Our service must inspire a continuation and growth of service.  </a:t>
            </a:r>
          </a:p>
          <a:p>
            <a:pPr>
              <a:tabLst>
                <a:tab pos="444500" algn="l"/>
                <a:tab pos="903288" algn="l"/>
                <a:tab pos="1360488" algn="l"/>
                <a:tab pos="1819275" algn="l"/>
              </a:tabLst>
            </a:pPr>
            <a:endParaRPr lang="en-US" sz="800" dirty="0">
              <a:solidFill>
                <a:schemeClr val="tx1"/>
              </a:solidFill>
            </a:endParaRPr>
          </a:p>
          <a:p>
            <a:pPr>
              <a:tabLst>
                <a:tab pos="444500" algn="l"/>
                <a:tab pos="903288" algn="l"/>
                <a:tab pos="1360488" algn="l"/>
                <a:tab pos="1819275" algn="l"/>
              </a:tabLst>
            </a:pPr>
            <a:r>
              <a:rPr lang="en-US" sz="2000" dirty="0">
                <a:solidFill>
                  <a:schemeClr val="tx1"/>
                </a:solidFill>
              </a:rPr>
              <a:t>People respond to true, loving service.  	</a:t>
            </a:r>
          </a:p>
        </p:txBody>
      </p:sp>
      <p:sp>
        <p:nvSpPr>
          <p:cNvPr id="9" name="Rectangle 8">
            <a:extLst>
              <a:ext uri="{FF2B5EF4-FFF2-40B4-BE49-F238E27FC236}">
                <a16:creationId xmlns:a16="http://schemas.microsoft.com/office/drawing/2014/main" id="{FAA520FB-2DBC-DD47-9B88-D6E36632F6FC}"/>
              </a:ext>
            </a:extLst>
          </p:cNvPr>
          <p:cNvSpPr/>
          <p:nvPr/>
        </p:nvSpPr>
        <p:spPr>
          <a:xfrm>
            <a:off x="166686" y="3771002"/>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4500" algn="l"/>
                <a:tab pos="903288" algn="l"/>
                <a:tab pos="1360488" algn="l"/>
                <a:tab pos="1819275" algn="l"/>
              </a:tabLst>
            </a:pPr>
            <a:r>
              <a:rPr lang="en-US" sz="2000" dirty="0">
                <a:solidFill>
                  <a:schemeClr val="tx1"/>
                </a:solidFill>
              </a:rPr>
              <a:t>The blessing of giving</a:t>
            </a:r>
          </a:p>
          <a:p>
            <a:pPr>
              <a:tabLst>
                <a:tab pos="444500" algn="l"/>
                <a:tab pos="903288" algn="l"/>
                <a:tab pos="1360488" algn="l"/>
                <a:tab pos="1819275" algn="l"/>
              </a:tabLst>
            </a:pPr>
            <a:r>
              <a:rPr lang="en-US" sz="2000" dirty="0">
                <a:solidFill>
                  <a:schemeClr val="tx1"/>
                </a:solidFill>
              </a:rPr>
              <a:t>	is completely superior</a:t>
            </a:r>
          </a:p>
          <a:p>
            <a:pPr>
              <a:tabLst>
                <a:tab pos="444500" algn="l"/>
                <a:tab pos="903288" algn="l"/>
                <a:tab pos="1360488" algn="l"/>
                <a:tab pos="1819275" algn="l"/>
              </a:tabLst>
            </a:pPr>
            <a:r>
              <a:rPr lang="en-US" sz="2000" dirty="0">
                <a:solidFill>
                  <a:schemeClr val="tx1"/>
                </a:solidFill>
              </a:rPr>
              <a:t>		to the blessing of receiving.</a:t>
            </a:r>
          </a:p>
          <a:p>
            <a:pPr>
              <a:tabLst>
                <a:tab pos="444500" algn="l"/>
                <a:tab pos="903288" algn="l"/>
                <a:tab pos="1360488" algn="l"/>
                <a:tab pos="1819275" algn="l"/>
              </a:tabLst>
            </a:pPr>
            <a:r>
              <a:rPr lang="en-US" sz="2000" dirty="0">
                <a:solidFill>
                  <a:schemeClr val="tx1"/>
                </a:solidFill>
              </a:rPr>
              <a:t>									                     Ray </a:t>
            </a:r>
            <a:r>
              <a:rPr lang="en-US" sz="2000" dirty="0" err="1">
                <a:solidFill>
                  <a:schemeClr val="tx1"/>
                </a:solidFill>
              </a:rPr>
              <a:t>Marcrom</a:t>
            </a:r>
            <a:endParaRPr lang="en-US" sz="2000" dirty="0">
              <a:solidFill>
                <a:schemeClr val="tx1"/>
              </a:solidFill>
            </a:endParaRPr>
          </a:p>
        </p:txBody>
      </p:sp>
    </p:spTree>
    <p:extLst>
      <p:ext uri="{BB962C8B-B14F-4D97-AF65-F5344CB8AC3E}">
        <p14:creationId xmlns:p14="http://schemas.microsoft.com/office/powerpoint/2010/main" val="1711346144"/>
      </p:ext>
    </p:extLst>
  </p:cSld>
  <p:clrMapOvr>
    <a:masterClrMapping/>
  </p:clrMapOvr>
  <p:transition/>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Main Purpose Themes</a:t>
            </a:r>
          </a:p>
        </p:txBody>
      </p:sp>
      <p:sp>
        <p:nvSpPr>
          <p:cNvPr id="7" name="Rectangle 6"/>
          <p:cNvSpPr/>
          <p:nvPr/>
        </p:nvSpPr>
        <p:spPr>
          <a:xfrm>
            <a:off x="166683" y="1706095"/>
            <a:ext cx="4341817" cy="50475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t>Relating to God</a:t>
            </a:r>
          </a:p>
          <a:p>
            <a:pPr marL="342900" lvl="0" indent="-342900">
              <a:buFont typeface="Arial" charset="0"/>
              <a:buChar char="•"/>
            </a:pPr>
            <a:endParaRPr lang="en-US" sz="1200" dirty="0"/>
          </a:p>
          <a:p>
            <a:pPr marL="342900" lvl="0" indent="-342900">
              <a:buFont typeface="Arial" charset="0"/>
              <a:buChar char="•"/>
            </a:pPr>
            <a:r>
              <a:rPr lang="en-US" sz="2000" dirty="0">
                <a:solidFill>
                  <a:schemeClr val="tx1"/>
                </a:solidFill>
              </a:rPr>
              <a:t>Worthy Cause</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Motivation</a:t>
            </a:r>
          </a:p>
          <a:p>
            <a:pPr marL="342900" indent="-342900">
              <a:buFont typeface="Arial" charset="0"/>
              <a:buChar char="•"/>
            </a:pPr>
            <a:endParaRPr lang="en-US" sz="1200" dirty="0">
              <a:solidFill>
                <a:schemeClr val="tx1"/>
              </a:solidFill>
            </a:endParaRPr>
          </a:p>
          <a:p>
            <a:pPr marL="342900" indent="-342900">
              <a:buFont typeface="Arial" charset="0"/>
              <a:buChar char="•"/>
            </a:pPr>
            <a:r>
              <a:rPr lang="en-US" sz="2000" dirty="0">
                <a:solidFill>
                  <a:schemeClr val="tx1"/>
                </a:solidFill>
              </a:rPr>
              <a:t>Vision</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Direction</a:t>
            </a:r>
          </a:p>
          <a:p>
            <a:pPr marL="342900" lvl="0" indent="-342900">
              <a:buFont typeface="Arial" charset="0"/>
              <a:buChar char="•"/>
            </a:pPr>
            <a:endParaRPr lang="en-US" sz="1200" dirty="0">
              <a:solidFill>
                <a:schemeClr val="tx1"/>
              </a:solidFill>
            </a:endParaRPr>
          </a:p>
          <a:p>
            <a:pPr marL="342900" indent="-342900">
              <a:buFont typeface="Arial" charset="0"/>
              <a:buChar char="•"/>
            </a:pPr>
            <a:r>
              <a:rPr lang="en-US" sz="2000" dirty="0">
                <a:solidFill>
                  <a:schemeClr val="tx1"/>
                </a:solidFill>
              </a:rPr>
              <a:t>Process</a:t>
            </a:r>
          </a:p>
          <a:p>
            <a:pPr marL="34290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Growth</a:t>
            </a:r>
          </a:p>
          <a:p>
            <a:pPr marL="342900" lvl="0" indent="-342900">
              <a:buFont typeface="Arial" charset="0"/>
              <a:buChar char="•"/>
            </a:pPr>
            <a:endParaRPr lang="en-US" sz="1200" dirty="0">
              <a:solidFill>
                <a:schemeClr val="tx1"/>
              </a:solidFill>
            </a:endParaRPr>
          </a:p>
          <a:p>
            <a:pPr marL="342900" lvl="0" indent="-342900">
              <a:buFont typeface="Arial" charset="0"/>
              <a:buChar char="•"/>
            </a:pPr>
            <a:r>
              <a:rPr lang="en-US" sz="2000" dirty="0">
                <a:solidFill>
                  <a:schemeClr val="tx1"/>
                </a:solidFill>
              </a:rPr>
              <a:t>Victory</a:t>
            </a:r>
          </a:p>
          <a:p>
            <a:pPr marL="342900" lvl="0" indent="-342900">
              <a:buFont typeface="Arial" charset="0"/>
              <a:buChar char="•"/>
            </a:pPr>
            <a:endParaRPr lang="en-US" sz="1200" dirty="0">
              <a:solidFill>
                <a:schemeClr val="bg1">
                  <a:lumMod val="75000"/>
                </a:schemeClr>
              </a:solidFill>
            </a:endParaRPr>
          </a:p>
          <a:p>
            <a:pPr marL="342900" indent="-342900">
              <a:buFont typeface="Arial" charset="0"/>
              <a:buChar char="•"/>
            </a:pPr>
            <a:r>
              <a:rPr lang="en-US" sz="2000" dirty="0">
                <a:solidFill>
                  <a:schemeClr val="tx1"/>
                </a:solidFill>
              </a:rPr>
              <a:t>Relationships</a:t>
            </a:r>
          </a:p>
          <a:p>
            <a:pPr marL="342900" lvl="0" indent="-342900">
              <a:buFont typeface="Arial" charset="0"/>
              <a:buChar char="•"/>
            </a:pPr>
            <a:endParaRPr lang="en-US" sz="1200" dirty="0">
              <a:solidFill>
                <a:schemeClr val="bg1">
                  <a:lumMod val="75000"/>
                </a:schemeClr>
              </a:solidFill>
            </a:endParaRPr>
          </a:p>
          <a:p>
            <a:pPr marL="342900" lvl="0" indent="-342900">
              <a:buFont typeface="Arial" charset="0"/>
              <a:buChar char="•"/>
            </a:pPr>
            <a:r>
              <a:rPr lang="en-US" sz="2000" dirty="0">
                <a:solidFill>
                  <a:srgbClr val="0432FF"/>
                </a:solidFill>
              </a:rPr>
              <a:t>Personal</a:t>
            </a:r>
          </a:p>
        </p:txBody>
      </p:sp>
    </p:spTree>
    <p:extLst>
      <p:ext uri="{BB962C8B-B14F-4D97-AF65-F5344CB8AC3E}">
        <p14:creationId xmlns:p14="http://schemas.microsoft.com/office/powerpoint/2010/main" val="3172243384"/>
      </p:ext>
    </p:extLst>
  </p:cSld>
  <p:clrMapOvr>
    <a:masterClrMapping/>
  </p:clrMapOvr>
  <p:transition/>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Personal</a:t>
            </a:r>
          </a:p>
        </p:txBody>
      </p:sp>
      <p:sp>
        <p:nvSpPr>
          <p:cNvPr id="7" name="Rectangle 6"/>
          <p:cNvSpPr/>
          <p:nvPr/>
        </p:nvSpPr>
        <p:spPr>
          <a:xfrm>
            <a:off x="166683" y="1706095"/>
            <a:ext cx="5386624"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rgbClr val="0432FF"/>
                </a:solidFill>
              </a:rPr>
              <a:t>Talent / Interest</a:t>
            </a:r>
          </a:p>
          <a:p>
            <a:pPr marL="342900" lvl="0" indent="-342900">
              <a:buFont typeface="Arial" charset="0"/>
              <a:buChar char="•"/>
            </a:pPr>
            <a:r>
              <a:rPr lang="en-US" sz="2000" dirty="0">
                <a:solidFill>
                  <a:schemeClr val="bg1">
                    <a:lumMod val="50000"/>
                  </a:schemeClr>
                </a:solidFill>
              </a:rPr>
              <a:t>Life</a:t>
            </a:r>
          </a:p>
          <a:p>
            <a:pPr marL="342900" lvl="0" indent="-342900">
              <a:buFont typeface="Arial" charset="0"/>
              <a:buChar char="•"/>
            </a:pPr>
            <a:r>
              <a:rPr lang="en-US" sz="2000" dirty="0">
                <a:solidFill>
                  <a:schemeClr val="bg1">
                    <a:lumMod val="50000"/>
                  </a:schemeClr>
                </a:solidFill>
              </a:rPr>
              <a:t>Education</a:t>
            </a:r>
          </a:p>
          <a:p>
            <a:pPr marL="342900" lvl="0" indent="-342900">
              <a:buFont typeface="Arial" charset="0"/>
              <a:buChar char="•"/>
            </a:pPr>
            <a:r>
              <a:rPr lang="en-US" sz="2000" dirty="0">
                <a:solidFill>
                  <a:schemeClr val="bg1">
                    <a:lumMod val="50000"/>
                  </a:schemeClr>
                </a:solidFill>
              </a:rPr>
              <a:t>Career</a:t>
            </a:r>
          </a:p>
        </p:txBody>
      </p:sp>
    </p:spTree>
    <p:extLst>
      <p:ext uri="{BB962C8B-B14F-4D97-AF65-F5344CB8AC3E}">
        <p14:creationId xmlns:p14="http://schemas.microsoft.com/office/powerpoint/2010/main" val="590282580"/>
      </p:ext>
    </p:extLst>
  </p:cSld>
  <p:clrMapOvr>
    <a:masterClrMapping/>
  </p:clrMapOvr>
  <p:transition/>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Talent / Interest</a:t>
            </a:r>
          </a:p>
        </p:txBody>
      </p:sp>
      <p:sp>
        <p:nvSpPr>
          <p:cNvPr id="83" name="Rectangle 82"/>
          <p:cNvSpPr/>
          <p:nvPr/>
        </p:nvSpPr>
        <p:spPr>
          <a:xfrm>
            <a:off x="166686" y="1199933"/>
            <a:ext cx="8824911" cy="240065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What God told Jeremiah is also true for you: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“Before I made you in your mother’s womb, </a:t>
            </a:r>
          </a:p>
          <a:p>
            <a:pPr>
              <a:tabLst>
                <a:tab pos="457200" algn="l"/>
                <a:tab pos="914400" algn="l"/>
                <a:tab pos="1371600" algn="l"/>
                <a:tab pos="1828800" algn="l"/>
                <a:tab pos="2286000" algn="l"/>
              </a:tabLst>
            </a:pPr>
            <a:r>
              <a:rPr lang="en-US" sz="2000" dirty="0">
                <a:solidFill>
                  <a:schemeClr val="tx1"/>
                </a:solidFill>
              </a:rPr>
              <a:t>	I chose you.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Before you were born, </a:t>
            </a:r>
          </a:p>
          <a:p>
            <a:pPr>
              <a:tabLst>
                <a:tab pos="457200" algn="l"/>
                <a:tab pos="914400" algn="l"/>
                <a:tab pos="1371600" algn="l"/>
                <a:tab pos="1828800" algn="l"/>
                <a:tab pos="2286000" algn="l"/>
              </a:tabLst>
            </a:pPr>
            <a:r>
              <a:rPr lang="en-US" sz="2000" dirty="0">
                <a:solidFill>
                  <a:schemeClr val="tx1"/>
                </a:solidFill>
              </a:rPr>
              <a:t>	I set you apart for </a:t>
            </a:r>
            <a:r>
              <a:rPr lang="en-US" sz="2000" dirty="0">
                <a:solidFill>
                  <a:srgbClr val="0432FF"/>
                </a:solidFill>
              </a:rPr>
              <a:t>a special wo</a:t>
            </a:r>
            <a:r>
              <a:rPr lang="en-US" sz="2000" dirty="0">
                <a:solidFill>
                  <a:schemeClr val="tx1"/>
                </a:solidFill>
              </a:rPr>
              <a:t>rk.”  Jeremiah 1:5 (NCV)</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							    The Purpose Driven Life, Rick Warren</a:t>
            </a:r>
          </a:p>
        </p:txBody>
      </p:sp>
      <p:sp>
        <p:nvSpPr>
          <p:cNvPr id="7" name="Rectangle 6">
            <a:extLst>
              <a:ext uri="{FF2B5EF4-FFF2-40B4-BE49-F238E27FC236}">
                <a16:creationId xmlns:a16="http://schemas.microsoft.com/office/drawing/2014/main" id="{F393AC6D-52E8-1547-A7F4-C87E91E1347E}"/>
              </a:ext>
            </a:extLst>
          </p:cNvPr>
          <p:cNvSpPr/>
          <p:nvPr/>
        </p:nvSpPr>
        <p:spPr>
          <a:xfrm>
            <a:off x="166685" y="3701833"/>
            <a:ext cx="8824911" cy="307776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There are different kinds of working, </a:t>
            </a:r>
          </a:p>
          <a:p>
            <a:pPr>
              <a:tabLst>
                <a:tab pos="457200" algn="l"/>
                <a:tab pos="914400" algn="l"/>
                <a:tab pos="1371600" algn="l"/>
                <a:tab pos="1828800" algn="l"/>
                <a:tab pos="2286000" algn="l"/>
              </a:tabLst>
            </a:pPr>
            <a:r>
              <a:rPr lang="en-US" sz="2000" dirty="0">
                <a:solidFill>
                  <a:srgbClr val="3327C6"/>
                </a:solidFill>
              </a:rPr>
              <a:t>	but in all of them and in everyone </a:t>
            </a:r>
          </a:p>
          <a:p>
            <a:pPr>
              <a:tabLst>
                <a:tab pos="457200" algn="l"/>
                <a:tab pos="914400" algn="l"/>
                <a:tab pos="1371600" algn="l"/>
                <a:tab pos="1828800" algn="l"/>
                <a:tab pos="2286000" algn="l"/>
              </a:tabLst>
            </a:pPr>
            <a:r>
              <a:rPr lang="en-US" sz="2000" dirty="0">
                <a:solidFill>
                  <a:srgbClr val="3327C6"/>
                </a:solidFill>
              </a:rPr>
              <a:t>		it is the same God at work.</a:t>
            </a:r>
          </a:p>
          <a:p>
            <a:pPr>
              <a:tabLst>
                <a:tab pos="457200" algn="l"/>
                <a:tab pos="914400" algn="l"/>
                <a:tab pos="1371600" algn="l"/>
                <a:tab pos="1828800" algn="l"/>
                <a:tab pos="2286000" algn="l"/>
              </a:tabLst>
            </a:pPr>
            <a:r>
              <a:rPr lang="en-US" sz="2000" dirty="0">
                <a:solidFill>
                  <a:srgbClr val="3327C6"/>
                </a:solidFill>
              </a:rPr>
              <a:t>										1 Corinthians 12:6</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chemeClr val="tx1"/>
                </a:solidFill>
              </a:rPr>
              <a:t>God works through different people </a:t>
            </a:r>
          </a:p>
          <a:p>
            <a:pPr>
              <a:tabLst>
                <a:tab pos="457200" algn="l"/>
                <a:tab pos="914400" algn="l"/>
                <a:tab pos="1371600" algn="l"/>
                <a:tab pos="1828800" algn="l"/>
                <a:tab pos="2286000" algn="l"/>
              </a:tabLst>
            </a:pPr>
            <a:r>
              <a:rPr lang="en-US" sz="2000" dirty="0">
                <a:solidFill>
                  <a:schemeClr val="tx1"/>
                </a:solidFill>
              </a:rPr>
              <a:t>	in different ways, </a:t>
            </a:r>
          </a:p>
          <a:p>
            <a:pPr>
              <a:tabLst>
                <a:tab pos="457200" algn="l"/>
                <a:tab pos="914400" algn="l"/>
                <a:tab pos="1371600" algn="l"/>
                <a:tab pos="1828800" algn="l"/>
                <a:tab pos="2286000" algn="l"/>
              </a:tabLst>
            </a:pPr>
            <a:r>
              <a:rPr lang="en-US" sz="2000" dirty="0">
                <a:solidFill>
                  <a:schemeClr val="tx1"/>
                </a:solidFill>
              </a:rPr>
              <a:t>		but it is the same God </a:t>
            </a:r>
          </a:p>
          <a:p>
            <a:pPr>
              <a:tabLst>
                <a:tab pos="457200" algn="l"/>
                <a:tab pos="914400" algn="l"/>
                <a:tab pos="1371600" algn="l"/>
                <a:tab pos="1828800" algn="l"/>
                <a:tab pos="2286000" algn="l"/>
              </a:tabLst>
            </a:pPr>
            <a:r>
              <a:rPr lang="en-US" sz="2000" dirty="0">
                <a:solidFill>
                  <a:schemeClr val="tx1"/>
                </a:solidFill>
              </a:rPr>
              <a:t>			who achieves his </a:t>
            </a:r>
            <a:r>
              <a:rPr lang="en-US" sz="2000" dirty="0">
                <a:solidFill>
                  <a:srgbClr val="FF0000"/>
                </a:solidFill>
              </a:rPr>
              <a:t>purpose</a:t>
            </a:r>
            <a:r>
              <a:rPr lang="en-US" sz="2000" dirty="0">
                <a:solidFill>
                  <a:schemeClr val="tx1"/>
                </a:solidFill>
              </a:rPr>
              <a:t> through them all. </a:t>
            </a:r>
          </a:p>
          <a:p>
            <a:pPr>
              <a:tabLst>
                <a:tab pos="457200" algn="l"/>
                <a:tab pos="914400" algn="l"/>
                <a:tab pos="1371600" algn="l"/>
                <a:tab pos="1828800" algn="l"/>
                <a:tab pos="2286000" algn="l"/>
              </a:tabLst>
            </a:pPr>
            <a:r>
              <a:rPr lang="en-US" sz="2000" dirty="0">
                <a:solidFill>
                  <a:schemeClr val="tx1"/>
                </a:solidFill>
              </a:rPr>
              <a:t>								          paraphrase by Rick Warren</a:t>
            </a:r>
          </a:p>
        </p:txBody>
      </p:sp>
    </p:spTree>
    <p:extLst>
      <p:ext uri="{BB962C8B-B14F-4D97-AF65-F5344CB8AC3E}">
        <p14:creationId xmlns:p14="http://schemas.microsoft.com/office/powerpoint/2010/main" val="3078466595"/>
      </p:ext>
    </p:extLst>
  </p:cSld>
  <p:clrMapOvr>
    <a:masterClrMapping/>
  </p:clrMapOvr>
  <p:transition/>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Talent / Interest</a:t>
            </a:r>
            <a:endParaRPr lang="en-US" sz="2000" dirty="0">
              <a:solidFill>
                <a:srgbClr val="002060"/>
              </a:solidFill>
            </a:endParaRPr>
          </a:p>
        </p:txBody>
      </p:sp>
      <p:sp>
        <p:nvSpPr>
          <p:cNvPr id="83" name="Rectangle 82"/>
          <p:cNvSpPr/>
          <p:nvPr/>
        </p:nvSpPr>
        <p:spPr>
          <a:xfrm>
            <a:off x="166686" y="1199933"/>
            <a:ext cx="8824911" cy="47397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God created us each with abilities and talents / skills / abilities.</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As noted in Romans 12 and 1 Corinthians 12, </a:t>
            </a:r>
          </a:p>
          <a:p>
            <a:pPr>
              <a:tabLst>
                <a:tab pos="457200" algn="l"/>
                <a:tab pos="914400" algn="l"/>
                <a:tab pos="1371600" algn="l"/>
                <a:tab pos="1828800" algn="l"/>
                <a:tab pos="2286000" algn="l"/>
              </a:tabLst>
            </a:pPr>
            <a:r>
              <a:rPr lang="en-US" sz="2000" dirty="0">
                <a:solidFill>
                  <a:schemeClr val="tx1"/>
                </a:solidFill>
              </a:rPr>
              <a:t>	these talents / skills / abilities can be diverse.</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Arguably the greatest waste in life </a:t>
            </a:r>
          </a:p>
          <a:p>
            <a:pPr>
              <a:tabLst>
                <a:tab pos="457200" algn="l"/>
                <a:tab pos="914400" algn="l"/>
                <a:tab pos="1371600" algn="l"/>
                <a:tab pos="1828800" algn="l"/>
                <a:tab pos="2286000" algn="l"/>
              </a:tabLst>
            </a:pPr>
            <a:r>
              <a:rPr lang="en-US" sz="2000" dirty="0">
                <a:solidFill>
                  <a:schemeClr val="tx1"/>
                </a:solidFill>
              </a:rPr>
              <a:t>	occurs when we feel guilted into </a:t>
            </a:r>
          </a:p>
          <a:p>
            <a:pPr>
              <a:tabLst>
                <a:tab pos="457200" algn="l"/>
                <a:tab pos="914400" algn="l"/>
                <a:tab pos="1371600" algn="l"/>
                <a:tab pos="1828800" algn="l"/>
                <a:tab pos="2286000" algn="l"/>
              </a:tabLst>
            </a:pPr>
            <a:r>
              <a:rPr lang="en-US" sz="2000" dirty="0">
                <a:solidFill>
                  <a:schemeClr val="tx1"/>
                </a:solidFill>
              </a:rPr>
              <a:t>		or choose a vocation </a:t>
            </a:r>
          </a:p>
          <a:p>
            <a:pPr>
              <a:tabLst>
                <a:tab pos="457200" algn="l"/>
                <a:tab pos="914400" algn="l"/>
                <a:tab pos="1371600" algn="l"/>
                <a:tab pos="1828800" algn="l"/>
                <a:tab pos="2286000" algn="l"/>
              </a:tabLst>
            </a:pPr>
            <a:r>
              <a:rPr lang="en-US" sz="2000" dirty="0">
                <a:solidFill>
                  <a:schemeClr val="tx1"/>
                </a:solidFill>
              </a:rPr>
              <a:t>	which does not align with the talents / skills / abilities </a:t>
            </a:r>
          </a:p>
          <a:p>
            <a:pPr>
              <a:tabLst>
                <a:tab pos="457200" algn="l"/>
                <a:tab pos="914400" algn="l"/>
                <a:tab pos="1371600" algn="l"/>
                <a:tab pos="1828800" algn="l"/>
                <a:tab pos="2286000" algn="l"/>
              </a:tabLst>
            </a:pPr>
            <a:r>
              <a:rPr lang="en-US" sz="2000" dirty="0">
                <a:solidFill>
                  <a:schemeClr val="tx1"/>
                </a:solidFill>
              </a:rPr>
              <a:t>		for which God created us.</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e.g., Consider a person gifted in art </a:t>
            </a:r>
          </a:p>
          <a:p>
            <a:pPr>
              <a:tabLst>
                <a:tab pos="457200" algn="l"/>
                <a:tab pos="914400" algn="l"/>
                <a:tab pos="1371600" algn="l"/>
                <a:tab pos="1828800" algn="l"/>
                <a:tab pos="2286000" algn="l"/>
              </a:tabLst>
            </a:pPr>
            <a:r>
              <a:rPr lang="en-US" sz="2000" dirty="0">
                <a:solidFill>
                  <a:schemeClr val="tx1"/>
                </a:solidFill>
              </a:rPr>
              <a:t>	feeling compelled to be a minister </a:t>
            </a:r>
          </a:p>
          <a:p>
            <a:pPr>
              <a:tabLst>
                <a:tab pos="457200" algn="l"/>
                <a:tab pos="914400" algn="l"/>
                <a:tab pos="1371600" algn="l"/>
                <a:tab pos="1828800" algn="l"/>
                <a:tab pos="2286000" algn="l"/>
              </a:tabLst>
            </a:pPr>
            <a:r>
              <a:rPr lang="en-US" sz="2000" dirty="0">
                <a:solidFill>
                  <a:schemeClr val="tx1"/>
                </a:solidFill>
              </a:rPr>
              <a:t>		in order to please God </a:t>
            </a:r>
          </a:p>
          <a:p>
            <a:pPr>
              <a:tabLst>
                <a:tab pos="457200" algn="l"/>
                <a:tab pos="914400" algn="l"/>
                <a:tab pos="1371600" algn="l"/>
                <a:tab pos="1828800" algn="l"/>
                <a:tab pos="2286000" algn="l"/>
              </a:tabLst>
            </a:pPr>
            <a:r>
              <a:rPr lang="en-US" sz="2000" dirty="0">
                <a:solidFill>
                  <a:schemeClr val="tx1"/>
                </a:solidFill>
              </a:rPr>
              <a:t>			(or please those speaking for God). </a:t>
            </a:r>
          </a:p>
          <a:p>
            <a:pPr>
              <a:tabLst>
                <a:tab pos="457200" algn="l"/>
                <a:tab pos="914400" algn="l"/>
                <a:tab pos="1371600" algn="l"/>
                <a:tab pos="1828800" algn="l"/>
                <a:tab pos="2286000" algn="l"/>
              </a:tabLst>
            </a:pPr>
            <a:endParaRPr lang="en-US" sz="12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										         	          PDE</a:t>
            </a:r>
          </a:p>
        </p:txBody>
      </p:sp>
      <p:sp>
        <p:nvSpPr>
          <p:cNvPr id="5" name="Rectangle 4">
            <a:extLst>
              <a:ext uri="{FF2B5EF4-FFF2-40B4-BE49-F238E27FC236}">
                <a16:creationId xmlns:a16="http://schemas.microsoft.com/office/drawing/2014/main" id="{B0226383-9277-0A44-B7B0-C11877C1F217}"/>
              </a:ext>
            </a:extLst>
          </p:cNvPr>
          <p:cNvSpPr/>
          <p:nvPr/>
        </p:nvSpPr>
        <p:spPr>
          <a:xfrm>
            <a:off x="159205" y="6005803"/>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We must not ”quench the Spirit” (1 Thessalonians 5:19); </a:t>
            </a:r>
          </a:p>
          <a:p>
            <a:pPr>
              <a:tabLst>
                <a:tab pos="457200" algn="l"/>
                <a:tab pos="914400" algn="l"/>
                <a:tab pos="1371600" algn="l"/>
                <a:tab pos="1828800" algn="l"/>
                <a:tab pos="2286000" algn="l"/>
              </a:tabLst>
            </a:pPr>
            <a:r>
              <a:rPr lang="en-US" sz="2000" dirty="0">
                <a:solidFill>
                  <a:schemeClr val="tx1"/>
                </a:solidFill>
              </a:rPr>
              <a:t>	that which the Spirit of God moves within us.</a:t>
            </a:r>
          </a:p>
        </p:txBody>
      </p:sp>
    </p:spTree>
    <p:extLst>
      <p:ext uri="{BB962C8B-B14F-4D97-AF65-F5344CB8AC3E}">
        <p14:creationId xmlns:p14="http://schemas.microsoft.com/office/powerpoint/2010/main" val="1834906208"/>
      </p:ext>
    </p:extLst>
  </p:cSld>
  <p:clrMapOvr>
    <a:masterClrMapping/>
  </p:clrMapOvr>
  <p:transition/>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Talent / Interest</a:t>
            </a:r>
            <a:endParaRPr lang="en-US" sz="2000" dirty="0">
              <a:solidFill>
                <a:srgbClr val="002060"/>
              </a:solidFill>
            </a:endParaRPr>
          </a:p>
        </p:txBody>
      </p:sp>
      <p:sp>
        <p:nvSpPr>
          <p:cNvPr id="83" name="Rectangle 82"/>
          <p:cNvSpPr/>
          <p:nvPr/>
        </p:nvSpPr>
        <p:spPr>
          <a:xfrm>
            <a:off x="166686" y="1199933"/>
            <a:ext cx="8824911" cy="4801314"/>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[God speaking to Moses to send him on the mission to free Israel]</a:t>
            </a: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3327C6"/>
                </a:solidFill>
              </a:rPr>
              <a:t>Moses answered, </a:t>
            </a:r>
          </a:p>
          <a:p>
            <a:pPr>
              <a:tabLst>
                <a:tab pos="457200" algn="l"/>
                <a:tab pos="914400" algn="l"/>
                <a:tab pos="1371600" algn="l"/>
                <a:tab pos="1828800" algn="l"/>
                <a:tab pos="2286000" algn="l"/>
              </a:tabLst>
            </a:pPr>
            <a:r>
              <a:rPr lang="en-US" sz="2000" dirty="0">
                <a:solidFill>
                  <a:srgbClr val="3327C6"/>
                </a:solidFill>
              </a:rPr>
              <a:t>	“What if they do not believe me or listen to me and say, </a:t>
            </a:r>
          </a:p>
          <a:p>
            <a:pPr>
              <a:tabLst>
                <a:tab pos="457200" algn="l"/>
                <a:tab pos="914400" algn="l"/>
                <a:tab pos="1371600" algn="l"/>
                <a:tab pos="1828800" algn="l"/>
                <a:tab pos="2286000" algn="l"/>
              </a:tabLst>
            </a:pPr>
            <a:r>
              <a:rPr lang="en-US" sz="2000" dirty="0">
                <a:solidFill>
                  <a:srgbClr val="3327C6"/>
                </a:solidFill>
              </a:rPr>
              <a:t>		‘The Lord did not appear to you’?”</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Then the Lord said to him, </a:t>
            </a:r>
          </a:p>
          <a:p>
            <a:pPr>
              <a:tabLst>
                <a:tab pos="457200" algn="l"/>
                <a:tab pos="914400" algn="l"/>
                <a:tab pos="1371600" algn="l"/>
                <a:tab pos="1828800" algn="l"/>
                <a:tab pos="2286000" algn="l"/>
              </a:tabLst>
            </a:pPr>
            <a:r>
              <a:rPr lang="en-US" sz="2000" dirty="0">
                <a:solidFill>
                  <a:srgbClr val="3327C6"/>
                </a:solidFill>
              </a:rPr>
              <a:t>	“What is that in your hand?”</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“A staff,” he replied.</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The Lord said, </a:t>
            </a:r>
          </a:p>
          <a:p>
            <a:pPr>
              <a:tabLst>
                <a:tab pos="457200" algn="l"/>
                <a:tab pos="914400" algn="l"/>
                <a:tab pos="1371600" algn="l"/>
                <a:tab pos="1828800" algn="l"/>
                <a:tab pos="2286000" algn="l"/>
              </a:tabLst>
            </a:pPr>
            <a:r>
              <a:rPr lang="en-US" sz="2000" dirty="0">
                <a:solidFill>
                  <a:srgbClr val="3327C6"/>
                </a:solidFill>
              </a:rPr>
              <a:t>	“Throw it on the ground.”</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Moses threw it on the ground </a:t>
            </a:r>
          </a:p>
          <a:p>
            <a:pPr>
              <a:tabLst>
                <a:tab pos="457200" algn="l"/>
                <a:tab pos="914400" algn="l"/>
                <a:tab pos="1371600" algn="l"/>
                <a:tab pos="1828800" algn="l"/>
                <a:tab pos="2286000" algn="l"/>
              </a:tabLst>
            </a:pPr>
            <a:r>
              <a:rPr lang="en-US" sz="2000" dirty="0">
                <a:solidFill>
                  <a:srgbClr val="3327C6"/>
                </a:solidFill>
              </a:rPr>
              <a:t>	and it became a snake, </a:t>
            </a:r>
          </a:p>
          <a:p>
            <a:pPr>
              <a:tabLst>
                <a:tab pos="457200" algn="l"/>
                <a:tab pos="914400" algn="l"/>
                <a:tab pos="1371600" algn="l"/>
                <a:tab pos="1828800" algn="l"/>
                <a:tab pos="2286000" algn="l"/>
              </a:tabLst>
            </a:pPr>
            <a:r>
              <a:rPr lang="en-US" sz="2000" dirty="0">
                <a:solidFill>
                  <a:srgbClr val="3327C6"/>
                </a:solidFill>
              </a:rPr>
              <a:t>		and he ran from it. </a:t>
            </a:r>
          </a:p>
          <a:p>
            <a:pPr>
              <a:tabLst>
                <a:tab pos="457200" algn="l"/>
                <a:tab pos="914400" algn="l"/>
                <a:tab pos="1371600" algn="l"/>
                <a:tab pos="1828800" algn="l"/>
                <a:tab pos="2286000" algn="l"/>
              </a:tabLst>
            </a:pPr>
            <a:r>
              <a:rPr lang="en-US" sz="2000" dirty="0">
                <a:solidFill>
                  <a:srgbClr val="3327C6"/>
                </a:solidFill>
              </a:rPr>
              <a:t>										         Exodus 4:1-3</a:t>
            </a:r>
          </a:p>
        </p:txBody>
      </p:sp>
      <p:sp>
        <p:nvSpPr>
          <p:cNvPr id="5" name="Rectangle 4">
            <a:extLst>
              <a:ext uri="{FF2B5EF4-FFF2-40B4-BE49-F238E27FC236}">
                <a16:creationId xmlns:a16="http://schemas.microsoft.com/office/drawing/2014/main" id="{61B66759-D3EE-0046-99E8-54923F45C5D5}"/>
              </a:ext>
            </a:extLst>
          </p:cNvPr>
          <p:cNvSpPr/>
          <p:nvPr/>
        </p:nvSpPr>
        <p:spPr>
          <a:xfrm>
            <a:off x="166685" y="6012928"/>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Tyler Perry associates this with </a:t>
            </a:r>
          </a:p>
          <a:p>
            <a:pPr>
              <a:tabLst>
                <a:tab pos="457200" algn="l"/>
                <a:tab pos="914400" algn="l"/>
                <a:tab pos="1371600" algn="l"/>
                <a:tab pos="1828800" algn="l"/>
                <a:tab pos="2286000" algn="l"/>
              </a:tabLst>
            </a:pPr>
            <a:r>
              <a:rPr lang="en-US" sz="2000" dirty="0">
                <a:solidFill>
                  <a:schemeClr val="tx1"/>
                </a:solidFill>
              </a:rPr>
              <a:t>	God asking us to use our talents.</a:t>
            </a:r>
          </a:p>
        </p:txBody>
      </p:sp>
    </p:spTree>
    <p:extLst>
      <p:ext uri="{BB962C8B-B14F-4D97-AF65-F5344CB8AC3E}">
        <p14:creationId xmlns:p14="http://schemas.microsoft.com/office/powerpoint/2010/main" val="2049463112"/>
      </p:ext>
    </p:extLst>
  </p:cSld>
  <p:clrMapOvr>
    <a:masterClrMapping/>
  </p:clrMapOvr>
  <p:transition/>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Talent / Interest</a:t>
            </a:r>
            <a:endParaRPr lang="en-US" sz="2000" dirty="0">
              <a:solidFill>
                <a:srgbClr val="002060"/>
              </a:solidFill>
            </a:endParaRPr>
          </a:p>
        </p:txBody>
      </p:sp>
      <p:sp>
        <p:nvSpPr>
          <p:cNvPr id="83" name="Rectangle 82"/>
          <p:cNvSpPr/>
          <p:nvPr/>
        </p:nvSpPr>
        <p:spPr>
          <a:xfrm>
            <a:off x="166686" y="1199933"/>
            <a:ext cx="8824911" cy="25853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We sometimes (many times) </a:t>
            </a:r>
          </a:p>
          <a:p>
            <a:pPr>
              <a:tabLst>
                <a:tab pos="457200" algn="l"/>
                <a:tab pos="914400" algn="l"/>
                <a:tab pos="1371600" algn="l"/>
                <a:tab pos="1828800" algn="l"/>
                <a:tab pos="2286000" algn="l"/>
              </a:tabLst>
            </a:pPr>
            <a:r>
              <a:rPr lang="en-US" sz="2000" dirty="0">
                <a:solidFill>
                  <a:schemeClr val="tx1"/>
                </a:solidFill>
              </a:rPr>
              <a:t>	use the wrong tool for the purpose.</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While we are “built” for a certain purpose,</a:t>
            </a:r>
          </a:p>
          <a:p>
            <a:pPr>
              <a:tabLst>
                <a:tab pos="457200" algn="l"/>
                <a:tab pos="914400" algn="l"/>
                <a:tab pos="1371600" algn="l"/>
                <a:tab pos="1828800" algn="l"/>
                <a:tab pos="2286000" algn="l"/>
              </a:tabLst>
            </a:pPr>
            <a:r>
              <a:rPr lang="en-US" sz="2000" dirty="0">
                <a:solidFill>
                  <a:schemeClr val="tx1"/>
                </a:solidFill>
              </a:rPr>
              <a:t>	we may at times be used for other things.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Consider the multi-tool (like a Swiss Army knife);</a:t>
            </a:r>
          </a:p>
          <a:p>
            <a:pPr>
              <a:tabLst>
                <a:tab pos="457200" algn="l"/>
                <a:tab pos="914400" algn="l"/>
                <a:tab pos="1371600" algn="l"/>
                <a:tab pos="1828800" algn="l"/>
                <a:tab pos="2286000" algn="l"/>
              </a:tabLst>
            </a:pPr>
            <a:r>
              <a:rPr lang="en-US" sz="2000" dirty="0">
                <a:solidFill>
                  <a:schemeClr val="tx1"/>
                </a:solidFill>
              </a:rPr>
              <a:t>	or a “Jack-of-all-trades”.</a:t>
            </a:r>
            <a:endParaRPr lang="en-US" sz="12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										         	          PDE</a:t>
            </a:r>
          </a:p>
        </p:txBody>
      </p:sp>
    </p:spTree>
    <p:extLst>
      <p:ext uri="{BB962C8B-B14F-4D97-AF65-F5344CB8AC3E}">
        <p14:creationId xmlns:p14="http://schemas.microsoft.com/office/powerpoint/2010/main" val="573819538"/>
      </p:ext>
    </p:extLst>
  </p:cSld>
  <p:clrMapOvr>
    <a:masterClrMapping/>
  </p:clrMapOvr>
  <p:transition/>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Talent / Interest</a:t>
            </a:r>
            <a:endParaRPr lang="en-US" sz="2000" dirty="0">
              <a:solidFill>
                <a:srgbClr val="002060"/>
              </a:solidFill>
            </a:endParaRPr>
          </a:p>
        </p:txBody>
      </p:sp>
      <p:sp>
        <p:nvSpPr>
          <p:cNvPr id="83" name="Rectangle 82"/>
          <p:cNvSpPr/>
          <p:nvPr/>
        </p:nvSpPr>
        <p:spPr>
          <a:xfrm>
            <a:off x="166686" y="1199933"/>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Everybody has a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Find out who you are.</a:t>
            </a:r>
          </a:p>
          <a:p>
            <a:pPr>
              <a:tabLst>
                <a:tab pos="457200" algn="l"/>
                <a:tab pos="914400" algn="l"/>
                <a:tab pos="1371600" algn="l"/>
                <a:tab pos="1828800" algn="l"/>
                <a:tab pos="2286000" algn="l"/>
              </a:tabLst>
            </a:pPr>
            <a:r>
              <a:rPr lang="en-US" sz="2000" dirty="0">
                <a:solidFill>
                  <a:schemeClr val="tx1"/>
                </a:solidFill>
              </a:rPr>
              <a:t>		And do it on </a:t>
            </a:r>
            <a:r>
              <a:rPr lang="en-US" sz="2000" dirty="0">
                <a:solidFill>
                  <a:srgbClr val="FF0000"/>
                </a:solidFill>
              </a:rPr>
              <a:t>purpose</a:t>
            </a:r>
            <a:r>
              <a:rPr lang="en-US" sz="2000" dirty="0">
                <a:solidFill>
                  <a:schemeClr val="tx1"/>
                </a:solidFill>
              </a:rPr>
              <a:t>!</a:t>
            </a:r>
          </a:p>
          <a:p>
            <a:pPr>
              <a:tabLst>
                <a:tab pos="457200" algn="l"/>
                <a:tab pos="914400" algn="l"/>
                <a:tab pos="1371600" algn="l"/>
                <a:tab pos="1828800" algn="l"/>
                <a:tab pos="2286000" algn="l"/>
              </a:tabLst>
            </a:pPr>
            <a:r>
              <a:rPr lang="en-US" sz="2000" dirty="0">
                <a:solidFill>
                  <a:schemeClr val="tx1"/>
                </a:solidFill>
              </a:rPr>
              <a:t>										          Dolly Parton</a:t>
            </a:r>
          </a:p>
        </p:txBody>
      </p:sp>
      <p:sp>
        <p:nvSpPr>
          <p:cNvPr id="5" name="Rectangle 4">
            <a:extLst>
              <a:ext uri="{FF2B5EF4-FFF2-40B4-BE49-F238E27FC236}">
                <a16:creationId xmlns:a16="http://schemas.microsoft.com/office/drawing/2014/main" id="{3853F9B3-E904-D047-BD66-2D358384BD50}"/>
              </a:ext>
            </a:extLst>
          </p:cNvPr>
          <p:cNvSpPr/>
          <p:nvPr/>
        </p:nvSpPr>
        <p:spPr>
          <a:xfrm>
            <a:off x="166685" y="2823781"/>
            <a:ext cx="8824911" cy="172354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Everyone has been made</a:t>
            </a:r>
          </a:p>
          <a:p>
            <a:pPr>
              <a:tabLst>
                <a:tab pos="457200" algn="l"/>
                <a:tab pos="914400" algn="l"/>
                <a:tab pos="1371600" algn="l"/>
                <a:tab pos="1828800" algn="l"/>
                <a:tab pos="2286000" algn="l"/>
              </a:tabLst>
            </a:pPr>
            <a:r>
              <a:rPr lang="en-US" sz="2000" dirty="0">
                <a:solidFill>
                  <a:schemeClr val="tx1"/>
                </a:solidFill>
              </a:rPr>
              <a:t>	for </a:t>
            </a:r>
            <a:r>
              <a:rPr lang="en-US" sz="2000" u="sng" dirty="0">
                <a:solidFill>
                  <a:schemeClr val="tx1"/>
                </a:solidFill>
              </a:rPr>
              <a:t>some particular work,</a:t>
            </a:r>
          </a:p>
          <a:p>
            <a:pPr>
              <a:tabLst>
                <a:tab pos="457200" algn="l"/>
                <a:tab pos="914400" algn="l"/>
                <a:tab pos="1371600" algn="l"/>
                <a:tab pos="1828800" algn="l"/>
                <a:tab pos="2286000" algn="l"/>
              </a:tabLst>
            </a:pPr>
            <a:r>
              <a:rPr lang="en-US" sz="2000" dirty="0">
                <a:solidFill>
                  <a:schemeClr val="tx1"/>
                </a:solidFill>
              </a:rPr>
              <a:t>		and the desire for that work</a:t>
            </a:r>
          </a:p>
          <a:p>
            <a:pPr>
              <a:tabLst>
                <a:tab pos="457200" algn="l"/>
                <a:tab pos="914400" algn="l"/>
                <a:tab pos="1371600" algn="l"/>
                <a:tab pos="1828800" algn="l"/>
                <a:tab pos="2286000" algn="l"/>
              </a:tabLst>
            </a:pPr>
            <a:r>
              <a:rPr lang="en-US" sz="2000" dirty="0">
                <a:solidFill>
                  <a:schemeClr val="tx1"/>
                </a:solidFill>
              </a:rPr>
              <a:t>			has been put into every heart. 														    </a:t>
            </a:r>
            <a:r>
              <a:rPr lang="en-US" sz="2000" dirty="0" err="1">
                <a:solidFill>
                  <a:schemeClr val="tx1"/>
                </a:solidFill>
              </a:rPr>
              <a:t>Jalaluddin</a:t>
            </a:r>
            <a:r>
              <a:rPr lang="en-US" sz="2000" dirty="0">
                <a:solidFill>
                  <a:schemeClr val="tx1"/>
                </a:solidFill>
              </a:rPr>
              <a:t> Rumi</a:t>
            </a:r>
          </a:p>
        </p:txBody>
      </p:sp>
      <p:sp>
        <p:nvSpPr>
          <p:cNvPr id="7" name="Rectangle 6">
            <a:extLst>
              <a:ext uri="{FF2B5EF4-FFF2-40B4-BE49-F238E27FC236}">
                <a16:creationId xmlns:a16="http://schemas.microsoft.com/office/drawing/2014/main" id="{85BC6260-5E1A-1B47-9923-4670C5BCC81F}"/>
              </a:ext>
            </a:extLst>
          </p:cNvPr>
          <p:cNvSpPr/>
          <p:nvPr/>
        </p:nvSpPr>
        <p:spPr>
          <a:xfrm>
            <a:off x="166685" y="5520617"/>
            <a:ext cx="8824911" cy="1107996"/>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Louis Braille felt</a:t>
            </a:r>
          </a:p>
          <a:p>
            <a:pPr>
              <a:tabLst>
                <a:tab pos="457200" algn="l"/>
                <a:tab pos="914400" algn="l"/>
                <a:tab pos="1371600" algn="l"/>
                <a:tab pos="1828800" algn="l"/>
                <a:tab pos="2286000" algn="l"/>
              </a:tabLst>
            </a:pPr>
            <a:r>
              <a:rPr lang="en-US" sz="2000" dirty="0">
                <a:solidFill>
                  <a:schemeClr val="tx1"/>
                </a:solidFill>
              </a:rPr>
              <a:t>	that God had work for him to do</a:t>
            </a:r>
          </a:p>
          <a:p>
            <a:pPr>
              <a:tabLst>
                <a:tab pos="457200" algn="l"/>
                <a:tab pos="914400" algn="l"/>
                <a:tab pos="1371600" algn="l"/>
                <a:tab pos="1828800" algn="l"/>
                <a:tab pos="2286000" algn="l"/>
              </a:tabLst>
            </a:pPr>
            <a:r>
              <a:rPr lang="en-US" sz="2000" dirty="0">
                <a:solidFill>
                  <a:schemeClr val="tx1"/>
                </a:solidFill>
              </a:rPr>
              <a:t>		even in the dark!</a:t>
            </a:r>
          </a:p>
        </p:txBody>
      </p:sp>
    </p:spTree>
    <p:extLst>
      <p:ext uri="{BB962C8B-B14F-4D97-AF65-F5344CB8AC3E}">
        <p14:creationId xmlns:p14="http://schemas.microsoft.com/office/powerpoint/2010/main" val="228184656"/>
      </p:ext>
    </p:extLst>
  </p:cSld>
  <p:clrMapOvr>
    <a:masterClrMapping/>
  </p:clrMapOvr>
  <p:transition/>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Talent / Interest</a:t>
            </a:r>
            <a:endParaRPr lang="en-US" sz="2000" dirty="0">
              <a:solidFill>
                <a:srgbClr val="002060"/>
              </a:solidFill>
            </a:endParaRPr>
          </a:p>
        </p:txBody>
      </p:sp>
      <p:sp>
        <p:nvSpPr>
          <p:cNvPr id="83" name="Rectangle 82"/>
          <p:cNvSpPr/>
          <p:nvPr/>
        </p:nvSpPr>
        <p:spPr>
          <a:xfrm>
            <a:off x="166686" y="1199933"/>
            <a:ext cx="8824911" cy="406265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Society sets us up</a:t>
            </a:r>
          </a:p>
          <a:p>
            <a:pPr>
              <a:tabLst>
                <a:tab pos="457200" algn="l"/>
                <a:tab pos="914400" algn="l"/>
                <a:tab pos="1371600" algn="l"/>
                <a:tab pos="1828800" algn="l"/>
                <a:tab pos="2286000" algn="l"/>
              </a:tabLst>
            </a:pPr>
            <a:r>
              <a:rPr lang="en-US" sz="2000" dirty="0">
                <a:solidFill>
                  <a:schemeClr val="tx1"/>
                </a:solidFill>
              </a:rPr>
              <a:t>	to be everything </a:t>
            </a:r>
            <a:r>
              <a:rPr lang="en-US" sz="2000" u="sng" dirty="0">
                <a:solidFill>
                  <a:schemeClr val="tx1"/>
                </a:solidFill>
              </a:rPr>
              <a:t>but</a:t>
            </a:r>
            <a:r>
              <a:rPr lang="en-US" sz="2000" dirty="0">
                <a:solidFill>
                  <a:schemeClr val="tx1"/>
                </a:solidFill>
              </a:rPr>
              <a:t> ourselves,</a:t>
            </a:r>
          </a:p>
          <a:p>
            <a:pPr>
              <a:tabLst>
                <a:tab pos="457200" algn="l"/>
                <a:tab pos="914400" algn="l"/>
                <a:tab pos="1371600" algn="l"/>
                <a:tab pos="1828800" algn="l"/>
                <a:tab pos="2286000" algn="l"/>
              </a:tabLst>
            </a:pPr>
            <a:r>
              <a:rPr lang="en-US" sz="2000" dirty="0">
                <a:solidFill>
                  <a:schemeClr val="tx1"/>
                </a:solidFill>
              </a:rPr>
              <a:t>		but I want to take a moment </a:t>
            </a:r>
          </a:p>
          <a:p>
            <a:pPr>
              <a:tabLst>
                <a:tab pos="457200" algn="l"/>
                <a:tab pos="914400" algn="l"/>
                <a:tab pos="1371600" algn="l"/>
                <a:tab pos="1828800" algn="l"/>
                <a:tab pos="2286000" algn="l"/>
              </a:tabLst>
            </a:pPr>
            <a:r>
              <a:rPr lang="en-US" sz="2000" dirty="0">
                <a:solidFill>
                  <a:schemeClr val="tx1"/>
                </a:solidFill>
              </a:rPr>
              <a:t>			and say to people,</a:t>
            </a:r>
          </a:p>
          <a:p>
            <a:pPr>
              <a:tabLst>
                <a:tab pos="457200" algn="l"/>
                <a:tab pos="914400" algn="l"/>
                <a:tab pos="1371600" algn="l"/>
                <a:tab pos="1828800" algn="l"/>
                <a:tab pos="2286000" algn="l"/>
              </a:tabLst>
            </a:pPr>
            <a:r>
              <a:rPr lang="en-US" sz="2000" dirty="0">
                <a:solidFill>
                  <a:schemeClr val="tx1"/>
                </a:solidFill>
              </a:rPr>
              <a:t>				love yourself.</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Find your </a:t>
            </a:r>
            <a:r>
              <a:rPr lang="en-US" sz="2000" dirty="0">
                <a:solidFill>
                  <a:srgbClr val="FF0000"/>
                </a:solidFill>
              </a:rPr>
              <a:t>purpose</a:t>
            </a:r>
            <a:r>
              <a:rPr lang="en-US" sz="2000" dirty="0">
                <a:solidFill>
                  <a:schemeClr val="tx1"/>
                </a:solidFill>
              </a:rPr>
              <a:t>.</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You are </a:t>
            </a:r>
            <a:r>
              <a:rPr lang="en-US" sz="2000" u="sng" dirty="0">
                <a:solidFill>
                  <a:schemeClr val="tx1"/>
                </a:solidFill>
              </a:rPr>
              <a:t>unique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and that makes you great.</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 pursued my dreams.</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You can do it, too.</a:t>
            </a:r>
          </a:p>
          <a:p>
            <a:pPr>
              <a:tabLst>
                <a:tab pos="457200" algn="l"/>
                <a:tab pos="914400" algn="l"/>
                <a:tab pos="1371600" algn="l"/>
                <a:tab pos="1828800" algn="l"/>
                <a:tab pos="2286000" algn="l"/>
              </a:tabLst>
            </a:pPr>
            <a:r>
              <a:rPr lang="en-US" sz="2000" dirty="0">
                <a:solidFill>
                  <a:schemeClr val="tx1"/>
                </a:solidFill>
              </a:rPr>
              <a:t>										          Karen Civil</a:t>
            </a:r>
          </a:p>
        </p:txBody>
      </p:sp>
      <p:sp>
        <p:nvSpPr>
          <p:cNvPr id="7" name="Rectangle 6">
            <a:extLst>
              <a:ext uri="{FF2B5EF4-FFF2-40B4-BE49-F238E27FC236}">
                <a16:creationId xmlns:a16="http://schemas.microsoft.com/office/drawing/2014/main" id="{85BC6260-5E1A-1B47-9923-4670C5BCC81F}"/>
              </a:ext>
            </a:extLst>
          </p:cNvPr>
          <p:cNvSpPr/>
          <p:nvPr/>
        </p:nvSpPr>
        <p:spPr>
          <a:xfrm>
            <a:off x="166685" y="5352452"/>
            <a:ext cx="8824911" cy="1415772"/>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There is a place for you</a:t>
            </a:r>
          </a:p>
          <a:p>
            <a:pPr>
              <a:tabLst>
                <a:tab pos="457200" algn="l"/>
                <a:tab pos="914400" algn="l"/>
                <a:tab pos="1371600" algn="l"/>
                <a:tab pos="1828800" algn="l"/>
                <a:tab pos="2286000" algn="l"/>
              </a:tabLst>
            </a:pPr>
            <a:r>
              <a:rPr lang="en-US" sz="2000" dirty="0">
                <a:solidFill>
                  <a:schemeClr val="tx1"/>
                </a:solidFill>
              </a:rPr>
              <a:t>	in the world</a:t>
            </a:r>
          </a:p>
          <a:p>
            <a:pPr>
              <a:tabLst>
                <a:tab pos="457200" algn="l"/>
                <a:tab pos="914400" algn="l"/>
                <a:tab pos="1371600" algn="l"/>
                <a:tab pos="1828800" algn="l"/>
                <a:tab pos="2286000" algn="l"/>
              </a:tabLst>
            </a:pPr>
            <a:r>
              <a:rPr lang="en-US" sz="2000" dirty="0">
                <a:solidFill>
                  <a:schemeClr val="tx1"/>
                </a:solidFill>
              </a:rPr>
              <a:t>		and in the church,</a:t>
            </a:r>
          </a:p>
          <a:p>
            <a:pPr>
              <a:tabLst>
                <a:tab pos="457200" algn="l"/>
                <a:tab pos="914400" algn="l"/>
                <a:tab pos="1371600" algn="l"/>
                <a:tab pos="1828800" algn="l"/>
                <a:tab pos="2286000" algn="l"/>
              </a:tabLst>
            </a:pPr>
            <a:r>
              <a:rPr lang="en-US" sz="2000" dirty="0">
                <a:solidFill>
                  <a:schemeClr val="tx1"/>
                </a:solidFill>
              </a:rPr>
              <a:t>			a job for you to do.</a:t>
            </a:r>
          </a:p>
        </p:txBody>
      </p:sp>
    </p:spTree>
    <p:extLst>
      <p:ext uri="{BB962C8B-B14F-4D97-AF65-F5344CB8AC3E}">
        <p14:creationId xmlns:p14="http://schemas.microsoft.com/office/powerpoint/2010/main" val="302574112"/>
      </p:ext>
    </p:extLst>
  </p:cSld>
  <p:clrMapOvr>
    <a:masterClrMapping/>
  </p:clrMapOvr>
  <p:transition/>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Personal</a:t>
            </a:r>
          </a:p>
        </p:txBody>
      </p:sp>
      <p:sp>
        <p:nvSpPr>
          <p:cNvPr id="7" name="Rectangle 6"/>
          <p:cNvSpPr/>
          <p:nvPr/>
        </p:nvSpPr>
        <p:spPr>
          <a:xfrm>
            <a:off x="166683" y="1706095"/>
            <a:ext cx="5386624"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Talent / Interest</a:t>
            </a:r>
          </a:p>
          <a:p>
            <a:pPr marL="342900" indent="-342900">
              <a:buFont typeface="Arial" charset="0"/>
              <a:buChar char="•"/>
            </a:pPr>
            <a:r>
              <a:rPr lang="en-US" sz="2000" dirty="0">
                <a:solidFill>
                  <a:srgbClr val="0432FF"/>
                </a:solidFill>
              </a:rPr>
              <a:t>Life</a:t>
            </a:r>
          </a:p>
          <a:p>
            <a:pPr marL="342900" lvl="0" indent="-342900">
              <a:buFont typeface="Arial" charset="0"/>
              <a:buChar char="•"/>
            </a:pPr>
            <a:r>
              <a:rPr lang="en-US" sz="2000" dirty="0">
                <a:solidFill>
                  <a:schemeClr val="bg1">
                    <a:lumMod val="50000"/>
                  </a:schemeClr>
                </a:solidFill>
              </a:rPr>
              <a:t>Education</a:t>
            </a:r>
          </a:p>
          <a:p>
            <a:pPr marL="342900" lvl="0" indent="-342900">
              <a:buFont typeface="Arial" charset="0"/>
              <a:buChar char="•"/>
            </a:pPr>
            <a:r>
              <a:rPr lang="en-US" sz="2000" dirty="0">
                <a:solidFill>
                  <a:schemeClr val="bg1">
                    <a:lumMod val="50000"/>
                  </a:schemeClr>
                </a:solidFill>
              </a:rPr>
              <a:t>Career</a:t>
            </a:r>
          </a:p>
        </p:txBody>
      </p:sp>
    </p:spTree>
    <p:extLst>
      <p:ext uri="{BB962C8B-B14F-4D97-AF65-F5344CB8AC3E}">
        <p14:creationId xmlns:p14="http://schemas.microsoft.com/office/powerpoint/2010/main" val="129901164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We cannot live with opposing purposes</a:t>
            </a:r>
            <a:endParaRPr lang="en-US" sz="2000" dirty="0">
              <a:solidFill>
                <a:srgbClr val="002060"/>
              </a:solidFill>
            </a:endParaRPr>
          </a:p>
        </p:txBody>
      </p:sp>
      <p:sp>
        <p:nvSpPr>
          <p:cNvPr id="9" name="Rectangle 8"/>
          <p:cNvSpPr/>
          <p:nvPr/>
        </p:nvSpPr>
        <p:spPr>
          <a:xfrm>
            <a:off x="166688" y="1203962"/>
            <a:ext cx="8824911" cy="25853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rgbClr val="0070C0"/>
                </a:solidFill>
              </a:rPr>
              <a:t>No one can serve two masters. </a:t>
            </a:r>
          </a:p>
          <a:p>
            <a:pPr>
              <a:tabLst>
                <a:tab pos="457200" algn="l"/>
                <a:tab pos="914400" algn="l"/>
                <a:tab pos="1371600" algn="l"/>
                <a:tab pos="1828800" algn="l"/>
                <a:tab pos="2286000" algn="l"/>
                <a:tab pos="2743200" algn="l"/>
              </a:tabLst>
            </a:pPr>
            <a:endParaRPr lang="en-US" sz="800" dirty="0">
              <a:solidFill>
                <a:srgbClr val="0070C0"/>
              </a:solidFill>
            </a:endParaRPr>
          </a:p>
          <a:p>
            <a:pPr>
              <a:tabLst>
                <a:tab pos="457200" algn="l"/>
                <a:tab pos="914400" algn="l"/>
                <a:tab pos="1371600" algn="l"/>
                <a:tab pos="1828800" algn="l"/>
                <a:tab pos="2286000" algn="l"/>
                <a:tab pos="2743200" algn="l"/>
              </a:tabLst>
            </a:pPr>
            <a:r>
              <a:rPr lang="en-US" sz="2000" dirty="0">
                <a:solidFill>
                  <a:srgbClr val="0070C0"/>
                </a:solidFill>
              </a:rPr>
              <a:t>Either you will hate the one </a:t>
            </a:r>
          </a:p>
          <a:p>
            <a:pPr>
              <a:tabLst>
                <a:tab pos="457200" algn="l"/>
                <a:tab pos="914400" algn="l"/>
                <a:tab pos="1371600" algn="l"/>
                <a:tab pos="1828800" algn="l"/>
                <a:tab pos="2286000" algn="l"/>
                <a:tab pos="2743200" algn="l"/>
              </a:tabLst>
            </a:pPr>
            <a:r>
              <a:rPr lang="en-US" sz="2000" dirty="0">
                <a:solidFill>
                  <a:srgbClr val="0070C0"/>
                </a:solidFill>
              </a:rPr>
              <a:t>	and love the other, </a:t>
            </a:r>
          </a:p>
          <a:p>
            <a:pPr>
              <a:tabLst>
                <a:tab pos="457200" algn="l"/>
                <a:tab pos="914400" algn="l"/>
                <a:tab pos="1371600" algn="l"/>
                <a:tab pos="1828800" algn="l"/>
                <a:tab pos="2286000" algn="l"/>
                <a:tab pos="2743200" algn="l"/>
              </a:tabLst>
            </a:pPr>
            <a:r>
              <a:rPr lang="en-US" sz="2000" dirty="0">
                <a:solidFill>
                  <a:srgbClr val="0070C0"/>
                </a:solidFill>
              </a:rPr>
              <a:t>		or you will be devoted to the one </a:t>
            </a:r>
          </a:p>
          <a:p>
            <a:pPr>
              <a:tabLst>
                <a:tab pos="457200" algn="l"/>
                <a:tab pos="914400" algn="l"/>
                <a:tab pos="1371600" algn="l"/>
                <a:tab pos="1828800" algn="l"/>
                <a:tab pos="2286000" algn="l"/>
                <a:tab pos="2743200" algn="l"/>
              </a:tabLst>
            </a:pPr>
            <a:r>
              <a:rPr lang="en-US" sz="2000" dirty="0">
                <a:solidFill>
                  <a:srgbClr val="0070C0"/>
                </a:solidFill>
              </a:rPr>
              <a:t>			and despise the other. </a:t>
            </a:r>
          </a:p>
          <a:p>
            <a:pPr>
              <a:tabLst>
                <a:tab pos="457200" algn="l"/>
                <a:tab pos="914400" algn="l"/>
                <a:tab pos="1371600" algn="l"/>
                <a:tab pos="1828800" algn="l"/>
                <a:tab pos="2286000" algn="l"/>
                <a:tab pos="2743200" algn="l"/>
              </a:tabLst>
            </a:pPr>
            <a:endParaRPr lang="en-US" sz="800" dirty="0">
              <a:solidFill>
                <a:srgbClr val="0070C0"/>
              </a:solidFill>
            </a:endParaRPr>
          </a:p>
          <a:p>
            <a:pPr>
              <a:tabLst>
                <a:tab pos="457200" algn="l"/>
                <a:tab pos="914400" algn="l"/>
                <a:tab pos="1371600" algn="l"/>
                <a:tab pos="1828800" algn="l"/>
                <a:tab pos="2286000" algn="l"/>
                <a:tab pos="2743200" algn="l"/>
              </a:tabLst>
            </a:pPr>
            <a:r>
              <a:rPr lang="en-US" sz="2000" dirty="0">
                <a:solidFill>
                  <a:srgbClr val="0070C0"/>
                </a:solidFill>
              </a:rPr>
              <a:t>You cannot serve both God and money.</a:t>
            </a:r>
          </a:p>
          <a:p>
            <a:pPr>
              <a:tabLst>
                <a:tab pos="457200" algn="l"/>
                <a:tab pos="914400" algn="l"/>
                <a:tab pos="1371600" algn="l"/>
                <a:tab pos="1828800" algn="l"/>
                <a:tab pos="2286000" algn="l"/>
                <a:tab pos="2743200" algn="l"/>
              </a:tabLst>
            </a:pPr>
            <a:r>
              <a:rPr lang="en-US" sz="2000" dirty="0">
                <a:solidFill>
                  <a:srgbClr val="0070C0"/>
                </a:solidFill>
              </a:rPr>
              <a:t>										        Matthew 6:24</a:t>
            </a:r>
          </a:p>
        </p:txBody>
      </p:sp>
      <p:pic>
        <p:nvPicPr>
          <p:cNvPr id="3" name="Picture 2">
            <a:extLst>
              <a:ext uri="{FF2B5EF4-FFF2-40B4-BE49-F238E27FC236}">
                <a16:creationId xmlns:a16="http://schemas.microsoft.com/office/drawing/2014/main" id="{AC9C9ACC-0072-BA48-B5A2-B81A368A48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0187" y="3860412"/>
            <a:ext cx="5780775" cy="2956023"/>
          </a:xfrm>
          <a:prstGeom prst="rect">
            <a:avLst/>
          </a:prstGeom>
        </p:spPr>
      </p:pic>
      <p:sp>
        <p:nvSpPr>
          <p:cNvPr id="4" name="TextBox 3">
            <a:extLst>
              <a:ext uri="{FF2B5EF4-FFF2-40B4-BE49-F238E27FC236}">
                <a16:creationId xmlns:a16="http://schemas.microsoft.com/office/drawing/2014/main" id="{7A0827F7-0D39-A441-862E-ABE4147B095D}"/>
              </a:ext>
            </a:extLst>
          </p:cNvPr>
          <p:cNvSpPr txBox="1"/>
          <p:nvPr/>
        </p:nvSpPr>
        <p:spPr>
          <a:xfrm>
            <a:off x="2893435" y="3984084"/>
            <a:ext cx="3414278" cy="584775"/>
          </a:xfrm>
          <a:prstGeom prst="rect">
            <a:avLst/>
          </a:prstGeom>
          <a:noFill/>
        </p:spPr>
        <p:txBody>
          <a:bodyPr wrap="square" rtlCol="0">
            <a:spAutoFit/>
          </a:bodyPr>
          <a:lstStyle/>
          <a:p>
            <a:pPr algn="ctr"/>
            <a:r>
              <a:rPr lang="en-US" sz="1600" dirty="0"/>
              <a:t>struggling back and forth, making very little progress!</a:t>
            </a:r>
          </a:p>
        </p:txBody>
      </p:sp>
      <p:sp>
        <p:nvSpPr>
          <p:cNvPr id="8" name="TextBox 7">
            <a:extLst>
              <a:ext uri="{FF2B5EF4-FFF2-40B4-BE49-F238E27FC236}">
                <a16:creationId xmlns:a16="http://schemas.microsoft.com/office/drawing/2014/main" id="{840E1C61-23BC-C64F-B902-22590D2D957F}"/>
              </a:ext>
            </a:extLst>
          </p:cNvPr>
          <p:cNvSpPr txBox="1"/>
          <p:nvPr/>
        </p:nvSpPr>
        <p:spPr>
          <a:xfrm>
            <a:off x="7490962" y="6596390"/>
            <a:ext cx="1422184" cy="261610"/>
          </a:xfrm>
          <a:prstGeom prst="rect">
            <a:avLst/>
          </a:prstGeom>
          <a:noFill/>
        </p:spPr>
        <p:txBody>
          <a:bodyPr wrap="none" rtlCol="0">
            <a:spAutoFit/>
          </a:bodyPr>
          <a:lstStyle/>
          <a:p>
            <a:r>
              <a:rPr lang="en-US" sz="1100" dirty="0" err="1"/>
              <a:t>vectorstock</a:t>
            </a:r>
            <a:r>
              <a:rPr lang="en-US" sz="1100" dirty="0"/>
              <a:t> image</a:t>
            </a:r>
          </a:p>
        </p:txBody>
      </p:sp>
    </p:spTree>
    <p:extLst>
      <p:ext uri="{BB962C8B-B14F-4D97-AF65-F5344CB8AC3E}">
        <p14:creationId xmlns:p14="http://schemas.microsoft.com/office/powerpoint/2010/main" val="703068082"/>
      </p:ext>
    </p:extLst>
  </p:cSld>
  <p:clrMapOvr>
    <a:masterClrMapping/>
  </p:clrMapOvr>
  <p:transition/>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Life</a:t>
            </a:r>
            <a:endParaRPr lang="en-US" sz="2000" dirty="0">
              <a:solidFill>
                <a:srgbClr val="002060"/>
              </a:solidFill>
            </a:endParaRPr>
          </a:p>
        </p:txBody>
      </p:sp>
      <p:sp>
        <p:nvSpPr>
          <p:cNvPr id="83" name="Rectangle 82"/>
          <p:cNvSpPr/>
          <p:nvPr/>
        </p:nvSpPr>
        <p:spPr>
          <a:xfrm>
            <a:off x="166688" y="1188252"/>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 don’t want to be a princess</a:t>
            </a:r>
          </a:p>
          <a:p>
            <a:pPr>
              <a:tabLst>
                <a:tab pos="457200" algn="l"/>
                <a:tab pos="914400" algn="l"/>
                <a:tab pos="1371600" algn="l"/>
                <a:tab pos="1828800" algn="l"/>
                <a:tab pos="2286000" algn="l"/>
              </a:tabLst>
            </a:pPr>
            <a:r>
              <a:rPr lang="en-US" sz="2000" dirty="0">
                <a:solidFill>
                  <a:schemeClr val="tx1"/>
                </a:solidFill>
              </a:rPr>
              <a:t>	who sits on the sidelines;</a:t>
            </a:r>
          </a:p>
          <a:p>
            <a:pPr>
              <a:tabLst>
                <a:tab pos="457200" algn="l"/>
                <a:tab pos="914400" algn="l"/>
                <a:tab pos="1371600" algn="l"/>
                <a:tab pos="1828800" algn="l"/>
                <a:tab pos="2286000" algn="l"/>
              </a:tabLst>
            </a:pPr>
            <a:r>
              <a:rPr lang="en-US" sz="2000" dirty="0">
                <a:solidFill>
                  <a:schemeClr val="tx1"/>
                </a:solidFill>
              </a:rPr>
              <a:t>		I want to be present</a:t>
            </a:r>
          </a:p>
          <a:p>
            <a:pPr>
              <a:tabLst>
                <a:tab pos="457200" algn="l"/>
                <a:tab pos="914400" algn="l"/>
                <a:tab pos="1371600" algn="l"/>
                <a:tab pos="1828800" algn="l"/>
                <a:tab pos="2286000" algn="l"/>
              </a:tabLst>
            </a:pPr>
            <a:r>
              <a:rPr lang="en-US" sz="2000" dirty="0">
                <a:solidFill>
                  <a:schemeClr val="tx1"/>
                </a:solidFill>
              </a:rPr>
              <a:t>			and actively involved.</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It’s a life with a </a:t>
            </a:r>
            <a:r>
              <a:rPr lang="en-US" sz="2000" dirty="0">
                <a:solidFill>
                  <a:srgbClr val="FF0000"/>
                </a:solidFill>
              </a:rPr>
              <a:t>purpose</a:t>
            </a:r>
            <a:r>
              <a:rPr lang="en-US" sz="2000" dirty="0">
                <a:solidFill>
                  <a:schemeClr val="tx1"/>
                </a:solidFill>
              </a:rPr>
              <a:t>.</a:t>
            </a:r>
          </a:p>
          <a:p>
            <a:pPr>
              <a:tabLst>
                <a:tab pos="457200" algn="l"/>
                <a:tab pos="914400" algn="l"/>
                <a:tab pos="1371600" algn="l"/>
                <a:tab pos="1828800" algn="l"/>
                <a:tab pos="2286000" algn="l"/>
              </a:tabLst>
            </a:pPr>
            <a:r>
              <a:rPr lang="en-US" sz="2000" dirty="0">
                <a:solidFill>
                  <a:schemeClr val="tx1"/>
                </a:solidFill>
              </a:rPr>
              <a:t>								     Charlene, Princess of Monaco</a:t>
            </a:r>
          </a:p>
        </p:txBody>
      </p:sp>
      <p:sp>
        <p:nvSpPr>
          <p:cNvPr id="8" name="Rectangle 7">
            <a:extLst>
              <a:ext uri="{FF2B5EF4-FFF2-40B4-BE49-F238E27FC236}">
                <a16:creationId xmlns:a16="http://schemas.microsoft.com/office/drawing/2014/main" id="{985F8BE9-DCC1-154D-BE58-BB77DD722A62}"/>
              </a:ext>
            </a:extLst>
          </p:cNvPr>
          <p:cNvSpPr/>
          <p:nvPr/>
        </p:nvSpPr>
        <p:spPr>
          <a:xfrm>
            <a:off x="166688" y="3524041"/>
            <a:ext cx="8824911" cy="258532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 know in my heart</a:t>
            </a:r>
          </a:p>
          <a:p>
            <a:pPr>
              <a:tabLst>
                <a:tab pos="457200" algn="l"/>
                <a:tab pos="914400" algn="l"/>
                <a:tab pos="1371600" algn="l"/>
                <a:tab pos="1828800" algn="l"/>
                <a:tab pos="2286000" algn="l"/>
              </a:tabLst>
            </a:pPr>
            <a:r>
              <a:rPr lang="en-US" sz="2000" dirty="0">
                <a:solidFill>
                  <a:schemeClr val="tx1"/>
                </a:solidFill>
              </a:rPr>
              <a:t>	that man is good.</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That what is right</a:t>
            </a:r>
          </a:p>
          <a:p>
            <a:pPr>
              <a:tabLst>
                <a:tab pos="457200" algn="l"/>
                <a:tab pos="914400" algn="l"/>
                <a:tab pos="1371600" algn="l"/>
                <a:tab pos="1828800" algn="l"/>
                <a:tab pos="2286000" algn="l"/>
              </a:tabLst>
            </a:pPr>
            <a:r>
              <a:rPr lang="en-US" sz="2000" dirty="0">
                <a:solidFill>
                  <a:schemeClr val="tx1"/>
                </a:solidFill>
              </a:rPr>
              <a:t>	will always eventually triumph.</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And there’s </a:t>
            </a:r>
            <a:r>
              <a:rPr lang="en-US" sz="2000" dirty="0">
                <a:solidFill>
                  <a:srgbClr val="FF0000"/>
                </a:solidFill>
              </a:rPr>
              <a:t>purpose</a:t>
            </a:r>
            <a:r>
              <a:rPr lang="en-US" sz="2000" dirty="0">
                <a:solidFill>
                  <a:schemeClr val="tx1"/>
                </a:solidFill>
              </a:rPr>
              <a:t> and worth</a:t>
            </a:r>
          </a:p>
          <a:p>
            <a:pPr>
              <a:tabLst>
                <a:tab pos="457200" algn="l"/>
                <a:tab pos="914400" algn="l"/>
                <a:tab pos="1371600" algn="l"/>
                <a:tab pos="1828800" algn="l"/>
                <a:tab pos="2286000" algn="l"/>
              </a:tabLst>
            </a:pPr>
            <a:r>
              <a:rPr lang="en-US" sz="2000" dirty="0">
                <a:solidFill>
                  <a:schemeClr val="tx1"/>
                </a:solidFill>
              </a:rPr>
              <a:t>	to each and every life.</a:t>
            </a:r>
          </a:p>
          <a:p>
            <a:pPr>
              <a:tabLst>
                <a:tab pos="457200" algn="l"/>
                <a:tab pos="914400" algn="l"/>
                <a:tab pos="1371600" algn="l"/>
                <a:tab pos="1828800" algn="l"/>
                <a:tab pos="2286000" algn="l"/>
              </a:tabLst>
            </a:pPr>
            <a:r>
              <a:rPr lang="en-US" sz="2000" dirty="0">
                <a:solidFill>
                  <a:schemeClr val="tx1"/>
                </a:solidFill>
              </a:rPr>
              <a:t>										    Ronald Reagan</a:t>
            </a:r>
          </a:p>
        </p:txBody>
      </p:sp>
    </p:spTree>
    <p:extLst>
      <p:ext uri="{BB962C8B-B14F-4D97-AF65-F5344CB8AC3E}">
        <p14:creationId xmlns:p14="http://schemas.microsoft.com/office/powerpoint/2010/main" val="3307080601"/>
      </p:ext>
    </p:extLst>
  </p:cSld>
  <p:clrMapOvr>
    <a:masterClrMapping/>
  </p:clrMapOvr>
  <p:transition/>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Life</a:t>
            </a:r>
            <a:endParaRPr lang="en-US" sz="2000" dirty="0">
              <a:solidFill>
                <a:srgbClr val="002060"/>
              </a:solidFill>
            </a:endParaRPr>
          </a:p>
        </p:txBody>
      </p:sp>
      <p:sp>
        <p:nvSpPr>
          <p:cNvPr id="83" name="Rectangle 82"/>
          <p:cNvSpPr/>
          <p:nvPr/>
        </p:nvSpPr>
        <p:spPr>
          <a:xfrm>
            <a:off x="166688" y="1188252"/>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important thing</a:t>
            </a:r>
          </a:p>
          <a:p>
            <a:pPr>
              <a:tabLst>
                <a:tab pos="457200" algn="l"/>
                <a:tab pos="914400" algn="l"/>
                <a:tab pos="1371600" algn="l"/>
                <a:tab pos="1828800" algn="l"/>
                <a:tab pos="2286000" algn="l"/>
              </a:tabLst>
            </a:pPr>
            <a:r>
              <a:rPr lang="en-US" sz="2000" dirty="0">
                <a:solidFill>
                  <a:schemeClr val="tx1"/>
                </a:solidFill>
              </a:rPr>
              <a:t>	is that men should have</a:t>
            </a:r>
          </a:p>
          <a:p>
            <a:pPr>
              <a:tabLst>
                <a:tab pos="457200" algn="l"/>
                <a:tab pos="914400" algn="l"/>
                <a:tab pos="1371600" algn="l"/>
                <a:tab pos="1828800" algn="l"/>
                <a:tab pos="2286000" algn="l"/>
              </a:tabLst>
            </a:pPr>
            <a:r>
              <a:rPr lang="en-US" sz="2000" dirty="0">
                <a:solidFill>
                  <a:schemeClr val="tx1"/>
                </a:solidFill>
              </a:rPr>
              <a:t>		a </a:t>
            </a:r>
            <a:r>
              <a:rPr lang="en-US" sz="2000" dirty="0">
                <a:solidFill>
                  <a:srgbClr val="FF0000"/>
                </a:solidFill>
              </a:rPr>
              <a:t>purpose </a:t>
            </a:r>
            <a:r>
              <a:rPr lang="en-US" sz="2000" dirty="0">
                <a:solidFill>
                  <a:schemeClr val="tx1"/>
                </a:solidFill>
              </a:rPr>
              <a:t>in life.</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It should be something useful,</a:t>
            </a:r>
          </a:p>
          <a:p>
            <a:pPr>
              <a:tabLst>
                <a:tab pos="457200" algn="l"/>
                <a:tab pos="914400" algn="l"/>
                <a:tab pos="1371600" algn="l"/>
                <a:tab pos="1828800" algn="l"/>
                <a:tab pos="2286000" algn="l"/>
              </a:tabLst>
            </a:pPr>
            <a:r>
              <a:rPr lang="en-US" sz="2000" dirty="0">
                <a:solidFill>
                  <a:schemeClr val="tx1"/>
                </a:solidFill>
              </a:rPr>
              <a:t>	something good.</a:t>
            </a:r>
          </a:p>
          <a:p>
            <a:pPr>
              <a:tabLst>
                <a:tab pos="457200" algn="l"/>
                <a:tab pos="914400" algn="l"/>
                <a:tab pos="1371600" algn="l"/>
                <a:tab pos="1828800" algn="l"/>
                <a:tab pos="2286000" algn="l"/>
              </a:tabLst>
            </a:pPr>
            <a:r>
              <a:rPr lang="en-US" sz="2000" dirty="0">
                <a:solidFill>
                  <a:schemeClr val="tx1"/>
                </a:solidFill>
              </a:rPr>
              <a:t>								   		            Dalai Lama</a:t>
            </a:r>
          </a:p>
        </p:txBody>
      </p:sp>
      <p:sp>
        <p:nvSpPr>
          <p:cNvPr id="8" name="Rectangle 7">
            <a:extLst>
              <a:ext uri="{FF2B5EF4-FFF2-40B4-BE49-F238E27FC236}">
                <a16:creationId xmlns:a16="http://schemas.microsoft.com/office/drawing/2014/main" id="{985F8BE9-DCC1-154D-BE58-BB77DD722A62}"/>
              </a:ext>
            </a:extLst>
          </p:cNvPr>
          <p:cNvSpPr/>
          <p:nvPr/>
        </p:nvSpPr>
        <p:spPr>
          <a:xfrm>
            <a:off x="166688" y="3786800"/>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a:t>
            </a:r>
            <a:r>
              <a:rPr lang="en-US" sz="2000" dirty="0">
                <a:solidFill>
                  <a:srgbClr val="FF0000"/>
                </a:solidFill>
              </a:rPr>
              <a:t>purpose</a:t>
            </a:r>
            <a:r>
              <a:rPr lang="en-US" sz="2000" dirty="0">
                <a:solidFill>
                  <a:schemeClr val="tx1"/>
                </a:solidFill>
              </a:rPr>
              <a:t> of life</a:t>
            </a:r>
          </a:p>
          <a:p>
            <a:pPr>
              <a:tabLst>
                <a:tab pos="457200" algn="l"/>
                <a:tab pos="914400" algn="l"/>
                <a:tab pos="1371600" algn="l"/>
                <a:tab pos="1828800" algn="l"/>
                <a:tab pos="2286000" algn="l"/>
              </a:tabLst>
            </a:pPr>
            <a:r>
              <a:rPr lang="en-US" sz="2000" dirty="0">
                <a:solidFill>
                  <a:schemeClr val="tx1"/>
                </a:solidFill>
              </a:rPr>
              <a:t>	is a life of </a:t>
            </a:r>
            <a:r>
              <a:rPr lang="en-US" sz="2000" dirty="0">
                <a:solidFill>
                  <a:srgbClr val="FF0000"/>
                </a:solidFill>
              </a:rPr>
              <a:t>purpose</a:t>
            </a:r>
            <a:r>
              <a:rPr lang="en-US" sz="2000" dirty="0">
                <a:solidFill>
                  <a:schemeClr val="tx1"/>
                </a:solidFill>
              </a:rPr>
              <a:t>.</a:t>
            </a:r>
          </a:p>
          <a:p>
            <a:pPr>
              <a:tabLst>
                <a:tab pos="457200" algn="l"/>
                <a:tab pos="914400" algn="l"/>
                <a:tab pos="1371600" algn="l"/>
                <a:tab pos="1828800" algn="l"/>
                <a:tab pos="2286000" algn="l"/>
              </a:tabLst>
            </a:pPr>
            <a:r>
              <a:rPr lang="en-US" sz="2000" dirty="0">
                <a:solidFill>
                  <a:schemeClr val="tx1"/>
                </a:solidFill>
              </a:rPr>
              <a:t>										           Dalai Lama</a:t>
            </a:r>
          </a:p>
        </p:txBody>
      </p:sp>
    </p:spTree>
    <p:extLst>
      <p:ext uri="{BB962C8B-B14F-4D97-AF65-F5344CB8AC3E}">
        <p14:creationId xmlns:p14="http://schemas.microsoft.com/office/powerpoint/2010/main" val="1493564570"/>
      </p:ext>
    </p:extLst>
  </p:cSld>
  <p:clrMapOvr>
    <a:masterClrMapping/>
  </p:clrMapOvr>
  <p:transition/>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Life</a:t>
            </a:r>
            <a:endParaRPr lang="en-US" sz="2000" dirty="0">
              <a:solidFill>
                <a:srgbClr val="002060"/>
              </a:solidFill>
            </a:endParaRPr>
          </a:p>
        </p:txBody>
      </p:sp>
      <p:sp>
        <p:nvSpPr>
          <p:cNvPr id="83" name="Rectangle 82"/>
          <p:cNvSpPr/>
          <p:nvPr/>
        </p:nvSpPr>
        <p:spPr>
          <a:xfrm>
            <a:off x="166686" y="1199933"/>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Have you ever gotten up with a nameless dread?</a:t>
            </a:r>
          </a:p>
          <a:p>
            <a:pPr>
              <a:tabLst>
                <a:tab pos="457200" algn="l"/>
                <a:tab pos="914400" algn="l"/>
                <a:tab pos="1371600" algn="l"/>
                <a:tab pos="1828800" algn="l"/>
                <a:tab pos="2286000" algn="l"/>
              </a:tabLst>
            </a:pPr>
            <a:r>
              <a:rPr lang="en-US" sz="2000" dirty="0">
                <a:solidFill>
                  <a:schemeClr val="tx1"/>
                </a:solidFill>
              </a:rPr>
              <a:t>	Maybe you did not have an over-arching and definite purpose!</a:t>
            </a:r>
          </a:p>
        </p:txBody>
      </p:sp>
      <p:sp>
        <p:nvSpPr>
          <p:cNvPr id="7" name="Rectangle 6">
            <a:extLst>
              <a:ext uri="{FF2B5EF4-FFF2-40B4-BE49-F238E27FC236}">
                <a16:creationId xmlns:a16="http://schemas.microsoft.com/office/drawing/2014/main" id="{AD83DEDC-B934-4A46-8939-63C0CD640D71}"/>
              </a:ext>
            </a:extLst>
          </p:cNvPr>
          <p:cNvSpPr/>
          <p:nvPr/>
        </p:nvSpPr>
        <p:spPr>
          <a:xfrm>
            <a:off x="166683" y="3330238"/>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Have you ever done that?</a:t>
            </a:r>
          </a:p>
        </p:txBody>
      </p:sp>
      <p:sp>
        <p:nvSpPr>
          <p:cNvPr id="8" name="Rectangle 7">
            <a:extLst>
              <a:ext uri="{FF2B5EF4-FFF2-40B4-BE49-F238E27FC236}">
                <a16:creationId xmlns:a16="http://schemas.microsoft.com/office/drawing/2014/main" id="{985F8BE9-DCC1-154D-BE58-BB77DD722A62}"/>
              </a:ext>
            </a:extLst>
          </p:cNvPr>
          <p:cNvSpPr/>
          <p:nvPr/>
        </p:nvSpPr>
        <p:spPr>
          <a:xfrm>
            <a:off x="166684" y="2111197"/>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We must begin each day with a </a:t>
            </a:r>
            <a:r>
              <a:rPr lang="en-US" sz="2000" dirty="0">
                <a:solidFill>
                  <a:srgbClr val="FF0000"/>
                </a:solidFill>
              </a:rPr>
              <a:t>purpose</a:t>
            </a:r>
            <a:r>
              <a:rPr lang="en-US" sz="2000" dirty="0">
                <a:solidFill>
                  <a:schemeClr val="tx1"/>
                </a:solidFill>
              </a:rPr>
              <a:t>.</a:t>
            </a:r>
          </a:p>
          <a:p>
            <a:pPr>
              <a:tabLst>
                <a:tab pos="457200" algn="l"/>
                <a:tab pos="914400" algn="l"/>
                <a:tab pos="1371600" algn="l"/>
                <a:tab pos="1828800" algn="l"/>
                <a:tab pos="2286000" algn="l"/>
              </a:tabLst>
            </a:pPr>
            <a:r>
              <a:rPr lang="en-US" sz="2000" dirty="0">
                <a:solidFill>
                  <a:schemeClr val="tx1"/>
                </a:solidFill>
              </a:rPr>
              <a:t>	Define it.</a:t>
            </a:r>
          </a:p>
          <a:p>
            <a:pPr>
              <a:tabLst>
                <a:tab pos="457200" algn="l"/>
                <a:tab pos="914400" algn="l"/>
                <a:tab pos="1371600" algn="l"/>
                <a:tab pos="1828800" algn="l"/>
                <a:tab pos="2286000" algn="l"/>
              </a:tabLst>
            </a:pPr>
            <a:r>
              <a:rPr lang="en-US" sz="2000" dirty="0">
                <a:solidFill>
                  <a:schemeClr val="tx1"/>
                </a:solidFill>
              </a:rPr>
              <a:t>		Write it down.</a:t>
            </a:r>
          </a:p>
        </p:txBody>
      </p:sp>
      <p:sp>
        <p:nvSpPr>
          <p:cNvPr id="9" name="Rectangle 8">
            <a:extLst>
              <a:ext uri="{FF2B5EF4-FFF2-40B4-BE49-F238E27FC236}">
                <a16:creationId xmlns:a16="http://schemas.microsoft.com/office/drawing/2014/main" id="{93D12A7C-D81B-E74E-B05A-8AB2C4A96FA1}"/>
              </a:ext>
            </a:extLst>
          </p:cNvPr>
          <p:cNvSpPr/>
          <p:nvPr/>
        </p:nvSpPr>
        <p:spPr>
          <a:xfrm>
            <a:off x="166685" y="5352452"/>
            <a:ext cx="8824911" cy="1415772"/>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If it is not clear in our minds</a:t>
            </a:r>
          </a:p>
          <a:p>
            <a:pPr>
              <a:tabLst>
                <a:tab pos="457200" algn="l"/>
                <a:tab pos="914400" algn="l"/>
                <a:tab pos="1371600" algn="l"/>
                <a:tab pos="1828800" algn="l"/>
                <a:tab pos="2286000" algn="l"/>
              </a:tabLst>
            </a:pPr>
            <a:r>
              <a:rPr lang="en-US" sz="2000" dirty="0">
                <a:solidFill>
                  <a:schemeClr val="tx1"/>
                </a:solidFill>
              </a:rPr>
              <a:t>	what we want out of life,</a:t>
            </a:r>
          </a:p>
          <a:p>
            <a:pPr>
              <a:tabLst>
                <a:tab pos="457200" algn="l"/>
                <a:tab pos="914400" algn="l"/>
                <a:tab pos="1371600" algn="l"/>
                <a:tab pos="1828800" algn="l"/>
                <a:tab pos="2286000" algn="l"/>
              </a:tabLst>
            </a:pPr>
            <a:r>
              <a:rPr lang="en-US" sz="2000" dirty="0">
                <a:solidFill>
                  <a:schemeClr val="tx1"/>
                </a:solidFill>
              </a:rPr>
              <a:t>		when we look at life</a:t>
            </a:r>
          </a:p>
          <a:p>
            <a:pPr>
              <a:tabLst>
                <a:tab pos="457200" algn="l"/>
                <a:tab pos="914400" algn="l"/>
                <a:tab pos="1371600" algn="l"/>
                <a:tab pos="1828800" algn="l"/>
                <a:tab pos="2286000" algn="l"/>
              </a:tabLst>
            </a:pPr>
            <a:r>
              <a:rPr lang="en-US" sz="2000" dirty="0">
                <a:solidFill>
                  <a:schemeClr val="tx1"/>
                </a:solidFill>
              </a:rPr>
              <a:t>			we will be confused.</a:t>
            </a:r>
          </a:p>
        </p:txBody>
      </p:sp>
    </p:spTree>
    <p:extLst>
      <p:ext uri="{BB962C8B-B14F-4D97-AF65-F5344CB8AC3E}">
        <p14:creationId xmlns:p14="http://schemas.microsoft.com/office/powerpoint/2010/main" val="2662908590"/>
      </p:ext>
    </p:extLst>
  </p:cSld>
  <p:clrMapOvr>
    <a:masterClrMapping/>
  </p:clrMapOvr>
  <p:transition/>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Life</a:t>
            </a:r>
            <a:endParaRPr lang="en-US" sz="2000" dirty="0">
              <a:solidFill>
                <a:srgbClr val="002060"/>
              </a:solidFill>
            </a:endParaRPr>
          </a:p>
        </p:txBody>
      </p:sp>
      <p:sp>
        <p:nvSpPr>
          <p:cNvPr id="83" name="Rectangle 82"/>
          <p:cNvSpPr/>
          <p:nvPr/>
        </p:nvSpPr>
        <p:spPr>
          <a:xfrm>
            <a:off x="128588" y="5184623"/>
            <a:ext cx="8824911" cy="153888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Preparation for old age should begin not later than one’s teens.</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A life which is empty of </a:t>
            </a:r>
            <a:r>
              <a:rPr lang="en-US" sz="2000" dirty="0">
                <a:solidFill>
                  <a:srgbClr val="FF0000"/>
                </a:solidFill>
              </a:rPr>
              <a:t>purpose</a:t>
            </a:r>
            <a:r>
              <a:rPr lang="en-US" sz="2000" dirty="0">
                <a:solidFill>
                  <a:schemeClr val="tx1"/>
                </a:solidFill>
              </a:rPr>
              <a:t> until 65</a:t>
            </a:r>
          </a:p>
          <a:p>
            <a:pPr>
              <a:tabLst>
                <a:tab pos="457200" algn="l"/>
                <a:tab pos="914400" algn="l"/>
                <a:tab pos="1371600" algn="l"/>
                <a:tab pos="1828800" algn="l"/>
                <a:tab pos="2286000" algn="l"/>
              </a:tabLst>
            </a:pPr>
            <a:r>
              <a:rPr lang="en-US" sz="2000" dirty="0">
                <a:solidFill>
                  <a:schemeClr val="tx1"/>
                </a:solidFill>
              </a:rPr>
              <a:t>	will not suddenly become filled on retirement.</a:t>
            </a:r>
          </a:p>
          <a:p>
            <a:pPr>
              <a:tabLst>
                <a:tab pos="457200" algn="l"/>
                <a:tab pos="914400" algn="l"/>
                <a:tab pos="1371600" algn="l"/>
                <a:tab pos="1828800" algn="l"/>
                <a:tab pos="2286000" algn="l"/>
              </a:tabLst>
            </a:pPr>
            <a:r>
              <a:rPr lang="en-US" sz="2000" dirty="0">
                <a:solidFill>
                  <a:schemeClr val="tx1"/>
                </a:solidFill>
              </a:rPr>
              <a:t>										Dwight L. Moody</a:t>
            </a:r>
          </a:p>
        </p:txBody>
      </p:sp>
      <p:sp>
        <p:nvSpPr>
          <p:cNvPr id="9" name="Rectangle 8">
            <a:extLst>
              <a:ext uri="{FF2B5EF4-FFF2-40B4-BE49-F238E27FC236}">
                <a16:creationId xmlns:a16="http://schemas.microsoft.com/office/drawing/2014/main" id="{93D12A7C-D81B-E74E-B05A-8AB2C4A96FA1}"/>
              </a:ext>
            </a:extLst>
          </p:cNvPr>
          <p:cNvSpPr/>
          <p:nvPr/>
        </p:nvSpPr>
        <p:spPr>
          <a:xfrm>
            <a:off x="166683" y="1203962"/>
            <a:ext cx="8824911" cy="1231106"/>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What did you want to be when you grew up?</a:t>
            </a:r>
          </a:p>
          <a:p>
            <a:pPr>
              <a:tabLst>
                <a:tab pos="457200" algn="l"/>
                <a:tab pos="914400" algn="l"/>
                <a:tab pos="1371600" algn="l"/>
                <a:tab pos="1828800" algn="l"/>
                <a:tab pos="2286000" algn="l"/>
              </a:tabLst>
            </a:pPr>
            <a:r>
              <a:rPr lang="en-US" sz="2000" dirty="0">
                <a:solidFill>
                  <a:schemeClr val="tx1"/>
                </a:solidFill>
              </a:rPr>
              <a:t>	(how many times were you asked that?)</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How does it compare to how you are now?</a:t>
            </a:r>
          </a:p>
        </p:txBody>
      </p:sp>
      <p:sp>
        <p:nvSpPr>
          <p:cNvPr id="10" name="Rectangle 9">
            <a:extLst>
              <a:ext uri="{FF2B5EF4-FFF2-40B4-BE49-F238E27FC236}">
                <a16:creationId xmlns:a16="http://schemas.microsoft.com/office/drawing/2014/main" id="{CA8E6C44-9715-3E45-B010-E969835852EA}"/>
              </a:ext>
            </a:extLst>
          </p:cNvPr>
          <p:cNvSpPr/>
          <p:nvPr/>
        </p:nvSpPr>
        <p:spPr>
          <a:xfrm>
            <a:off x="166683" y="2586052"/>
            <a:ext cx="8824911" cy="2031325"/>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As I did grow up,</a:t>
            </a:r>
          </a:p>
          <a:p>
            <a:pPr>
              <a:tabLst>
                <a:tab pos="457200" algn="l"/>
                <a:tab pos="914400" algn="l"/>
                <a:tab pos="1371600" algn="l"/>
                <a:tab pos="1828800" algn="l"/>
                <a:tab pos="2286000" algn="l"/>
              </a:tabLst>
            </a:pPr>
            <a:r>
              <a:rPr lang="en-US" sz="2000" dirty="0">
                <a:solidFill>
                  <a:schemeClr val="tx1"/>
                </a:solidFill>
              </a:rPr>
              <a:t>	I realized that I did not want</a:t>
            </a:r>
          </a:p>
          <a:p>
            <a:pPr>
              <a:tabLst>
                <a:tab pos="457200" algn="l"/>
                <a:tab pos="914400" algn="l"/>
                <a:tab pos="1371600" algn="l"/>
                <a:tab pos="1828800" algn="l"/>
                <a:tab pos="2286000" algn="l"/>
              </a:tabLst>
            </a:pPr>
            <a:r>
              <a:rPr lang="en-US" sz="2000" dirty="0">
                <a:solidFill>
                  <a:schemeClr val="tx1"/>
                </a:solidFill>
              </a:rPr>
              <a:t>		to look back on my life at retirement age (which is now)</a:t>
            </a:r>
          </a:p>
          <a:p>
            <a:pPr>
              <a:tabLst>
                <a:tab pos="457200" algn="l"/>
                <a:tab pos="914400" algn="l"/>
                <a:tab pos="1371600" algn="l"/>
                <a:tab pos="1828800" algn="l"/>
                <a:tab pos="2286000" algn="l"/>
              </a:tabLst>
            </a:pPr>
            <a:r>
              <a:rPr lang="en-US" sz="2000" dirty="0">
                <a:solidFill>
                  <a:schemeClr val="tx1"/>
                </a:solidFill>
              </a:rPr>
              <a:t>			and regret not having accomplished something</a:t>
            </a:r>
          </a:p>
          <a:p>
            <a:pPr>
              <a:tabLst>
                <a:tab pos="457200" algn="l"/>
                <a:tab pos="914400" algn="l"/>
                <a:tab pos="1371600" algn="l"/>
                <a:tab pos="1828800" algn="l"/>
                <a:tab pos="2286000" algn="l"/>
              </a:tabLst>
            </a:pPr>
            <a:r>
              <a:rPr lang="en-US" sz="2000" dirty="0">
                <a:solidFill>
                  <a:schemeClr val="tx1"/>
                </a:solidFill>
              </a:rPr>
              <a:t>				beyond the mundane and ordinary.  </a:t>
            </a:r>
          </a:p>
          <a:p>
            <a:pPr>
              <a:tabLst>
                <a:tab pos="457200" algn="l"/>
                <a:tab pos="914400" algn="l"/>
                <a:tab pos="1371600" algn="l"/>
                <a:tab pos="1828800" algn="l"/>
                <a:tab pos="2286000" algn="l"/>
              </a:tabLst>
            </a:pPr>
            <a:r>
              <a:rPr lang="en-US" sz="2000" dirty="0">
                <a:solidFill>
                  <a:schemeClr val="tx1"/>
                </a:solidFill>
              </a:rPr>
              <a:t>I knew I needed a meaningful Purpose!</a:t>
            </a:r>
          </a:p>
        </p:txBody>
      </p:sp>
    </p:spTree>
    <p:extLst>
      <p:ext uri="{BB962C8B-B14F-4D97-AF65-F5344CB8AC3E}">
        <p14:creationId xmlns:p14="http://schemas.microsoft.com/office/powerpoint/2010/main" val="3213299065"/>
      </p:ext>
    </p:extLst>
  </p:cSld>
  <p:clrMapOvr>
    <a:masterClrMapping/>
  </p:clrMapOvr>
  <p:transition/>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Life</a:t>
            </a:r>
            <a:endParaRPr lang="en-US" sz="2000" dirty="0">
              <a:solidFill>
                <a:srgbClr val="002060"/>
              </a:solidFill>
            </a:endParaRPr>
          </a:p>
        </p:txBody>
      </p:sp>
      <p:pic>
        <p:nvPicPr>
          <p:cNvPr id="3" name="Picture 2">
            <a:extLst>
              <a:ext uri="{FF2B5EF4-FFF2-40B4-BE49-F238E27FC236}">
                <a16:creationId xmlns:a16="http://schemas.microsoft.com/office/drawing/2014/main" id="{3FD0CD39-095E-4541-B911-E5852BB8A5FF}"/>
              </a:ext>
            </a:extLst>
          </p:cNvPr>
          <p:cNvPicPr>
            <a:picLocks noChangeAspect="1"/>
          </p:cNvPicPr>
          <p:nvPr/>
        </p:nvPicPr>
        <p:blipFill>
          <a:blip r:embed="rId3"/>
          <a:stretch>
            <a:fillRect/>
          </a:stretch>
        </p:blipFill>
        <p:spPr>
          <a:xfrm>
            <a:off x="166687" y="1188252"/>
            <a:ext cx="8824912" cy="4775835"/>
          </a:xfrm>
          <a:prstGeom prst="rect">
            <a:avLst/>
          </a:prstGeom>
        </p:spPr>
      </p:pic>
      <p:sp>
        <p:nvSpPr>
          <p:cNvPr id="5" name="Rectangle 4">
            <a:extLst>
              <a:ext uri="{FF2B5EF4-FFF2-40B4-BE49-F238E27FC236}">
                <a16:creationId xmlns:a16="http://schemas.microsoft.com/office/drawing/2014/main" id="{04BCF630-4361-2F4E-91CB-3C976311E8F2}"/>
              </a:ext>
            </a:extLst>
          </p:cNvPr>
          <p:cNvSpPr/>
          <p:nvPr/>
        </p:nvSpPr>
        <p:spPr>
          <a:xfrm>
            <a:off x="188119" y="6198188"/>
            <a:ext cx="8824911" cy="492443"/>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chemeClr val="tx1"/>
                </a:solidFill>
              </a:rPr>
              <a:t>Any volunteers to tell your story?</a:t>
            </a:r>
          </a:p>
        </p:txBody>
      </p:sp>
    </p:spTree>
    <p:extLst>
      <p:ext uri="{BB962C8B-B14F-4D97-AF65-F5344CB8AC3E}">
        <p14:creationId xmlns:p14="http://schemas.microsoft.com/office/powerpoint/2010/main" val="3460678438"/>
      </p:ext>
    </p:extLst>
  </p:cSld>
  <p:clrMapOvr>
    <a:masterClrMapping/>
  </p:clrMapOvr>
  <p:transition/>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Life</a:t>
            </a:r>
            <a:endParaRPr lang="en-US" sz="2000" dirty="0">
              <a:solidFill>
                <a:srgbClr val="002060"/>
              </a:solidFill>
            </a:endParaRPr>
          </a:p>
        </p:txBody>
      </p:sp>
      <p:sp>
        <p:nvSpPr>
          <p:cNvPr id="5" name="Rectangle 4">
            <a:extLst>
              <a:ext uri="{FF2B5EF4-FFF2-40B4-BE49-F238E27FC236}">
                <a16:creationId xmlns:a16="http://schemas.microsoft.com/office/drawing/2014/main" id="{2378DCCC-547F-8441-BC79-5E102F5D9B9D}"/>
              </a:ext>
            </a:extLst>
          </p:cNvPr>
          <p:cNvSpPr/>
          <p:nvPr/>
        </p:nvSpPr>
        <p:spPr>
          <a:xfrm>
            <a:off x="166685" y="1201863"/>
            <a:ext cx="8824911" cy="443198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Slaves </a:t>
            </a:r>
            <a:r>
              <a:rPr lang="en-US" sz="2000" dirty="0">
                <a:solidFill>
                  <a:schemeClr val="tx1"/>
                </a:solidFill>
              </a:rPr>
              <a:t>[or workers]</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obey your earthly masters [bosses] in everything; </a:t>
            </a:r>
          </a:p>
          <a:p>
            <a:pPr>
              <a:tabLst>
                <a:tab pos="457200" algn="l"/>
                <a:tab pos="914400" algn="l"/>
                <a:tab pos="1371600" algn="l"/>
                <a:tab pos="1828800" algn="l"/>
                <a:tab pos="2286000" algn="l"/>
              </a:tabLst>
            </a:pPr>
            <a:r>
              <a:rPr lang="en-US" sz="2000" dirty="0">
                <a:solidFill>
                  <a:srgbClr val="3327C6"/>
                </a:solidFill>
              </a:rPr>
              <a:t>		and do it, </a:t>
            </a:r>
          </a:p>
          <a:p>
            <a:pPr>
              <a:tabLst>
                <a:tab pos="457200" algn="l"/>
                <a:tab pos="914400" algn="l"/>
                <a:tab pos="1371600" algn="l"/>
                <a:tab pos="1828800" algn="l"/>
                <a:tab pos="2286000" algn="l"/>
              </a:tabLst>
            </a:pPr>
            <a:r>
              <a:rPr lang="en-US" sz="2000" dirty="0">
                <a:solidFill>
                  <a:srgbClr val="3327C6"/>
                </a:solidFill>
              </a:rPr>
              <a:t>			not only when their eye is on you and to curry their favor, 				but with sincerity of heart and reverence for the Lord.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Whatever you do, </a:t>
            </a:r>
          </a:p>
          <a:p>
            <a:pPr>
              <a:tabLst>
                <a:tab pos="457200" algn="l"/>
                <a:tab pos="914400" algn="l"/>
                <a:tab pos="1371600" algn="l"/>
                <a:tab pos="1828800" algn="l"/>
                <a:tab pos="2286000" algn="l"/>
              </a:tabLst>
            </a:pPr>
            <a:r>
              <a:rPr lang="en-US" sz="2000" dirty="0">
                <a:solidFill>
                  <a:srgbClr val="3327C6"/>
                </a:solidFill>
              </a:rPr>
              <a:t>	work at it with all your heart, </a:t>
            </a:r>
            <a:r>
              <a:rPr lang="en-US" sz="2000" dirty="0">
                <a:solidFill>
                  <a:schemeClr val="tx1"/>
                </a:solidFill>
              </a:rPr>
              <a:t>[drive]</a:t>
            </a:r>
          </a:p>
          <a:p>
            <a:pPr>
              <a:tabLst>
                <a:tab pos="457200" algn="l"/>
                <a:tab pos="914400" algn="l"/>
                <a:tab pos="1371600" algn="l"/>
                <a:tab pos="1828800" algn="l"/>
                <a:tab pos="2286000" algn="l"/>
              </a:tabLst>
            </a:pPr>
            <a:r>
              <a:rPr lang="en-US" sz="2000" dirty="0">
                <a:solidFill>
                  <a:srgbClr val="3327C6"/>
                </a:solidFill>
              </a:rPr>
              <a:t>		as working for the Lord, </a:t>
            </a:r>
          </a:p>
          <a:p>
            <a:pPr>
              <a:tabLst>
                <a:tab pos="457200" algn="l"/>
                <a:tab pos="914400" algn="l"/>
                <a:tab pos="1371600" algn="l"/>
                <a:tab pos="1828800" algn="l"/>
                <a:tab pos="2286000" algn="l"/>
              </a:tabLst>
            </a:pPr>
            <a:r>
              <a:rPr lang="en-US" sz="2000" dirty="0">
                <a:solidFill>
                  <a:srgbClr val="3327C6"/>
                </a:solidFill>
              </a:rPr>
              <a:t>			not for human masters </a:t>
            </a:r>
            <a:r>
              <a:rPr lang="en-US" sz="2000" dirty="0">
                <a:solidFill>
                  <a:schemeClr val="tx1"/>
                </a:solidFill>
              </a:rPr>
              <a:t>[bosses]</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since you know that you will receive </a:t>
            </a:r>
          </a:p>
          <a:p>
            <a:pPr>
              <a:tabLst>
                <a:tab pos="457200" algn="l"/>
                <a:tab pos="914400" algn="l"/>
                <a:tab pos="1371600" algn="l"/>
                <a:tab pos="1828800" algn="l"/>
                <a:tab pos="2286000" algn="l"/>
              </a:tabLst>
            </a:pPr>
            <a:r>
              <a:rPr lang="en-US" sz="2000" dirty="0">
                <a:solidFill>
                  <a:srgbClr val="3327C6"/>
                </a:solidFill>
              </a:rPr>
              <a:t>					an inheritance from the Lord as a reward.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u="sng" dirty="0">
                <a:solidFill>
                  <a:srgbClr val="3327C6"/>
                </a:solidFill>
              </a:rPr>
              <a:t>It is the Lord Christ you are serving</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Colossians 3:22-24</a:t>
            </a:r>
          </a:p>
        </p:txBody>
      </p:sp>
      <p:sp>
        <p:nvSpPr>
          <p:cNvPr id="7" name="Rectangle 6">
            <a:extLst>
              <a:ext uri="{FF2B5EF4-FFF2-40B4-BE49-F238E27FC236}">
                <a16:creationId xmlns:a16="http://schemas.microsoft.com/office/drawing/2014/main" id="{2B28FEF9-E60C-6440-86C7-0BFF229B0927}"/>
              </a:ext>
            </a:extLst>
          </p:cNvPr>
          <p:cNvSpPr/>
          <p:nvPr/>
        </p:nvSpPr>
        <p:spPr>
          <a:xfrm>
            <a:off x="166684" y="5931217"/>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Remember that Christ came to serve us (Matthew 20:28),</a:t>
            </a:r>
          </a:p>
          <a:p>
            <a:pPr>
              <a:tabLst>
                <a:tab pos="457200" algn="l"/>
                <a:tab pos="914400" algn="l"/>
                <a:tab pos="1371600" algn="l"/>
                <a:tab pos="1828800" algn="l"/>
                <a:tab pos="2286000" algn="l"/>
              </a:tabLst>
            </a:pPr>
            <a:r>
              <a:rPr lang="en-US" sz="2000" dirty="0">
                <a:solidFill>
                  <a:schemeClr val="tx1"/>
                </a:solidFill>
              </a:rPr>
              <a:t>	and we then come to serve him.</a:t>
            </a:r>
          </a:p>
        </p:txBody>
      </p:sp>
    </p:spTree>
    <p:extLst>
      <p:ext uri="{BB962C8B-B14F-4D97-AF65-F5344CB8AC3E}">
        <p14:creationId xmlns:p14="http://schemas.microsoft.com/office/powerpoint/2010/main" val="1730942571"/>
      </p:ext>
    </p:extLst>
  </p:cSld>
  <p:clrMapOvr>
    <a:masterClrMapping/>
  </p:clrMapOvr>
  <p:transition/>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Life</a:t>
            </a:r>
            <a:endParaRPr lang="en-US" sz="2000" dirty="0">
              <a:solidFill>
                <a:srgbClr val="002060"/>
              </a:solidFill>
            </a:endParaRPr>
          </a:p>
        </p:txBody>
      </p:sp>
      <p:sp>
        <p:nvSpPr>
          <p:cNvPr id="5" name="Rectangle 4">
            <a:extLst>
              <a:ext uri="{FF2B5EF4-FFF2-40B4-BE49-F238E27FC236}">
                <a16:creationId xmlns:a16="http://schemas.microsoft.com/office/drawing/2014/main" id="{2378DCCC-547F-8441-BC79-5E102F5D9B9D}"/>
              </a:ext>
            </a:extLst>
          </p:cNvPr>
          <p:cNvSpPr/>
          <p:nvPr/>
        </p:nvSpPr>
        <p:spPr>
          <a:xfrm>
            <a:off x="166685" y="1201863"/>
            <a:ext cx="8824911" cy="1415772"/>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 </a:t>
            </a:r>
            <a:r>
              <a:rPr lang="en-US" sz="2000" dirty="0">
                <a:solidFill>
                  <a:srgbClr val="FF0000"/>
                </a:solidFill>
              </a:rPr>
              <a:t>purpose</a:t>
            </a:r>
            <a:r>
              <a:rPr lang="en-US" sz="2000" dirty="0">
                <a:solidFill>
                  <a:schemeClr val="tx1"/>
                </a:solidFill>
              </a:rPr>
              <a:t> of morality is to teach you, </a:t>
            </a:r>
          </a:p>
          <a:p>
            <a:pPr>
              <a:tabLst>
                <a:tab pos="457200" algn="l"/>
                <a:tab pos="914400" algn="l"/>
                <a:tab pos="1371600" algn="l"/>
                <a:tab pos="1828800" algn="l"/>
                <a:tab pos="2286000" algn="l"/>
              </a:tabLst>
            </a:pPr>
            <a:r>
              <a:rPr lang="en-US" sz="2000" dirty="0">
                <a:solidFill>
                  <a:schemeClr val="tx1"/>
                </a:solidFill>
              </a:rPr>
              <a:t>	not to suffer and die, </a:t>
            </a:r>
          </a:p>
          <a:p>
            <a:pPr>
              <a:tabLst>
                <a:tab pos="457200" algn="l"/>
                <a:tab pos="914400" algn="l"/>
                <a:tab pos="1371600" algn="l"/>
                <a:tab pos="1828800" algn="l"/>
                <a:tab pos="2286000" algn="l"/>
              </a:tabLst>
            </a:pPr>
            <a:r>
              <a:rPr lang="en-US" sz="2000" dirty="0">
                <a:solidFill>
                  <a:schemeClr val="tx1"/>
                </a:solidFill>
              </a:rPr>
              <a:t>		but to enjoy yourself and live. </a:t>
            </a:r>
          </a:p>
          <a:p>
            <a:pPr>
              <a:tabLst>
                <a:tab pos="457200" algn="l"/>
                <a:tab pos="914400" algn="l"/>
                <a:tab pos="1371600" algn="l"/>
                <a:tab pos="1828800" algn="l"/>
                <a:tab pos="2286000" algn="l"/>
              </a:tabLst>
            </a:pPr>
            <a:r>
              <a:rPr lang="en-US" sz="2000" dirty="0">
                <a:solidFill>
                  <a:schemeClr val="tx1"/>
                </a:solidFill>
              </a:rPr>
              <a:t>											Ayn Rand </a:t>
            </a:r>
          </a:p>
        </p:txBody>
      </p:sp>
      <p:sp>
        <p:nvSpPr>
          <p:cNvPr id="7" name="Rectangle 6">
            <a:extLst>
              <a:ext uri="{FF2B5EF4-FFF2-40B4-BE49-F238E27FC236}">
                <a16:creationId xmlns:a16="http://schemas.microsoft.com/office/drawing/2014/main" id="{AD83DEDC-B934-4A46-8939-63C0CD640D71}"/>
              </a:ext>
            </a:extLst>
          </p:cNvPr>
          <p:cNvSpPr/>
          <p:nvPr/>
        </p:nvSpPr>
        <p:spPr>
          <a:xfrm>
            <a:off x="166684" y="2617635"/>
            <a:ext cx="8824911" cy="2031325"/>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If you can tune into your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and really align with it, </a:t>
            </a:r>
          </a:p>
          <a:p>
            <a:pPr>
              <a:tabLst>
                <a:tab pos="457200" algn="l"/>
                <a:tab pos="914400" algn="l"/>
                <a:tab pos="1371600" algn="l"/>
                <a:tab pos="1828800" algn="l"/>
                <a:tab pos="2286000" algn="l"/>
              </a:tabLst>
            </a:pPr>
            <a:r>
              <a:rPr lang="en-US" sz="2000" dirty="0">
                <a:solidFill>
                  <a:schemeClr val="tx1"/>
                </a:solidFill>
              </a:rPr>
              <a:t>		setting goals so that your vision </a:t>
            </a:r>
          </a:p>
          <a:p>
            <a:pPr>
              <a:tabLst>
                <a:tab pos="457200" algn="l"/>
                <a:tab pos="914400" algn="l"/>
                <a:tab pos="1371600" algn="l"/>
                <a:tab pos="1828800" algn="l"/>
                <a:tab pos="2286000" algn="l"/>
              </a:tabLst>
            </a:pPr>
            <a:r>
              <a:rPr lang="en-US" sz="2000" dirty="0">
                <a:solidFill>
                  <a:schemeClr val="tx1"/>
                </a:solidFill>
              </a:rPr>
              <a:t>			is an expression of that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then life </a:t>
            </a:r>
            <a:r>
              <a:rPr lang="en-US" sz="2000" u="sng" dirty="0">
                <a:solidFill>
                  <a:schemeClr val="tx1"/>
                </a:solidFill>
              </a:rPr>
              <a:t>flows </a:t>
            </a:r>
            <a:r>
              <a:rPr lang="en-US" sz="2000" dirty="0">
                <a:solidFill>
                  <a:schemeClr val="tx1"/>
                </a:solidFill>
              </a:rPr>
              <a:t>much more easily. </a:t>
            </a:r>
          </a:p>
          <a:p>
            <a:pPr>
              <a:tabLst>
                <a:tab pos="457200" algn="l"/>
                <a:tab pos="914400" algn="l"/>
                <a:tab pos="1371600" algn="l"/>
                <a:tab pos="1828800" algn="l"/>
                <a:tab pos="2286000" algn="l"/>
              </a:tabLst>
            </a:pPr>
            <a:r>
              <a:rPr lang="en-US" sz="2000" dirty="0">
                <a:solidFill>
                  <a:schemeClr val="tx1"/>
                </a:solidFill>
              </a:rPr>
              <a:t>										       Jack Canfield </a:t>
            </a:r>
          </a:p>
        </p:txBody>
      </p:sp>
      <p:sp>
        <p:nvSpPr>
          <p:cNvPr id="8" name="Rectangle 7">
            <a:extLst>
              <a:ext uri="{FF2B5EF4-FFF2-40B4-BE49-F238E27FC236}">
                <a16:creationId xmlns:a16="http://schemas.microsoft.com/office/drawing/2014/main" id="{88225095-E606-164B-9F15-E1263132EBB9}"/>
              </a:ext>
            </a:extLst>
          </p:cNvPr>
          <p:cNvSpPr/>
          <p:nvPr/>
        </p:nvSpPr>
        <p:spPr>
          <a:xfrm>
            <a:off x="166684" y="4648960"/>
            <a:ext cx="8824911" cy="2154436"/>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Learn to get in touch with the silence within yourself, </a:t>
            </a:r>
          </a:p>
          <a:p>
            <a:pPr>
              <a:tabLst>
                <a:tab pos="457200" algn="l"/>
                <a:tab pos="914400" algn="l"/>
                <a:tab pos="1371600" algn="l"/>
                <a:tab pos="1828800" algn="l"/>
                <a:tab pos="2286000" algn="l"/>
              </a:tabLst>
            </a:pPr>
            <a:r>
              <a:rPr lang="en-US" sz="2000" dirty="0">
                <a:solidFill>
                  <a:schemeClr val="tx1"/>
                </a:solidFill>
              </a:rPr>
              <a:t>	and know that everything in life has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There are no mistakes, </a:t>
            </a:r>
          </a:p>
          <a:p>
            <a:pPr>
              <a:tabLst>
                <a:tab pos="457200" algn="l"/>
                <a:tab pos="914400" algn="l"/>
                <a:tab pos="1371600" algn="l"/>
                <a:tab pos="1828800" algn="l"/>
                <a:tab pos="2286000" algn="l"/>
              </a:tabLst>
            </a:pPr>
            <a:r>
              <a:rPr lang="en-US" sz="2000" dirty="0">
                <a:solidFill>
                  <a:schemeClr val="tx1"/>
                </a:solidFill>
              </a:rPr>
              <a:t>	no coincidences, </a:t>
            </a:r>
          </a:p>
          <a:p>
            <a:pPr>
              <a:tabLst>
                <a:tab pos="457200" algn="l"/>
                <a:tab pos="914400" algn="l"/>
                <a:tab pos="1371600" algn="l"/>
                <a:tab pos="1828800" algn="l"/>
                <a:tab pos="2286000" algn="l"/>
              </a:tabLst>
            </a:pPr>
            <a:r>
              <a:rPr lang="en-US" sz="2000" dirty="0">
                <a:solidFill>
                  <a:schemeClr val="tx1"/>
                </a:solidFill>
              </a:rPr>
              <a:t>		all events are blessings given to us to learn from. </a:t>
            </a:r>
          </a:p>
          <a:p>
            <a:pPr>
              <a:tabLst>
                <a:tab pos="457200" algn="l"/>
                <a:tab pos="914400" algn="l"/>
                <a:tab pos="1371600" algn="l"/>
                <a:tab pos="1828800" algn="l"/>
                <a:tab pos="2286000" algn="l"/>
              </a:tabLst>
            </a:pPr>
            <a:r>
              <a:rPr lang="en-US" sz="2000" dirty="0">
                <a:solidFill>
                  <a:schemeClr val="tx1"/>
                </a:solidFill>
              </a:rPr>
              <a:t>									     Elisabeth Kubler-Ross </a:t>
            </a:r>
          </a:p>
        </p:txBody>
      </p:sp>
    </p:spTree>
    <p:extLst>
      <p:ext uri="{BB962C8B-B14F-4D97-AF65-F5344CB8AC3E}">
        <p14:creationId xmlns:p14="http://schemas.microsoft.com/office/powerpoint/2010/main" val="3357301449"/>
      </p:ext>
    </p:extLst>
  </p:cSld>
  <p:clrMapOvr>
    <a:masterClrMapping/>
  </p:clrMapOvr>
  <p:transition/>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Life</a:t>
            </a:r>
            <a:endParaRPr lang="en-US" sz="2000" dirty="0">
              <a:solidFill>
                <a:srgbClr val="002060"/>
              </a:solidFill>
            </a:endParaRPr>
          </a:p>
        </p:txBody>
      </p:sp>
      <p:sp>
        <p:nvSpPr>
          <p:cNvPr id="5" name="Rectangle 4">
            <a:extLst>
              <a:ext uri="{FF2B5EF4-FFF2-40B4-BE49-F238E27FC236}">
                <a16:creationId xmlns:a16="http://schemas.microsoft.com/office/drawing/2014/main" id="{2378DCCC-547F-8441-BC79-5E102F5D9B9D}"/>
              </a:ext>
            </a:extLst>
          </p:cNvPr>
          <p:cNvSpPr/>
          <p:nvPr/>
        </p:nvSpPr>
        <p:spPr>
          <a:xfrm>
            <a:off x="166685" y="1201863"/>
            <a:ext cx="8824911" cy="535531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3327C6"/>
                </a:solidFill>
              </a:rPr>
              <a:t>Command those who are rich in this present world </a:t>
            </a:r>
          </a:p>
          <a:p>
            <a:pPr>
              <a:tabLst>
                <a:tab pos="457200" algn="l"/>
                <a:tab pos="914400" algn="l"/>
                <a:tab pos="1371600" algn="l"/>
                <a:tab pos="1828800" algn="l"/>
                <a:tab pos="2286000" algn="l"/>
              </a:tabLst>
            </a:pPr>
            <a:r>
              <a:rPr lang="en-US" sz="2000" dirty="0">
                <a:solidFill>
                  <a:srgbClr val="3327C6"/>
                </a:solidFill>
              </a:rPr>
              <a:t>	not to be arrogant </a:t>
            </a:r>
          </a:p>
          <a:p>
            <a:pPr>
              <a:tabLst>
                <a:tab pos="457200" algn="l"/>
                <a:tab pos="914400" algn="l"/>
                <a:tab pos="1371600" algn="l"/>
                <a:tab pos="1828800" algn="l"/>
                <a:tab pos="2286000" algn="l"/>
              </a:tabLst>
            </a:pPr>
            <a:r>
              <a:rPr lang="en-US" sz="2000" dirty="0">
                <a:solidFill>
                  <a:srgbClr val="3327C6"/>
                </a:solidFill>
              </a:rPr>
              <a:t>		nor to put their hope in wealth, </a:t>
            </a:r>
          </a:p>
          <a:p>
            <a:pPr>
              <a:tabLst>
                <a:tab pos="457200" algn="l"/>
                <a:tab pos="914400" algn="l"/>
                <a:tab pos="1371600" algn="l"/>
                <a:tab pos="1828800" algn="l"/>
                <a:tab pos="2286000" algn="l"/>
              </a:tabLst>
            </a:pPr>
            <a:r>
              <a:rPr lang="en-US" sz="2000" dirty="0">
                <a:solidFill>
                  <a:srgbClr val="3327C6"/>
                </a:solidFill>
              </a:rPr>
              <a:t>			which is so uncertain, </a:t>
            </a:r>
          </a:p>
          <a:p>
            <a:pPr>
              <a:tabLst>
                <a:tab pos="457200" algn="l"/>
                <a:tab pos="914400" algn="l"/>
                <a:tab pos="1371600" algn="l"/>
                <a:tab pos="1828800" algn="l"/>
                <a:tab pos="2286000" algn="l"/>
              </a:tabLst>
            </a:pPr>
            <a:r>
              <a:rPr lang="en-US" sz="2000" dirty="0">
                <a:solidFill>
                  <a:srgbClr val="3327C6"/>
                </a:solidFill>
              </a:rPr>
              <a:t>	but to put their hope in God, </a:t>
            </a:r>
          </a:p>
          <a:p>
            <a:pPr>
              <a:tabLst>
                <a:tab pos="457200" algn="l"/>
                <a:tab pos="914400" algn="l"/>
                <a:tab pos="1371600" algn="l"/>
                <a:tab pos="1828800" algn="l"/>
                <a:tab pos="2286000" algn="l"/>
              </a:tabLst>
            </a:pPr>
            <a:r>
              <a:rPr lang="en-US" sz="2000" dirty="0">
                <a:solidFill>
                  <a:srgbClr val="3327C6"/>
                </a:solidFill>
              </a:rPr>
              <a:t>		who </a:t>
            </a:r>
            <a:r>
              <a:rPr lang="en-US" sz="2000" u="sng" dirty="0">
                <a:solidFill>
                  <a:srgbClr val="3327C6"/>
                </a:solidFill>
              </a:rPr>
              <a:t>richly provides </a:t>
            </a:r>
            <a:r>
              <a:rPr lang="en-US" sz="2000" dirty="0">
                <a:solidFill>
                  <a:srgbClr val="3327C6"/>
                </a:solidFill>
              </a:rPr>
              <a:t>us with everything </a:t>
            </a:r>
          </a:p>
          <a:p>
            <a:pPr>
              <a:tabLst>
                <a:tab pos="457200" algn="l"/>
                <a:tab pos="914400" algn="l"/>
                <a:tab pos="1371600" algn="l"/>
                <a:tab pos="1828800" algn="l"/>
                <a:tab pos="2286000" algn="l"/>
              </a:tabLst>
            </a:pPr>
            <a:r>
              <a:rPr lang="en-US" sz="2000" dirty="0">
                <a:solidFill>
                  <a:srgbClr val="3327C6"/>
                </a:solidFill>
              </a:rPr>
              <a:t>			for our enjoyment.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Command them to do good, </a:t>
            </a:r>
          </a:p>
          <a:p>
            <a:pPr>
              <a:tabLst>
                <a:tab pos="457200" algn="l"/>
                <a:tab pos="914400" algn="l"/>
                <a:tab pos="1371600" algn="l"/>
                <a:tab pos="1828800" algn="l"/>
                <a:tab pos="2286000" algn="l"/>
              </a:tabLst>
            </a:pPr>
            <a:r>
              <a:rPr lang="en-US" sz="2000" dirty="0">
                <a:solidFill>
                  <a:srgbClr val="3327C6"/>
                </a:solidFill>
              </a:rPr>
              <a:t>	to be rich in good deeds, </a:t>
            </a:r>
          </a:p>
          <a:p>
            <a:pPr>
              <a:tabLst>
                <a:tab pos="457200" algn="l"/>
                <a:tab pos="914400" algn="l"/>
                <a:tab pos="1371600" algn="l"/>
                <a:tab pos="1828800" algn="l"/>
                <a:tab pos="2286000" algn="l"/>
              </a:tabLst>
            </a:pPr>
            <a:r>
              <a:rPr lang="en-US" sz="2000" dirty="0">
                <a:solidFill>
                  <a:srgbClr val="3327C6"/>
                </a:solidFill>
              </a:rPr>
              <a:t>		and to be </a:t>
            </a:r>
            <a:r>
              <a:rPr lang="en-US" sz="2000" u="sng" dirty="0">
                <a:solidFill>
                  <a:srgbClr val="3327C6"/>
                </a:solidFill>
              </a:rPr>
              <a:t>generous</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and </a:t>
            </a:r>
            <a:r>
              <a:rPr lang="en-US" sz="2000" u="sng" dirty="0">
                <a:solidFill>
                  <a:srgbClr val="3327C6"/>
                </a:solidFill>
              </a:rPr>
              <a:t>willing to share</a:t>
            </a:r>
            <a:r>
              <a:rPr lang="en-US" sz="2000" dirty="0">
                <a:solidFill>
                  <a:srgbClr val="3327C6"/>
                </a:solidFill>
              </a:rPr>
              <a:t>.  </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In this way they will lay up treasure for themselves </a:t>
            </a:r>
          </a:p>
          <a:p>
            <a:pPr>
              <a:tabLst>
                <a:tab pos="457200" algn="l"/>
                <a:tab pos="914400" algn="l"/>
                <a:tab pos="1371600" algn="l"/>
                <a:tab pos="1828800" algn="l"/>
                <a:tab pos="2286000" algn="l"/>
              </a:tabLst>
            </a:pPr>
            <a:r>
              <a:rPr lang="en-US" sz="2000" dirty="0">
                <a:solidFill>
                  <a:srgbClr val="3327C6"/>
                </a:solidFill>
              </a:rPr>
              <a:t>	as a firm foundation for the </a:t>
            </a:r>
            <a:r>
              <a:rPr lang="en-US" sz="2000" u="sng" dirty="0">
                <a:solidFill>
                  <a:srgbClr val="3327C6"/>
                </a:solidFill>
              </a:rPr>
              <a:t>coming age</a:t>
            </a:r>
            <a:r>
              <a:rPr lang="en-US" sz="2000" dirty="0">
                <a:solidFill>
                  <a:srgbClr val="3327C6"/>
                </a:solidFill>
              </a:rPr>
              <a:t>, </a:t>
            </a:r>
          </a:p>
          <a:p>
            <a:pPr>
              <a:tabLst>
                <a:tab pos="457200" algn="l"/>
                <a:tab pos="914400" algn="l"/>
                <a:tab pos="1371600" algn="l"/>
                <a:tab pos="1828800" algn="l"/>
                <a:tab pos="2286000" algn="l"/>
              </a:tabLst>
            </a:pPr>
            <a:r>
              <a:rPr lang="en-US" sz="2000" dirty="0">
                <a:solidFill>
                  <a:srgbClr val="3327C6"/>
                </a:solidFill>
              </a:rPr>
              <a:t>		so that they may take hold of the life </a:t>
            </a:r>
          </a:p>
          <a:p>
            <a:pPr>
              <a:tabLst>
                <a:tab pos="457200" algn="l"/>
                <a:tab pos="914400" algn="l"/>
                <a:tab pos="1371600" algn="l"/>
                <a:tab pos="1828800" algn="l"/>
                <a:tab pos="2286000" algn="l"/>
              </a:tabLst>
            </a:pPr>
            <a:r>
              <a:rPr lang="en-US" sz="2000" dirty="0">
                <a:solidFill>
                  <a:srgbClr val="3327C6"/>
                </a:solidFill>
              </a:rPr>
              <a:t>			that is truly life.  </a:t>
            </a:r>
            <a:r>
              <a:rPr lang="en-US" sz="2000" dirty="0">
                <a:solidFill>
                  <a:schemeClr val="tx1"/>
                </a:solidFill>
              </a:rPr>
              <a:t>[consider Jesus’ abundant life, John 10:10]</a:t>
            </a:r>
          </a:p>
          <a:p>
            <a:pPr>
              <a:tabLst>
                <a:tab pos="457200" algn="l"/>
                <a:tab pos="914400" algn="l"/>
                <a:tab pos="1371600" algn="l"/>
                <a:tab pos="1828800" algn="l"/>
                <a:tab pos="2286000" algn="l"/>
              </a:tabLst>
            </a:pPr>
            <a:r>
              <a:rPr lang="en-US" sz="2000" dirty="0">
                <a:solidFill>
                  <a:srgbClr val="3327C6"/>
                </a:solidFill>
              </a:rPr>
              <a:t>										 1 Timothy 6:17-19</a:t>
            </a:r>
          </a:p>
        </p:txBody>
      </p:sp>
    </p:spTree>
    <p:extLst>
      <p:ext uri="{BB962C8B-B14F-4D97-AF65-F5344CB8AC3E}">
        <p14:creationId xmlns:p14="http://schemas.microsoft.com/office/powerpoint/2010/main" val="1998666957"/>
      </p:ext>
    </p:extLst>
  </p:cSld>
  <p:clrMapOvr>
    <a:masterClrMapping/>
  </p:clrMapOvr>
  <p:transition/>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Life</a:t>
            </a:r>
            <a:endParaRPr lang="en-US" sz="2000" dirty="0">
              <a:solidFill>
                <a:srgbClr val="002060"/>
              </a:solidFill>
            </a:endParaRPr>
          </a:p>
        </p:txBody>
      </p:sp>
      <p:sp>
        <p:nvSpPr>
          <p:cNvPr id="5" name="Rectangle 4">
            <a:extLst>
              <a:ext uri="{FF2B5EF4-FFF2-40B4-BE49-F238E27FC236}">
                <a16:creationId xmlns:a16="http://schemas.microsoft.com/office/drawing/2014/main" id="{2378DCCC-547F-8441-BC79-5E102F5D9B9D}"/>
              </a:ext>
            </a:extLst>
          </p:cNvPr>
          <p:cNvSpPr/>
          <p:nvPr/>
        </p:nvSpPr>
        <p:spPr>
          <a:xfrm>
            <a:off x="166685" y="1201863"/>
            <a:ext cx="8824911" cy="1846659"/>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Everybody has some sacred dream in them.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If you get them serving, </a:t>
            </a:r>
          </a:p>
          <a:p>
            <a:pPr>
              <a:tabLst>
                <a:tab pos="457200" algn="l"/>
                <a:tab pos="914400" algn="l"/>
                <a:tab pos="1371600" algn="l"/>
                <a:tab pos="1828800" algn="l"/>
                <a:tab pos="2286000" algn="l"/>
              </a:tabLst>
            </a:pPr>
            <a:r>
              <a:rPr lang="en-US" sz="2000" dirty="0">
                <a:solidFill>
                  <a:schemeClr val="tx1"/>
                </a:solidFill>
              </a:rPr>
              <a:t>	they’re focused on a </a:t>
            </a:r>
            <a:r>
              <a:rPr lang="en-US" sz="2000" dirty="0">
                <a:solidFill>
                  <a:srgbClr val="FF0000"/>
                </a:solidFill>
              </a:rPr>
              <a:t>purpose</a:t>
            </a:r>
            <a:r>
              <a:rPr lang="en-US" sz="2000" dirty="0">
                <a:solidFill>
                  <a:schemeClr val="tx1"/>
                </a:solidFill>
              </a:rPr>
              <a:t> </a:t>
            </a:r>
          </a:p>
          <a:p>
            <a:pPr>
              <a:tabLst>
                <a:tab pos="457200" algn="l"/>
                <a:tab pos="914400" algn="l"/>
                <a:tab pos="1371600" algn="l"/>
                <a:tab pos="1828800" algn="l"/>
                <a:tab pos="2286000" algn="l"/>
              </a:tabLst>
            </a:pPr>
            <a:r>
              <a:rPr lang="en-US" sz="2000" dirty="0">
                <a:solidFill>
                  <a:schemeClr val="tx1"/>
                </a:solidFill>
              </a:rPr>
              <a:t>		that’s something bigger than themselves.</a:t>
            </a:r>
          </a:p>
          <a:p>
            <a:pPr>
              <a:tabLst>
                <a:tab pos="457200" algn="l"/>
                <a:tab pos="914400" algn="l"/>
                <a:tab pos="1371600" algn="l"/>
                <a:tab pos="1828800" algn="l"/>
                <a:tab pos="2286000" algn="l"/>
              </a:tabLst>
            </a:pPr>
            <a:r>
              <a:rPr lang="en-US" sz="2000" dirty="0">
                <a:solidFill>
                  <a:schemeClr val="tx1"/>
                </a:solidFill>
              </a:rPr>
              <a:t>									          Christian A Schwarz</a:t>
            </a:r>
          </a:p>
        </p:txBody>
      </p:sp>
      <p:sp>
        <p:nvSpPr>
          <p:cNvPr id="7" name="Rectangle 6">
            <a:extLst>
              <a:ext uri="{FF2B5EF4-FFF2-40B4-BE49-F238E27FC236}">
                <a16:creationId xmlns:a16="http://schemas.microsoft.com/office/drawing/2014/main" id="{17396FF8-9B76-F944-87C1-D70D9AF4C5C6}"/>
              </a:ext>
            </a:extLst>
          </p:cNvPr>
          <p:cNvSpPr/>
          <p:nvPr/>
        </p:nvSpPr>
        <p:spPr>
          <a:xfrm>
            <a:off x="128588" y="5895783"/>
            <a:ext cx="8824911" cy="800219"/>
          </a:xfrm>
          <a:prstGeom prst="rect">
            <a:avLst/>
          </a:prstGeom>
          <a:solidFill>
            <a:srgbClr val="FFFFD5">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There is no purpose</a:t>
            </a:r>
          </a:p>
          <a:p>
            <a:pPr>
              <a:tabLst>
                <a:tab pos="457200" algn="l"/>
                <a:tab pos="914400" algn="l"/>
                <a:tab pos="1371600" algn="l"/>
                <a:tab pos="1828800" algn="l"/>
                <a:tab pos="2286000" algn="l"/>
              </a:tabLst>
            </a:pPr>
            <a:r>
              <a:rPr lang="en-US" sz="2000" dirty="0">
                <a:solidFill>
                  <a:schemeClr val="tx1"/>
                </a:solidFill>
              </a:rPr>
              <a:t>	greater than God!</a:t>
            </a:r>
          </a:p>
        </p:txBody>
      </p:sp>
    </p:spTree>
    <p:extLst>
      <p:ext uri="{BB962C8B-B14F-4D97-AF65-F5344CB8AC3E}">
        <p14:creationId xmlns:p14="http://schemas.microsoft.com/office/powerpoint/2010/main" val="1393287610"/>
      </p:ext>
    </p:extLst>
  </p:cSld>
  <p:clrMapOvr>
    <a:masterClrMapping/>
  </p:clrMapOvr>
  <p:transition/>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Life </a:t>
            </a:r>
            <a:r>
              <a:rPr lang="en-US" sz="2000">
                <a:solidFill>
                  <a:srgbClr val="002060"/>
                </a:solidFill>
                <a:sym typeface="Arial" charset="0"/>
              </a:rPr>
              <a:t>(example)</a:t>
            </a:r>
            <a:endParaRPr lang="en-US" sz="2000" dirty="0">
              <a:solidFill>
                <a:srgbClr val="002060"/>
              </a:solidFill>
            </a:endParaRPr>
          </a:p>
        </p:txBody>
      </p:sp>
      <p:pic>
        <p:nvPicPr>
          <p:cNvPr id="2" name="Picture 1">
            <a:extLst>
              <a:ext uri="{FF2B5EF4-FFF2-40B4-BE49-F238E27FC236}">
                <a16:creationId xmlns:a16="http://schemas.microsoft.com/office/drawing/2014/main" id="{5124CC49-7D62-0F4E-8F2C-42B9226F3A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779686" y="1921406"/>
            <a:ext cx="5598916" cy="4132608"/>
          </a:xfrm>
          <a:prstGeom prst="rect">
            <a:avLst/>
          </a:prstGeom>
        </p:spPr>
      </p:pic>
    </p:spTree>
    <p:extLst>
      <p:ext uri="{BB962C8B-B14F-4D97-AF65-F5344CB8AC3E}">
        <p14:creationId xmlns:p14="http://schemas.microsoft.com/office/powerpoint/2010/main" val="404549872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We cannot live with opposing purposes [PDE]</a:t>
            </a:r>
            <a:endParaRPr lang="en-US" sz="2000" dirty="0">
              <a:solidFill>
                <a:srgbClr val="002060"/>
              </a:solidFill>
            </a:endParaRPr>
          </a:p>
        </p:txBody>
      </p:sp>
      <p:sp>
        <p:nvSpPr>
          <p:cNvPr id="9" name="Rectangle 8"/>
          <p:cNvSpPr/>
          <p:nvPr/>
        </p:nvSpPr>
        <p:spPr>
          <a:xfrm>
            <a:off x="166688" y="1203962"/>
            <a:ext cx="8824911" cy="1785104"/>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chemeClr val="tx1"/>
                </a:solidFill>
              </a:rPr>
              <a:t>Consider the consequences of:</a:t>
            </a:r>
          </a:p>
          <a:p>
            <a:pPr>
              <a:tabLst>
                <a:tab pos="457200" algn="l"/>
                <a:tab pos="914400" algn="l"/>
                <a:tab pos="1371600" algn="l"/>
                <a:tab pos="1828800" algn="l"/>
                <a:tab pos="2286000" algn="l"/>
                <a:tab pos="2743200" algn="l"/>
              </a:tabLst>
            </a:pPr>
            <a:endParaRPr lang="en-US" sz="800" dirty="0">
              <a:solidFill>
                <a:schemeClr val="tx1"/>
              </a:solidFill>
            </a:endParaRPr>
          </a:p>
          <a:p>
            <a:pPr>
              <a:tabLst>
                <a:tab pos="457200" algn="l"/>
                <a:tab pos="914400" algn="l"/>
                <a:tab pos="1371600" algn="l"/>
                <a:tab pos="1828800" algn="l"/>
                <a:tab pos="2286000" algn="l"/>
                <a:tab pos="2743200" algn="l"/>
              </a:tabLst>
            </a:pPr>
            <a:r>
              <a:rPr lang="en-US" sz="2000" dirty="0">
                <a:solidFill>
                  <a:schemeClr val="tx1"/>
                </a:solidFill>
              </a:rPr>
              <a:t>	1)  Living without any purpose</a:t>
            </a:r>
          </a:p>
          <a:p>
            <a:pPr>
              <a:tabLst>
                <a:tab pos="457200" algn="l"/>
                <a:tab pos="914400" algn="l"/>
                <a:tab pos="1371600" algn="l"/>
                <a:tab pos="1828800" algn="l"/>
                <a:tab pos="2286000" algn="l"/>
                <a:tab pos="2743200" algn="l"/>
              </a:tabLst>
            </a:pPr>
            <a:endParaRPr lang="en-US" sz="800" dirty="0">
              <a:solidFill>
                <a:schemeClr val="tx1"/>
              </a:solidFill>
            </a:endParaRPr>
          </a:p>
          <a:p>
            <a:pPr>
              <a:tabLst>
                <a:tab pos="457200" algn="l"/>
                <a:tab pos="914400" algn="l"/>
                <a:tab pos="1371600" algn="l"/>
                <a:tab pos="1828800" algn="l"/>
                <a:tab pos="2286000" algn="l"/>
                <a:tab pos="2743200" algn="l"/>
              </a:tabLst>
            </a:pPr>
            <a:r>
              <a:rPr lang="en-US" sz="2000" dirty="0">
                <a:solidFill>
                  <a:schemeClr val="tx1"/>
                </a:solidFill>
              </a:rPr>
              <a:t>	2)  Living with the wrong purpose</a:t>
            </a:r>
          </a:p>
          <a:p>
            <a:pPr>
              <a:tabLst>
                <a:tab pos="457200" algn="l"/>
                <a:tab pos="914400" algn="l"/>
                <a:tab pos="1371600" algn="l"/>
                <a:tab pos="1828800" algn="l"/>
                <a:tab pos="2286000" algn="l"/>
                <a:tab pos="2743200" algn="l"/>
              </a:tabLst>
            </a:pPr>
            <a:endParaRPr lang="en-US" sz="800" dirty="0">
              <a:solidFill>
                <a:schemeClr val="tx1"/>
              </a:solidFill>
            </a:endParaRPr>
          </a:p>
          <a:p>
            <a:pPr>
              <a:tabLst>
                <a:tab pos="457200" algn="l"/>
                <a:tab pos="914400" algn="l"/>
                <a:tab pos="1371600" algn="l"/>
                <a:tab pos="1828800" algn="l"/>
                <a:tab pos="2286000" algn="l"/>
                <a:tab pos="2743200" algn="l"/>
              </a:tabLst>
            </a:pPr>
            <a:r>
              <a:rPr lang="en-US" sz="2000" dirty="0">
                <a:solidFill>
                  <a:schemeClr val="tx1"/>
                </a:solidFill>
              </a:rPr>
              <a:t>	3)  Living with the right purpose</a:t>
            </a:r>
          </a:p>
        </p:txBody>
      </p:sp>
      <p:sp>
        <p:nvSpPr>
          <p:cNvPr id="10" name="Rectangle 9">
            <a:extLst>
              <a:ext uri="{FF2B5EF4-FFF2-40B4-BE49-F238E27FC236}">
                <a16:creationId xmlns:a16="http://schemas.microsoft.com/office/drawing/2014/main" id="{D0838091-1634-9E4F-BAA6-5315919EA44F}"/>
              </a:ext>
            </a:extLst>
          </p:cNvPr>
          <p:cNvSpPr/>
          <p:nvPr/>
        </p:nvSpPr>
        <p:spPr>
          <a:xfrm>
            <a:off x="188119" y="3688744"/>
            <a:ext cx="8824911" cy="166199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chemeClr val="tx1"/>
                </a:solidFill>
              </a:rPr>
              <a:t>Each person falls into one of these categories:</a:t>
            </a:r>
          </a:p>
          <a:p>
            <a:pPr>
              <a:tabLst>
                <a:tab pos="457200" algn="l"/>
                <a:tab pos="914400" algn="l"/>
                <a:tab pos="1371600" algn="l"/>
                <a:tab pos="1828800" algn="l"/>
                <a:tab pos="2286000" algn="l"/>
                <a:tab pos="2743200" algn="l"/>
              </a:tabLst>
            </a:pPr>
            <a:endParaRPr lang="en-US" sz="800" dirty="0">
              <a:solidFill>
                <a:schemeClr val="tx1"/>
              </a:solidFill>
            </a:endParaRPr>
          </a:p>
          <a:p>
            <a:pPr>
              <a:tabLst>
                <a:tab pos="457200" algn="l"/>
                <a:tab pos="914400" algn="l"/>
                <a:tab pos="1371600" algn="l"/>
                <a:tab pos="1828800" algn="l"/>
                <a:tab pos="2286000" algn="l"/>
                <a:tab pos="2743200" algn="l"/>
              </a:tabLst>
            </a:pPr>
            <a:r>
              <a:rPr lang="en-US" sz="2000" dirty="0">
                <a:solidFill>
                  <a:schemeClr val="tx1"/>
                </a:solidFill>
              </a:rPr>
              <a:t>	a)  	Long-term: over the course of our life</a:t>
            </a:r>
          </a:p>
          <a:p>
            <a:pPr>
              <a:tabLst>
                <a:tab pos="457200" algn="l"/>
                <a:tab pos="914400" algn="l"/>
                <a:tab pos="1371600" algn="l"/>
                <a:tab pos="1828800" algn="l"/>
                <a:tab pos="2286000" algn="l"/>
                <a:tab pos="2743200" algn="l"/>
              </a:tabLst>
            </a:pPr>
            <a:endParaRPr lang="en-US" sz="800" dirty="0">
              <a:solidFill>
                <a:schemeClr val="tx1"/>
              </a:solidFill>
            </a:endParaRPr>
          </a:p>
          <a:p>
            <a:pPr>
              <a:tabLst>
                <a:tab pos="457200" algn="l"/>
                <a:tab pos="914400" algn="l"/>
                <a:tab pos="1371600" algn="l"/>
                <a:tab pos="1828800" algn="l"/>
                <a:tab pos="2286000" algn="l"/>
                <a:tab pos="2743200" algn="l"/>
              </a:tabLst>
            </a:pPr>
            <a:r>
              <a:rPr lang="en-US" sz="2000" dirty="0">
                <a:solidFill>
                  <a:schemeClr val="tx1"/>
                </a:solidFill>
              </a:rPr>
              <a:t>	b)  	Moment by moment we may alternate </a:t>
            </a:r>
          </a:p>
          <a:p>
            <a:pPr>
              <a:tabLst>
                <a:tab pos="457200" algn="l"/>
                <a:tab pos="914400" algn="l"/>
                <a:tab pos="1371600" algn="l"/>
                <a:tab pos="1828800" algn="l"/>
                <a:tab pos="2286000" algn="l"/>
                <a:tab pos="2743200" algn="l"/>
              </a:tabLst>
            </a:pPr>
            <a:r>
              <a:rPr lang="en-US" sz="2000" dirty="0">
                <a:solidFill>
                  <a:schemeClr val="tx1"/>
                </a:solidFill>
              </a:rPr>
              <a:t>		between right / wrong / no purpose</a:t>
            </a:r>
          </a:p>
        </p:txBody>
      </p:sp>
    </p:spTree>
    <p:extLst>
      <p:ext uri="{BB962C8B-B14F-4D97-AF65-F5344CB8AC3E}">
        <p14:creationId xmlns:p14="http://schemas.microsoft.com/office/powerpoint/2010/main" val="1286934904"/>
      </p:ext>
    </p:extLst>
  </p:cSld>
  <p:clrMapOvr>
    <a:masterClrMapping/>
  </p:clrMapOvr>
  <p:transition/>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Personal</a:t>
            </a:r>
          </a:p>
        </p:txBody>
      </p:sp>
      <p:sp>
        <p:nvSpPr>
          <p:cNvPr id="7" name="Rectangle 6"/>
          <p:cNvSpPr/>
          <p:nvPr/>
        </p:nvSpPr>
        <p:spPr>
          <a:xfrm>
            <a:off x="166683" y="1706095"/>
            <a:ext cx="5386624"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Talent / Interest</a:t>
            </a:r>
          </a:p>
          <a:p>
            <a:pPr marL="342900" indent="-342900">
              <a:buFont typeface="Arial" charset="0"/>
              <a:buChar char="•"/>
            </a:pPr>
            <a:r>
              <a:rPr lang="en-US" sz="2000" dirty="0">
                <a:solidFill>
                  <a:schemeClr val="tx1"/>
                </a:solidFill>
              </a:rPr>
              <a:t>Life</a:t>
            </a:r>
          </a:p>
          <a:p>
            <a:pPr marL="342900" lvl="0" indent="-342900">
              <a:buFont typeface="Arial" charset="0"/>
              <a:buChar char="•"/>
            </a:pPr>
            <a:r>
              <a:rPr lang="en-US" sz="2000" dirty="0">
                <a:solidFill>
                  <a:srgbClr val="0432FF"/>
                </a:solidFill>
              </a:rPr>
              <a:t>Education</a:t>
            </a:r>
          </a:p>
          <a:p>
            <a:pPr marL="342900" lvl="0" indent="-342900">
              <a:buFont typeface="Arial" charset="0"/>
              <a:buChar char="•"/>
            </a:pPr>
            <a:r>
              <a:rPr lang="en-US" sz="2000" dirty="0">
                <a:solidFill>
                  <a:schemeClr val="bg1">
                    <a:lumMod val="50000"/>
                  </a:schemeClr>
                </a:solidFill>
              </a:rPr>
              <a:t>Career</a:t>
            </a:r>
          </a:p>
        </p:txBody>
      </p:sp>
    </p:spTree>
    <p:extLst>
      <p:ext uri="{BB962C8B-B14F-4D97-AF65-F5344CB8AC3E}">
        <p14:creationId xmlns:p14="http://schemas.microsoft.com/office/powerpoint/2010/main" val="624074766"/>
      </p:ext>
    </p:extLst>
  </p:cSld>
  <p:clrMapOvr>
    <a:masterClrMapping/>
  </p:clrMapOvr>
  <p:transition/>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Education</a:t>
            </a:r>
            <a:endParaRPr lang="en-US" sz="2000" dirty="0">
              <a:solidFill>
                <a:srgbClr val="002060"/>
              </a:solidFill>
            </a:endParaRPr>
          </a:p>
        </p:txBody>
      </p:sp>
      <p:sp>
        <p:nvSpPr>
          <p:cNvPr id="83" name="Rectangle 82"/>
          <p:cNvSpPr/>
          <p:nvPr/>
        </p:nvSpPr>
        <p:spPr>
          <a:xfrm>
            <a:off x="166689" y="1203962"/>
            <a:ext cx="8824911" cy="923330"/>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We have to prepare ourselves the best way we can!</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This may mean formal and / or informal study.</a:t>
            </a:r>
          </a:p>
        </p:txBody>
      </p:sp>
      <p:sp>
        <p:nvSpPr>
          <p:cNvPr id="9" name="Rectangle 8">
            <a:extLst>
              <a:ext uri="{FF2B5EF4-FFF2-40B4-BE49-F238E27FC236}">
                <a16:creationId xmlns:a16="http://schemas.microsoft.com/office/drawing/2014/main" id="{B3521863-3E69-F248-AEF8-6D2B6FBC06DF}"/>
              </a:ext>
            </a:extLst>
          </p:cNvPr>
          <p:cNvSpPr/>
          <p:nvPr/>
        </p:nvSpPr>
        <p:spPr>
          <a:xfrm>
            <a:off x="166687" y="2391729"/>
            <a:ext cx="8824911" cy="1661993"/>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Does it mesh with your purpose?  Can it? </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Or does it conflict?</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Study something you like.  </a:t>
            </a:r>
          </a:p>
          <a:p>
            <a:pPr>
              <a:tabLst>
                <a:tab pos="457200" algn="l"/>
                <a:tab pos="914400" algn="l"/>
                <a:tab pos="1371600" algn="l"/>
                <a:tab pos="1828800" algn="l"/>
                <a:tab pos="2286000" algn="l"/>
              </a:tabLst>
            </a:pPr>
            <a:r>
              <a:rPr lang="en-US" sz="2000" dirty="0">
                <a:solidFill>
                  <a:schemeClr val="tx1"/>
                </a:solidFill>
              </a:rPr>
              <a:t>	But make it support your purpose.</a:t>
            </a:r>
          </a:p>
        </p:txBody>
      </p:sp>
      <p:sp>
        <p:nvSpPr>
          <p:cNvPr id="7" name="Rectangle 6">
            <a:extLst>
              <a:ext uri="{FF2B5EF4-FFF2-40B4-BE49-F238E27FC236}">
                <a16:creationId xmlns:a16="http://schemas.microsoft.com/office/drawing/2014/main" id="{A9AF5B3D-2C59-5544-ABAC-1962B326AE89}"/>
              </a:ext>
            </a:extLst>
          </p:cNvPr>
          <p:cNvSpPr/>
          <p:nvPr/>
        </p:nvSpPr>
        <p:spPr>
          <a:xfrm>
            <a:off x="166687" y="4318159"/>
            <a:ext cx="8824911" cy="923330"/>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We don’t all need to be preachers or missionaries.</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We must, though, infuse our Christian character into our career!</a:t>
            </a:r>
          </a:p>
        </p:txBody>
      </p:sp>
    </p:spTree>
    <p:extLst>
      <p:ext uri="{BB962C8B-B14F-4D97-AF65-F5344CB8AC3E}">
        <p14:creationId xmlns:p14="http://schemas.microsoft.com/office/powerpoint/2010/main" val="1900819380"/>
      </p:ext>
    </p:extLst>
  </p:cSld>
  <p:clrMapOvr>
    <a:masterClrMapping/>
  </p:clrMapOvr>
  <p:transition/>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C5FFC1">
              <a:alpha val="49020"/>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Purpose Themes: Personal</a:t>
            </a:r>
          </a:p>
        </p:txBody>
      </p:sp>
      <p:sp>
        <p:nvSpPr>
          <p:cNvPr id="7" name="Rectangle 6"/>
          <p:cNvSpPr/>
          <p:nvPr/>
        </p:nvSpPr>
        <p:spPr>
          <a:xfrm>
            <a:off x="166683" y="1706095"/>
            <a:ext cx="5386624"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lvl="0" indent="-342900">
              <a:buFont typeface="Arial" charset="0"/>
              <a:buChar char="•"/>
            </a:pPr>
            <a:r>
              <a:rPr lang="en-US" sz="2000" dirty="0">
                <a:solidFill>
                  <a:schemeClr val="tx1"/>
                </a:solidFill>
              </a:rPr>
              <a:t>Talent / Interest</a:t>
            </a:r>
          </a:p>
          <a:p>
            <a:pPr marL="342900" indent="-342900">
              <a:buFont typeface="Arial" charset="0"/>
              <a:buChar char="•"/>
            </a:pPr>
            <a:r>
              <a:rPr lang="en-US" sz="2000" dirty="0">
                <a:solidFill>
                  <a:schemeClr val="tx1"/>
                </a:solidFill>
              </a:rPr>
              <a:t>Life</a:t>
            </a:r>
          </a:p>
          <a:p>
            <a:pPr marL="342900" lvl="0" indent="-342900">
              <a:buFont typeface="Arial" charset="0"/>
              <a:buChar char="•"/>
            </a:pPr>
            <a:r>
              <a:rPr lang="en-US" sz="2000" dirty="0">
                <a:solidFill>
                  <a:schemeClr val="tx1"/>
                </a:solidFill>
              </a:rPr>
              <a:t>Education</a:t>
            </a:r>
          </a:p>
          <a:p>
            <a:pPr marL="342900" indent="-342900">
              <a:buFont typeface="Arial" charset="0"/>
              <a:buChar char="•"/>
            </a:pPr>
            <a:r>
              <a:rPr lang="en-US" sz="2000" dirty="0">
                <a:solidFill>
                  <a:srgbClr val="0432FF"/>
                </a:solidFill>
              </a:rPr>
              <a:t>Career</a:t>
            </a:r>
          </a:p>
        </p:txBody>
      </p:sp>
    </p:spTree>
    <p:extLst>
      <p:ext uri="{BB962C8B-B14F-4D97-AF65-F5344CB8AC3E}">
        <p14:creationId xmlns:p14="http://schemas.microsoft.com/office/powerpoint/2010/main" val="2418541123"/>
      </p:ext>
    </p:extLst>
  </p:cSld>
  <p:clrMapOvr>
    <a:masterClrMapping/>
  </p:clrMapOvr>
  <p:transition/>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Education</a:t>
            </a:r>
            <a:endParaRPr lang="en-US" sz="2000" dirty="0">
              <a:solidFill>
                <a:srgbClr val="002060"/>
              </a:solidFill>
            </a:endParaRPr>
          </a:p>
        </p:txBody>
      </p:sp>
      <p:sp>
        <p:nvSpPr>
          <p:cNvPr id="83" name="Rectangle 82"/>
          <p:cNvSpPr/>
          <p:nvPr/>
        </p:nvSpPr>
        <p:spPr>
          <a:xfrm>
            <a:off x="166689" y="1203962"/>
            <a:ext cx="8824911" cy="1107996"/>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Our work and career </a:t>
            </a:r>
          </a:p>
          <a:p>
            <a:pPr>
              <a:tabLst>
                <a:tab pos="457200" algn="l"/>
                <a:tab pos="914400" algn="l"/>
                <a:tab pos="1371600" algn="l"/>
                <a:tab pos="1828800" algn="l"/>
                <a:tab pos="2286000" algn="l"/>
              </a:tabLst>
            </a:pPr>
            <a:r>
              <a:rPr lang="en-US" sz="2000" dirty="0">
                <a:solidFill>
                  <a:schemeClr val="tx1"/>
                </a:solidFill>
              </a:rPr>
              <a:t>	may or may not be directly connected </a:t>
            </a:r>
          </a:p>
          <a:p>
            <a:pPr>
              <a:tabLst>
                <a:tab pos="457200" algn="l"/>
                <a:tab pos="914400" algn="l"/>
                <a:tab pos="1371600" algn="l"/>
                <a:tab pos="1828800" algn="l"/>
                <a:tab pos="2286000" algn="l"/>
              </a:tabLst>
            </a:pPr>
            <a:r>
              <a:rPr lang="en-US" sz="2000" dirty="0">
                <a:solidFill>
                  <a:schemeClr val="tx1"/>
                </a:solidFill>
              </a:rPr>
              <a:t>		to our education.</a:t>
            </a:r>
          </a:p>
        </p:txBody>
      </p:sp>
      <p:sp>
        <p:nvSpPr>
          <p:cNvPr id="9" name="Rectangle 8">
            <a:extLst>
              <a:ext uri="{FF2B5EF4-FFF2-40B4-BE49-F238E27FC236}">
                <a16:creationId xmlns:a16="http://schemas.microsoft.com/office/drawing/2014/main" id="{B3521863-3E69-F248-AEF8-6D2B6FBC06DF}"/>
              </a:ext>
            </a:extLst>
          </p:cNvPr>
          <p:cNvSpPr/>
          <p:nvPr/>
        </p:nvSpPr>
        <p:spPr>
          <a:xfrm>
            <a:off x="166687" y="2484062"/>
            <a:ext cx="8824911" cy="492443"/>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It must also mesh with your purpose!</a:t>
            </a:r>
          </a:p>
        </p:txBody>
      </p:sp>
      <p:sp>
        <p:nvSpPr>
          <p:cNvPr id="8" name="Rectangle 7">
            <a:extLst>
              <a:ext uri="{FF2B5EF4-FFF2-40B4-BE49-F238E27FC236}">
                <a16:creationId xmlns:a16="http://schemas.microsoft.com/office/drawing/2014/main" id="{03F3751B-6745-634E-99C5-69F109574D00}"/>
              </a:ext>
            </a:extLst>
          </p:cNvPr>
          <p:cNvSpPr/>
          <p:nvPr/>
        </p:nvSpPr>
        <p:spPr>
          <a:xfrm>
            <a:off x="128588" y="5839402"/>
            <a:ext cx="8824911" cy="800219"/>
          </a:xfrm>
          <a:prstGeom prst="rect">
            <a:avLst/>
          </a:prstGeom>
          <a:solidFill>
            <a:srgbClr val="FFD579">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Consider New Testament Careers:</a:t>
            </a:r>
          </a:p>
          <a:p>
            <a:pPr>
              <a:tabLst>
                <a:tab pos="457200" algn="l"/>
                <a:tab pos="914400" algn="l"/>
                <a:tab pos="1371600" algn="l"/>
                <a:tab pos="1828800" algn="l"/>
                <a:tab pos="2286000" algn="l"/>
              </a:tabLst>
            </a:pPr>
            <a:r>
              <a:rPr lang="en-US" sz="2000" dirty="0">
                <a:solidFill>
                  <a:schemeClr val="tx1"/>
                </a:solidFill>
              </a:rPr>
              <a:t>Carpenter, Fishermen, Tax Collector, Soldier, Tent-maker, Dress-maker</a:t>
            </a:r>
          </a:p>
        </p:txBody>
      </p:sp>
    </p:spTree>
    <p:extLst>
      <p:ext uri="{BB962C8B-B14F-4D97-AF65-F5344CB8AC3E}">
        <p14:creationId xmlns:p14="http://schemas.microsoft.com/office/powerpoint/2010/main" val="3919518702"/>
      </p:ext>
    </p:extLst>
  </p:cSld>
  <p:clrMapOvr>
    <a:masterClrMapping/>
  </p:clrMapOvr>
  <p:transition/>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 Personal – Career</a:t>
            </a:r>
            <a:endParaRPr lang="en-US" sz="2000" dirty="0">
              <a:solidFill>
                <a:srgbClr val="002060"/>
              </a:solidFill>
            </a:endParaRPr>
          </a:p>
        </p:txBody>
      </p:sp>
      <p:sp>
        <p:nvSpPr>
          <p:cNvPr id="5" name="Rectangle 4">
            <a:extLst>
              <a:ext uri="{FF2B5EF4-FFF2-40B4-BE49-F238E27FC236}">
                <a16:creationId xmlns:a16="http://schemas.microsoft.com/office/drawing/2014/main" id="{2378DCCC-547F-8441-BC79-5E102F5D9B9D}"/>
              </a:ext>
            </a:extLst>
          </p:cNvPr>
          <p:cNvSpPr/>
          <p:nvPr/>
        </p:nvSpPr>
        <p:spPr>
          <a:xfrm>
            <a:off x="166685" y="1201863"/>
            <a:ext cx="8824911" cy="5293757"/>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chemeClr val="tx1"/>
                </a:solidFill>
              </a:rPr>
              <a:t>[John warned the crowds coming out to be baptized by him to:]</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”Produce fruit in keeping with repentance.” …</a:t>
            </a:r>
          </a:p>
          <a:p>
            <a:pPr>
              <a:tabLst>
                <a:tab pos="457200" algn="l"/>
                <a:tab pos="914400" algn="l"/>
                <a:tab pos="1371600" algn="l"/>
                <a:tab pos="1828800" algn="l"/>
                <a:tab pos="2286000" algn="l"/>
              </a:tabLst>
            </a:pPr>
            <a:endParaRPr lang="en-US" sz="20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“What should we do then?” the crowd asked.</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John answered, “Anyone who has two shirts should share with the one who has none, and anyone who has food should do the same.”</a:t>
            </a:r>
          </a:p>
          <a:p>
            <a:pPr>
              <a:tabLst>
                <a:tab pos="457200" algn="l"/>
                <a:tab pos="914400" algn="l"/>
                <a:tab pos="1371600" algn="l"/>
                <a:tab pos="1828800" algn="l"/>
                <a:tab pos="2286000" algn="l"/>
              </a:tabLst>
            </a:pPr>
            <a:endParaRPr lang="en-US" sz="20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Even tax collectors came to be baptized. “Teacher,” they asked, “what should we do?”</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“Don’t collect any more than you are required to,” he told them.</a:t>
            </a:r>
          </a:p>
          <a:p>
            <a:pPr>
              <a:tabLst>
                <a:tab pos="457200" algn="l"/>
                <a:tab pos="914400" algn="l"/>
                <a:tab pos="1371600" algn="l"/>
                <a:tab pos="1828800" algn="l"/>
                <a:tab pos="2286000" algn="l"/>
              </a:tabLst>
            </a:pPr>
            <a:endParaRPr lang="en-US" sz="20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Then some soldiers asked him, “And what should we do?”</a:t>
            </a:r>
          </a:p>
          <a:p>
            <a:pPr>
              <a:tabLst>
                <a:tab pos="457200" algn="l"/>
                <a:tab pos="914400" algn="l"/>
                <a:tab pos="1371600" algn="l"/>
                <a:tab pos="1828800" algn="l"/>
                <a:tab pos="2286000" algn="l"/>
              </a:tabLst>
            </a:pPr>
            <a:endParaRPr lang="en-US" sz="800" dirty="0">
              <a:solidFill>
                <a:srgbClr val="3327C6"/>
              </a:solidFill>
            </a:endParaRPr>
          </a:p>
          <a:p>
            <a:pPr>
              <a:tabLst>
                <a:tab pos="457200" algn="l"/>
                <a:tab pos="914400" algn="l"/>
                <a:tab pos="1371600" algn="l"/>
                <a:tab pos="1828800" algn="l"/>
                <a:tab pos="2286000" algn="l"/>
              </a:tabLst>
            </a:pPr>
            <a:r>
              <a:rPr lang="en-US" sz="2000" dirty="0">
                <a:solidFill>
                  <a:srgbClr val="3327C6"/>
                </a:solidFill>
              </a:rPr>
              <a:t>He replied, “Don’t extort money and don’t accuse people falsely - be content with your pay.”</a:t>
            </a:r>
          </a:p>
          <a:p>
            <a:pPr>
              <a:tabLst>
                <a:tab pos="457200" algn="l"/>
                <a:tab pos="914400" algn="l"/>
                <a:tab pos="1371600" algn="l"/>
                <a:tab pos="1828800" algn="l"/>
                <a:tab pos="2286000" algn="l"/>
              </a:tabLst>
            </a:pPr>
            <a:r>
              <a:rPr lang="en-US" sz="2000" dirty="0">
                <a:solidFill>
                  <a:srgbClr val="3327C6"/>
                </a:solidFill>
              </a:rPr>
              <a:t>										           Luke 3:7-14</a:t>
            </a:r>
          </a:p>
        </p:txBody>
      </p:sp>
    </p:spTree>
    <p:extLst>
      <p:ext uri="{BB962C8B-B14F-4D97-AF65-F5344CB8AC3E}">
        <p14:creationId xmlns:p14="http://schemas.microsoft.com/office/powerpoint/2010/main" val="122449154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What is Our Purpose?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190500" y="1620376"/>
            <a:ext cx="8763000" cy="3488134"/>
          </a:xfrm>
          <a:solidFill>
            <a:srgbClr val="FFFF99">
              <a:alpha val="49803"/>
            </a:srgbClr>
          </a:solidFill>
          <a:ln w="28448" cap="flat">
            <a:solidFill>
              <a:srgbClr val="FF0000"/>
            </a:solidFill>
            <a:miter lim="800000"/>
            <a:headEnd/>
            <a:tailEnd/>
          </a:ln>
        </p:spPr>
        <p:txBody>
          <a:bodyPr wrap="square"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Inner-life questions are the kind everyone asks,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with or without benefit of God-talk: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'Does my life have meaning and purpose?'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'Do I have gifts that the world wants and needs?'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'Whom and what shall I serve?'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'Whom and what can I trust?'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'How can I rise above my fears?'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Parker Palmer </a:t>
            </a:r>
          </a:p>
        </p:txBody>
      </p:sp>
    </p:spTree>
    <p:extLst>
      <p:ext uri="{BB962C8B-B14F-4D97-AF65-F5344CB8AC3E}">
        <p14:creationId xmlns:p14="http://schemas.microsoft.com/office/powerpoint/2010/main" val="20791663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a:solidFill>
                  <a:srgbClr val="002060"/>
                </a:solidFill>
                <a:ea typeface="ヒラギノ明朝 ProN W3" charset="0"/>
                <a:cs typeface="ヒラギノ明朝 ProN W3" charset="0"/>
                <a:sym typeface="Arial" charset="0"/>
              </a:rPr>
              <a:t>Quote</a:t>
            </a:r>
            <a:endParaRPr lang="en-US" sz="2800" b="1">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190500" y="1573843"/>
            <a:ext cx="8763000" cy="3394199"/>
          </a:xfrm>
          <a:solidFill>
            <a:srgbClr val="FFFF99">
              <a:alpha val="49803"/>
            </a:srgbClr>
          </a:solidFill>
          <a:ln w="28448" cap="flat">
            <a:solidFill>
              <a:srgbClr val="FF0000"/>
            </a:solidFill>
            <a:miter lim="800000"/>
            <a:headEnd/>
            <a:tailEnd/>
          </a:ln>
        </p:spPr>
        <p:txBody>
          <a:bodyPr wrap="square"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What did you do with your life –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all the gifts, talents, opportunities, energy, relationships,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and resources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God gave you?</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What you are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is God’s gift to you;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what you do with yourself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is your gift to God. (Danish Proverb).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The Purpose Driven Life, Rick Warren</a:t>
            </a:r>
          </a:p>
        </p:txBody>
      </p:sp>
    </p:spTree>
    <p:extLst>
      <p:ext uri="{BB962C8B-B14F-4D97-AF65-F5344CB8AC3E}">
        <p14:creationId xmlns:p14="http://schemas.microsoft.com/office/powerpoint/2010/main" val="330447367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 has a purpose for us to fulfill!</a:t>
            </a:r>
            <a:endParaRPr lang="en-US" sz="2000" dirty="0">
              <a:solidFill>
                <a:srgbClr val="002060"/>
              </a:solidFill>
            </a:endParaRPr>
          </a:p>
        </p:txBody>
      </p:sp>
      <p:sp>
        <p:nvSpPr>
          <p:cNvPr id="9" name="Rectangle 8"/>
          <p:cNvSpPr/>
          <p:nvPr/>
        </p:nvSpPr>
        <p:spPr>
          <a:xfrm>
            <a:off x="166686" y="1203962"/>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70C0"/>
                </a:solidFill>
              </a:rPr>
              <a:t>I cry out to God Most High, to God, </a:t>
            </a:r>
          </a:p>
          <a:p>
            <a:pPr>
              <a:tabLst>
                <a:tab pos="457200" algn="l"/>
                <a:tab pos="914400" algn="l"/>
                <a:tab pos="1371600" algn="l"/>
                <a:tab pos="1828800" algn="l"/>
                <a:tab pos="2286000" algn="l"/>
              </a:tabLst>
            </a:pPr>
            <a:r>
              <a:rPr lang="en-US" sz="2000" dirty="0">
                <a:solidFill>
                  <a:srgbClr val="0070C0"/>
                </a:solidFill>
              </a:rPr>
              <a:t>	who </a:t>
            </a:r>
            <a:r>
              <a:rPr lang="en-US" sz="2000" dirty="0">
                <a:solidFill>
                  <a:srgbClr val="FF0000"/>
                </a:solidFill>
              </a:rPr>
              <a:t>fulfills his purpose for me</a:t>
            </a:r>
            <a:r>
              <a:rPr lang="en-US" sz="2000" dirty="0">
                <a:solidFill>
                  <a:srgbClr val="0070C0"/>
                </a:solidFill>
              </a:rPr>
              <a:t>.  				Psalm 57:2</a:t>
            </a:r>
            <a:endParaRPr lang="en-US" sz="2000" dirty="0">
              <a:solidFill>
                <a:srgbClr val="0070C0"/>
              </a:solidFill>
              <a:hlinkClick r:id="rId3" invalidUrl="https://www.biblegateway.com/passage/?search=Psalm 57:1-3&amp;version=CSB"/>
            </a:endParaRPr>
          </a:p>
          <a:p>
            <a:pPr>
              <a:tabLst>
                <a:tab pos="457200" algn="l"/>
                <a:tab pos="914400" algn="l"/>
                <a:tab pos="1371600" algn="l"/>
                <a:tab pos="1828800" algn="l"/>
                <a:tab pos="2286000" algn="l"/>
              </a:tabLst>
            </a:pPr>
            <a:endParaRPr lang="en-US" sz="800" dirty="0">
              <a:solidFill>
                <a:srgbClr val="0070C0"/>
              </a:solidFill>
            </a:endParaRPr>
          </a:p>
          <a:p>
            <a:pPr>
              <a:tabLst>
                <a:tab pos="457200" algn="l"/>
                <a:tab pos="914400" algn="l"/>
                <a:tab pos="1371600" algn="l"/>
                <a:tab pos="1828800" algn="l"/>
                <a:tab pos="2286000" algn="l"/>
              </a:tabLst>
            </a:pPr>
            <a:r>
              <a:rPr lang="en-US" sz="2000" dirty="0">
                <a:solidFill>
                  <a:srgbClr val="0070C0"/>
                </a:solidFill>
              </a:rPr>
              <a:t>The Lord will </a:t>
            </a:r>
            <a:r>
              <a:rPr lang="en-US" sz="2000" dirty="0">
                <a:solidFill>
                  <a:srgbClr val="FF0000"/>
                </a:solidFill>
              </a:rPr>
              <a:t>fulfill his purpose for me</a:t>
            </a:r>
            <a:r>
              <a:rPr lang="en-US" sz="2000" dirty="0"/>
              <a:t>; </a:t>
            </a:r>
          </a:p>
          <a:p>
            <a:pPr>
              <a:tabLst>
                <a:tab pos="457200" algn="l"/>
                <a:tab pos="914400" algn="l"/>
                <a:tab pos="1371600" algn="l"/>
                <a:tab pos="1828800" algn="l"/>
                <a:tab pos="2286000" algn="l"/>
              </a:tabLst>
            </a:pPr>
            <a:r>
              <a:rPr lang="en-US" sz="2000" dirty="0"/>
              <a:t>	</a:t>
            </a:r>
            <a:r>
              <a:rPr lang="en-US" sz="2000" dirty="0">
                <a:solidFill>
                  <a:srgbClr val="0070C0"/>
                </a:solidFill>
              </a:rPr>
              <a:t>thy steadfast love, O Lord, endures for ever. </a:t>
            </a:r>
          </a:p>
          <a:p>
            <a:pPr>
              <a:tabLst>
                <a:tab pos="457200" algn="l"/>
                <a:tab pos="914400" algn="l"/>
                <a:tab pos="1371600" algn="l"/>
                <a:tab pos="1828800" algn="l"/>
                <a:tab pos="2286000" algn="l"/>
              </a:tabLst>
            </a:pPr>
            <a:r>
              <a:rPr lang="en-US" sz="2000" dirty="0">
                <a:solidFill>
                  <a:srgbClr val="0070C0"/>
                </a:solidFill>
              </a:rPr>
              <a:t>		Do not forsake the work of thy hands.		           Psalm 138:8</a:t>
            </a:r>
          </a:p>
        </p:txBody>
      </p:sp>
      <p:sp>
        <p:nvSpPr>
          <p:cNvPr id="11" name="Rectangle 10"/>
          <p:cNvSpPr/>
          <p:nvPr/>
        </p:nvSpPr>
        <p:spPr>
          <a:xfrm>
            <a:off x="164642" y="4658730"/>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We must work and pray that we fulfill God’s purpose for us</a:t>
            </a:r>
          </a:p>
        </p:txBody>
      </p:sp>
      <p:sp>
        <p:nvSpPr>
          <p:cNvPr id="7" name="Rectangle 6">
            <a:extLst>
              <a:ext uri="{FF2B5EF4-FFF2-40B4-BE49-F238E27FC236}">
                <a16:creationId xmlns:a16="http://schemas.microsoft.com/office/drawing/2014/main" id="{B2D6699F-E38F-A849-A21C-D2EA81ED0592}"/>
              </a:ext>
            </a:extLst>
          </p:cNvPr>
          <p:cNvSpPr/>
          <p:nvPr/>
        </p:nvSpPr>
        <p:spPr>
          <a:xfrm>
            <a:off x="164642" y="5160078"/>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Our purpose should lead us through and then beyond this life.</a:t>
            </a:r>
          </a:p>
        </p:txBody>
      </p:sp>
      <p:sp>
        <p:nvSpPr>
          <p:cNvPr id="8" name="Rectangle 7">
            <a:extLst>
              <a:ext uri="{FF2B5EF4-FFF2-40B4-BE49-F238E27FC236}">
                <a16:creationId xmlns:a16="http://schemas.microsoft.com/office/drawing/2014/main" id="{1CF5A2BB-2B66-DE49-947B-C07CBD233A3A}"/>
              </a:ext>
            </a:extLst>
          </p:cNvPr>
          <p:cNvSpPr/>
          <p:nvPr/>
        </p:nvSpPr>
        <p:spPr>
          <a:xfrm>
            <a:off x="164643" y="3062638"/>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chemeClr val="tx1"/>
                </a:solidFill>
              </a:rPr>
              <a:t>And we know that in all things God works for the good of those who love him, who have been called </a:t>
            </a:r>
            <a:r>
              <a:rPr lang="en-US" sz="2000" dirty="0">
                <a:solidFill>
                  <a:srgbClr val="FF0000"/>
                </a:solidFill>
              </a:rPr>
              <a:t>according to his purpose</a:t>
            </a:r>
            <a:r>
              <a:rPr lang="en-US" sz="2000" dirty="0">
                <a:solidFill>
                  <a:schemeClr val="tx1"/>
                </a:solidFill>
              </a:rPr>
              <a:t>.</a:t>
            </a:r>
          </a:p>
          <a:p>
            <a:pPr>
              <a:tabLst>
                <a:tab pos="457200" algn="l"/>
                <a:tab pos="914400" algn="l"/>
                <a:tab pos="1371600" algn="l"/>
                <a:tab pos="1828800" algn="l"/>
                <a:tab pos="2286000" algn="l"/>
                <a:tab pos="2743200" algn="l"/>
              </a:tabLst>
            </a:pPr>
            <a:r>
              <a:rPr lang="en-US" sz="2000" dirty="0">
                <a:solidFill>
                  <a:schemeClr val="tx1"/>
                </a:solidFill>
              </a:rPr>
              <a:t>										         Romans 8:28</a:t>
            </a:r>
          </a:p>
        </p:txBody>
      </p:sp>
      <p:sp>
        <p:nvSpPr>
          <p:cNvPr id="10" name="Rectangle 9">
            <a:extLst>
              <a:ext uri="{FF2B5EF4-FFF2-40B4-BE49-F238E27FC236}">
                <a16:creationId xmlns:a16="http://schemas.microsoft.com/office/drawing/2014/main" id="{EEB4AAD2-2E29-C149-ABD1-C5C47A2116B3}"/>
              </a:ext>
            </a:extLst>
          </p:cNvPr>
          <p:cNvSpPr/>
          <p:nvPr/>
        </p:nvSpPr>
        <p:spPr>
          <a:xfrm>
            <a:off x="164643" y="416628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We are called to fulfill God’s purpose.</a:t>
            </a:r>
          </a:p>
        </p:txBody>
      </p:sp>
      <p:sp>
        <p:nvSpPr>
          <p:cNvPr id="12" name="Rectangle 11">
            <a:extLst>
              <a:ext uri="{FF2B5EF4-FFF2-40B4-BE49-F238E27FC236}">
                <a16:creationId xmlns:a16="http://schemas.microsoft.com/office/drawing/2014/main" id="{4FBCC7A6-3C26-064C-B08C-E1F9B15B5BF3}"/>
              </a:ext>
            </a:extLst>
          </p:cNvPr>
          <p:cNvSpPr/>
          <p:nvPr/>
        </p:nvSpPr>
        <p:spPr>
          <a:xfrm>
            <a:off x="166687" y="5654211"/>
            <a:ext cx="8824911" cy="1231106"/>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We each have a different, unique purpose </a:t>
            </a:r>
          </a:p>
          <a:p>
            <a:pPr algn="ctr">
              <a:tabLst>
                <a:tab pos="446088" algn="l"/>
                <a:tab pos="906463" algn="l"/>
                <a:tab pos="1366838" algn="l"/>
                <a:tab pos="1827213" algn="l"/>
                <a:tab pos="2273300" algn="l"/>
              </a:tabLst>
            </a:pPr>
            <a:r>
              <a:rPr lang="en-US" sz="2000" dirty="0">
                <a:solidFill>
                  <a:srgbClr val="002060"/>
                </a:solidFill>
                <a:cs typeface="Arial" charset="0"/>
              </a:rPr>
              <a:t>that folds into the overall purpose of God.</a:t>
            </a:r>
          </a:p>
          <a:p>
            <a:pPr algn="ctr">
              <a:tabLst>
                <a:tab pos="446088" algn="l"/>
                <a:tab pos="906463" algn="l"/>
                <a:tab pos="1366838" algn="l"/>
                <a:tab pos="1827213" algn="l"/>
                <a:tab pos="2273300" algn="l"/>
              </a:tabLst>
            </a:pPr>
            <a:endParaRPr lang="en-US" sz="800" dirty="0">
              <a:solidFill>
                <a:srgbClr val="002060"/>
              </a:solidFill>
              <a:cs typeface="Arial" charset="0"/>
            </a:endParaRPr>
          </a:p>
          <a:p>
            <a:pPr algn="ctr">
              <a:tabLst>
                <a:tab pos="446088" algn="l"/>
                <a:tab pos="906463" algn="l"/>
                <a:tab pos="1366838" algn="l"/>
                <a:tab pos="1827213" algn="l"/>
                <a:tab pos="2273300" algn="l"/>
              </a:tabLst>
            </a:pPr>
            <a:r>
              <a:rPr lang="en-US" sz="2000" dirty="0">
                <a:solidFill>
                  <a:srgbClr val="002060"/>
                </a:solidFill>
                <a:cs typeface="Arial" charset="0"/>
              </a:rPr>
              <a:t>We should try out different areas to find our talents.</a:t>
            </a:r>
          </a:p>
        </p:txBody>
      </p:sp>
      <p:sp>
        <p:nvSpPr>
          <p:cNvPr id="13" name="Rectangle 12">
            <a:extLst>
              <a:ext uri="{FF2B5EF4-FFF2-40B4-BE49-F238E27FC236}">
                <a16:creationId xmlns:a16="http://schemas.microsoft.com/office/drawing/2014/main" id="{765259EF-D0B3-3840-BCA9-CE3677F21164}"/>
              </a:ext>
            </a:extLst>
          </p:cNvPr>
          <p:cNvSpPr/>
          <p:nvPr/>
        </p:nvSpPr>
        <p:spPr>
          <a:xfrm>
            <a:off x="171271" y="3056014"/>
            <a:ext cx="8824911" cy="1107996"/>
          </a:xfrm>
          <a:prstGeom prst="rect">
            <a:avLst/>
          </a:prstGeom>
          <a:solidFill>
            <a:srgbClr val="FFFDB8">
              <a:alpha val="49803"/>
            </a:srgbClr>
          </a:solidFill>
          <a:ln w="76200">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chemeClr val="tx1"/>
                </a:solidFill>
              </a:rPr>
              <a:t>And we know that in all things God works for the good of those who love him, who have been called </a:t>
            </a:r>
            <a:r>
              <a:rPr lang="en-US" sz="2000" dirty="0">
                <a:solidFill>
                  <a:srgbClr val="FF0000"/>
                </a:solidFill>
              </a:rPr>
              <a:t>according to his purpose</a:t>
            </a:r>
            <a:r>
              <a:rPr lang="en-US" sz="2000" dirty="0">
                <a:solidFill>
                  <a:schemeClr val="tx1"/>
                </a:solidFill>
              </a:rPr>
              <a:t>.</a:t>
            </a:r>
          </a:p>
          <a:p>
            <a:pPr>
              <a:tabLst>
                <a:tab pos="457200" algn="l"/>
                <a:tab pos="914400" algn="l"/>
                <a:tab pos="1371600" algn="l"/>
                <a:tab pos="1828800" algn="l"/>
                <a:tab pos="2286000" algn="l"/>
                <a:tab pos="2743200" algn="l"/>
              </a:tabLst>
            </a:pPr>
            <a:r>
              <a:rPr lang="en-US" sz="2000" dirty="0">
                <a:solidFill>
                  <a:schemeClr val="tx1"/>
                </a:solidFill>
              </a:rPr>
              <a:t>										         Romans 8:28</a:t>
            </a:r>
          </a:p>
        </p:txBody>
      </p:sp>
    </p:spTree>
    <p:extLst>
      <p:ext uri="{BB962C8B-B14F-4D97-AF65-F5344CB8AC3E}">
        <p14:creationId xmlns:p14="http://schemas.microsoft.com/office/powerpoint/2010/main" val="172435806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0099"/>
                </a:solidFill>
                <a:ea typeface="ヒラギノ明朝 ProN W3" charset="0"/>
                <a:cs typeface="ヒラギノ明朝 ProN W3" charset="0"/>
                <a:sym typeface="Arial" charset="0"/>
              </a:rPr>
              <a:t>Living With Purpose Outline</a:t>
            </a:r>
            <a:endParaRPr lang="en-US" sz="2800" b="1" dirty="0">
              <a:solidFill>
                <a:srgbClr val="000099"/>
              </a:solidFill>
              <a:ea typeface="ヒラギノ角ゴ ProN W6" charset="0"/>
              <a:cs typeface="ヒラギノ角ゴ ProN W6" charset="0"/>
              <a:sym typeface="Arial" charset="0"/>
            </a:endParaRPr>
          </a:p>
        </p:txBody>
      </p:sp>
      <p:sp>
        <p:nvSpPr>
          <p:cNvPr id="6" name="Rectangle 5"/>
          <p:cNvSpPr/>
          <p:nvPr/>
        </p:nvSpPr>
        <p:spPr>
          <a:xfrm>
            <a:off x="592713" y="652463"/>
            <a:ext cx="8015723" cy="4579267"/>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marL="342900" indent="-342900">
              <a:lnSpc>
                <a:spcPct val="120000"/>
              </a:lnSpc>
              <a:buFont typeface="Wingdings" charset="2"/>
              <a:buChar char="§"/>
              <a:tabLst>
                <a:tab pos="914400" algn="l"/>
              </a:tabLst>
            </a:pPr>
            <a:r>
              <a:rPr lang="en-US" sz="2200" dirty="0">
                <a:solidFill>
                  <a:srgbClr val="000099"/>
                </a:solidFill>
                <a:sym typeface="Arial" charset="0"/>
              </a:rPr>
              <a:t>Introduction</a:t>
            </a:r>
          </a:p>
          <a:p>
            <a:pPr marL="342900" indent="-342900">
              <a:lnSpc>
                <a:spcPct val="120000"/>
              </a:lnSpc>
              <a:buFont typeface="Wingdings" charset="2"/>
              <a:buChar char="§"/>
              <a:tabLst>
                <a:tab pos="914400" algn="l"/>
              </a:tabLst>
            </a:pPr>
            <a:r>
              <a:rPr lang="en-US" sz="2200" dirty="0">
                <a:solidFill>
                  <a:srgbClr val="000099"/>
                </a:solidFill>
                <a:sym typeface="Arial" charset="0"/>
              </a:rPr>
              <a:t>Theme Example</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Definitions</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The Purpose of:</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God</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Satan</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Christ</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The Holy Spirit</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Nations or Peoples</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Man</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Living with Purpose</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Conclusion</a:t>
            </a:r>
          </a:p>
        </p:txBody>
      </p:sp>
    </p:spTree>
    <p:extLst>
      <p:ext uri="{BB962C8B-B14F-4D97-AF65-F5344CB8AC3E}">
        <p14:creationId xmlns:p14="http://schemas.microsoft.com/office/powerpoint/2010/main" val="318849730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Highlight Story</a:t>
            </a:r>
            <a:endParaRPr lang="en-US" sz="2000" dirty="0">
              <a:solidFill>
                <a:srgbClr val="002060"/>
              </a:solidFill>
            </a:endParaRPr>
          </a:p>
        </p:txBody>
      </p:sp>
      <p:sp>
        <p:nvSpPr>
          <p:cNvPr id="9" name="Rectangle 8"/>
          <p:cNvSpPr/>
          <p:nvPr/>
        </p:nvSpPr>
        <p:spPr>
          <a:xfrm>
            <a:off x="166687" y="1203962"/>
            <a:ext cx="8824911" cy="418576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solidFill>
                  <a:srgbClr val="0530C4"/>
                </a:solidFill>
              </a:rPr>
              <a:t>During harvest time, three of the thirty chief warriors came down to David </a:t>
            </a:r>
            <a:r>
              <a:rPr lang="en-US" sz="2000" dirty="0">
                <a:solidFill>
                  <a:srgbClr val="00B050"/>
                </a:solidFill>
              </a:rPr>
              <a:t>to the rock </a:t>
            </a:r>
            <a:r>
              <a:rPr lang="en-US" sz="2000" dirty="0">
                <a:solidFill>
                  <a:srgbClr val="0530C4"/>
                </a:solidFill>
              </a:rPr>
              <a:t>at the cave of </a:t>
            </a:r>
            <a:r>
              <a:rPr lang="en-US" sz="2000" dirty="0" err="1">
                <a:solidFill>
                  <a:srgbClr val="0530C4"/>
                </a:solidFill>
              </a:rPr>
              <a:t>Adullam</a:t>
            </a:r>
            <a:r>
              <a:rPr lang="en-US" sz="2000" dirty="0">
                <a:solidFill>
                  <a:srgbClr val="0530C4"/>
                </a:solidFill>
              </a:rPr>
              <a:t>, while a band of Philistines was encamped in the Valley of </a:t>
            </a:r>
            <a:r>
              <a:rPr lang="en-US" sz="2000" dirty="0" err="1">
                <a:solidFill>
                  <a:srgbClr val="0530C4"/>
                </a:solidFill>
              </a:rPr>
              <a:t>Rephaim</a:t>
            </a:r>
            <a:r>
              <a:rPr lang="en-US" sz="2000" dirty="0">
                <a:solidFill>
                  <a:srgbClr val="0530C4"/>
                </a:solidFill>
              </a:rPr>
              <a:t>.  At that time David was in the stronghold, and the Philistine garrison was at Bethlehem.  David longed for water and said, “Oh, that someone would get me a drink of water from the well near the gate of Bethlehem!”  So the three mighty warriors broke through the Philistine lines, drew water from the well near the gate of Bethlehem and carried it back to David. But he refused to drink it; instead, he poured it out before the Lord.  “Far be it from me, Lord, to do this!” he said. “</a:t>
            </a:r>
            <a:r>
              <a:rPr lang="en-US" sz="2000" dirty="0">
                <a:solidFill>
                  <a:srgbClr val="00B050"/>
                </a:solidFill>
              </a:rPr>
              <a:t>Should I drink the blood of these men </a:t>
            </a:r>
            <a:r>
              <a:rPr lang="en-US" sz="2000" dirty="0">
                <a:solidFill>
                  <a:srgbClr val="0530C4"/>
                </a:solidFill>
              </a:rPr>
              <a:t>who went at the risk of their lives?”  </a:t>
            </a:r>
            <a:r>
              <a:rPr lang="en-US" sz="2000" dirty="0">
                <a:solidFill>
                  <a:srgbClr val="00B050"/>
                </a:solidFill>
              </a:rPr>
              <a:t>Because they risked their lives to bring it back, David would not drink it.</a:t>
            </a:r>
          </a:p>
          <a:p>
            <a:r>
              <a:rPr lang="en-US" sz="2000" dirty="0">
                <a:solidFill>
                  <a:srgbClr val="00B050"/>
                </a:solidFill>
              </a:rPr>
              <a:t>			     </a:t>
            </a:r>
            <a:r>
              <a:rPr lang="en-US" sz="2000" dirty="0">
                <a:solidFill>
                  <a:srgbClr val="0530C4"/>
                </a:solidFill>
              </a:rPr>
              <a:t>2 Samuel 23:13-17 and </a:t>
            </a:r>
            <a:r>
              <a:rPr lang="en-US" sz="2000" dirty="0">
                <a:solidFill>
                  <a:srgbClr val="00B050"/>
                </a:solidFill>
              </a:rPr>
              <a:t>1 Chronicles 11:15-19</a:t>
            </a:r>
          </a:p>
        </p:txBody>
      </p:sp>
      <p:sp>
        <p:nvSpPr>
          <p:cNvPr id="11" name="Rectangle 10"/>
          <p:cNvSpPr/>
          <p:nvPr/>
        </p:nvSpPr>
        <p:spPr>
          <a:xfrm>
            <a:off x="166686" y="5405433"/>
            <a:ext cx="8824911" cy="1415772"/>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solidFill>
                  <a:srgbClr val="002060"/>
                </a:solidFill>
                <a:cs typeface="Arial" charset="0"/>
              </a:rPr>
              <a:t>These three mighty men had a purpose: to please and serve their king!</a:t>
            </a:r>
          </a:p>
          <a:p>
            <a:pPr algn="ctr">
              <a:tabLst>
                <a:tab pos="446088" algn="l"/>
                <a:tab pos="906463" algn="l"/>
                <a:tab pos="1366838" algn="l"/>
                <a:tab pos="1827213" algn="l"/>
                <a:tab pos="2273300" algn="l"/>
              </a:tabLst>
            </a:pPr>
            <a:r>
              <a:rPr lang="en-US" sz="2000" dirty="0">
                <a:solidFill>
                  <a:srgbClr val="002060"/>
                </a:solidFill>
                <a:cs typeface="Arial" charset="0"/>
              </a:rPr>
              <a:t>They had a mission </a:t>
            </a:r>
            <a:r>
              <a:rPr lang="mr-IN" sz="2000" dirty="0">
                <a:solidFill>
                  <a:srgbClr val="002060"/>
                </a:solidFill>
                <a:cs typeface="Arial" charset="0"/>
              </a:rPr>
              <a:t>–</a:t>
            </a:r>
            <a:r>
              <a:rPr lang="en-US" sz="2000" dirty="0">
                <a:solidFill>
                  <a:srgbClr val="002060"/>
                </a:solidFill>
                <a:cs typeface="Arial" charset="0"/>
              </a:rPr>
              <a:t> but it was their own interpretation.</a:t>
            </a:r>
          </a:p>
          <a:p>
            <a:pPr algn="ctr">
              <a:tabLst>
                <a:tab pos="446088" algn="l"/>
                <a:tab pos="906463" algn="l"/>
                <a:tab pos="1366838" algn="l"/>
                <a:tab pos="1827213" algn="l"/>
                <a:tab pos="2273300" algn="l"/>
              </a:tabLst>
            </a:pPr>
            <a:r>
              <a:rPr lang="en-US" sz="2000" dirty="0">
                <a:solidFill>
                  <a:srgbClr val="002060"/>
                </a:solidFill>
                <a:cs typeface="Arial" charset="0"/>
              </a:rPr>
              <a:t>They had a particular goal: to get water and present it to the king</a:t>
            </a:r>
          </a:p>
          <a:p>
            <a:pPr algn="ctr">
              <a:tabLst>
                <a:tab pos="446088" algn="l"/>
                <a:tab pos="906463" algn="l"/>
                <a:tab pos="1366838" algn="l"/>
                <a:tab pos="1827213" algn="l"/>
                <a:tab pos="2273300" algn="l"/>
              </a:tabLst>
            </a:pPr>
            <a:r>
              <a:rPr lang="en-US" sz="2000" dirty="0">
                <a:solidFill>
                  <a:srgbClr val="002060"/>
                </a:solidFill>
                <a:cs typeface="Arial" charset="0"/>
              </a:rPr>
              <a:t>David wanted to show honor to God rather than himself [PDE]</a:t>
            </a:r>
          </a:p>
        </p:txBody>
      </p:sp>
    </p:spTree>
    <p:extLst>
      <p:ext uri="{BB962C8B-B14F-4D97-AF65-F5344CB8AC3E}">
        <p14:creationId xmlns:p14="http://schemas.microsoft.com/office/powerpoint/2010/main" val="119583499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Highlight Stories (* denotes listing in Hebrews 11)</a:t>
            </a:r>
            <a:endParaRPr lang="en-US" sz="2000" dirty="0">
              <a:solidFill>
                <a:srgbClr val="002060"/>
              </a:solidFill>
            </a:endParaRPr>
          </a:p>
        </p:txBody>
      </p:sp>
      <p:sp>
        <p:nvSpPr>
          <p:cNvPr id="9" name="Rectangle 8"/>
          <p:cNvSpPr/>
          <p:nvPr/>
        </p:nvSpPr>
        <p:spPr>
          <a:xfrm>
            <a:off x="166687" y="1193076"/>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2000" dirty="0">
                <a:solidFill>
                  <a:srgbClr val="FF2600"/>
                </a:solidFill>
              </a:rPr>
              <a:t>Three of David’s Thirty – risking their lives to get their king water</a:t>
            </a:r>
          </a:p>
        </p:txBody>
      </p:sp>
      <p:sp>
        <p:nvSpPr>
          <p:cNvPr id="5" name="Rectangle 4">
            <a:extLst>
              <a:ext uri="{FF2B5EF4-FFF2-40B4-BE49-F238E27FC236}">
                <a16:creationId xmlns:a16="http://schemas.microsoft.com/office/drawing/2014/main" id="{8C75504B-712D-1D41-A7B2-B1F1E36E25C8}"/>
              </a:ext>
            </a:extLst>
          </p:cNvPr>
          <p:cNvSpPr/>
          <p:nvPr/>
        </p:nvSpPr>
        <p:spPr>
          <a:xfrm>
            <a:off x="166688" y="1688364"/>
            <a:ext cx="2871489"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Adam and Eve</a:t>
            </a:r>
          </a:p>
        </p:txBody>
      </p:sp>
      <p:sp>
        <p:nvSpPr>
          <p:cNvPr id="7" name="Rectangle 6">
            <a:extLst>
              <a:ext uri="{FF2B5EF4-FFF2-40B4-BE49-F238E27FC236}">
                <a16:creationId xmlns:a16="http://schemas.microsoft.com/office/drawing/2014/main" id="{18C889C8-799B-2F4C-9332-2F5977862446}"/>
              </a:ext>
            </a:extLst>
          </p:cNvPr>
          <p:cNvSpPr/>
          <p:nvPr/>
        </p:nvSpPr>
        <p:spPr>
          <a:xfrm>
            <a:off x="166688" y="2181061"/>
            <a:ext cx="2871489"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Abel*</a:t>
            </a:r>
          </a:p>
        </p:txBody>
      </p:sp>
      <p:sp>
        <p:nvSpPr>
          <p:cNvPr id="8" name="Rectangle 7">
            <a:extLst>
              <a:ext uri="{FF2B5EF4-FFF2-40B4-BE49-F238E27FC236}">
                <a16:creationId xmlns:a16="http://schemas.microsoft.com/office/drawing/2014/main" id="{E2F7F7EE-4C75-5A48-80EF-4C7540A1AE55}"/>
              </a:ext>
            </a:extLst>
          </p:cNvPr>
          <p:cNvSpPr/>
          <p:nvPr/>
        </p:nvSpPr>
        <p:spPr>
          <a:xfrm>
            <a:off x="166688" y="2674152"/>
            <a:ext cx="2871489"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Noah*</a:t>
            </a:r>
          </a:p>
        </p:txBody>
      </p:sp>
      <p:sp>
        <p:nvSpPr>
          <p:cNvPr id="10" name="Rectangle 9">
            <a:extLst>
              <a:ext uri="{FF2B5EF4-FFF2-40B4-BE49-F238E27FC236}">
                <a16:creationId xmlns:a16="http://schemas.microsoft.com/office/drawing/2014/main" id="{5DB2BF41-47A1-5B41-85FE-444E61801975}"/>
              </a:ext>
            </a:extLst>
          </p:cNvPr>
          <p:cNvSpPr/>
          <p:nvPr/>
        </p:nvSpPr>
        <p:spPr>
          <a:xfrm>
            <a:off x="166688" y="3161724"/>
            <a:ext cx="2871489"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Abraham* (&amp; Sarah*)</a:t>
            </a:r>
          </a:p>
        </p:txBody>
      </p:sp>
      <p:sp>
        <p:nvSpPr>
          <p:cNvPr id="11" name="Rectangle 10">
            <a:extLst>
              <a:ext uri="{FF2B5EF4-FFF2-40B4-BE49-F238E27FC236}">
                <a16:creationId xmlns:a16="http://schemas.microsoft.com/office/drawing/2014/main" id="{2C136754-81E1-A94A-83AC-DD1142F7EC34}"/>
              </a:ext>
            </a:extLst>
          </p:cNvPr>
          <p:cNvSpPr/>
          <p:nvPr/>
        </p:nvSpPr>
        <p:spPr>
          <a:xfrm>
            <a:off x="166687" y="3654167"/>
            <a:ext cx="2871489"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Joseph*</a:t>
            </a:r>
          </a:p>
        </p:txBody>
      </p:sp>
      <p:sp>
        <p:nvSpPr>
          <p:cNvPr id="12" name="Rectangle 11">
            <a:extLst>
              <a:ext uri="{FF2B5EF4-FFF2-40B4-BE49-F238E27FC236}">
                <a16:creationId xmlns:a16="http://schemas.microsoft.com/office/drawing/2014/main" id="{DC710974-2E89-2E4D-AD32-867A678F1DCD}"/>
              </a:ext>
            </a:extLst>
          </p:cNvPr>
          <p:cNvSpPr/>
          <p:nvPr/>
        </p:nvSpPr>
        <p:spPr>
          <a:xfrm>
            <a:off x="166688" y="4143281"/>
            <a:ext cx="2871489"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Moses’ Parents*</a:t>
            </a:r>
          </a:p>
        </p:txBody>
      </p:sp>
      <p:sp>
        <p:nvSpPr>
          <p:cNvPr id="13" name="Rectangle 12">
            <a:extLst>
              <a:ext uri="{FF2B5EF4-FFF2-40B4-BE49-F238E27FC236}">
                <a16:creationId xmlns:a16="http://schemas.microsoft.com/office/drawing/2014/main" id="{8F28E3A1-1A36-5943-9C16-9A193E04A80E}"/>
              </a:ext>
            </a:extLst>
          </p:cNvPr>
          <p:cNvSpPr/>
          <p:nvPr/>
        </p:nvSpPr>
        <p:spPr>
          <a:xfrm>
            <a:off x="166688" y="4632720"/>
            <a:ext cx="2871489"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Moses*</a:t>
            </a:r>
          </a:p>
        </p:txBody>
      </p:sp>
      <p:sp>
        <p:nvSpPr>
          <p:cNvPr id="14" name="Rectangle 13">
            <a:extLst>
              <a:ext uri="{FF2B5EF4-FFF2-40B4-BE49-F238E27FC236}">
                <a16:creationId xmlns:a16="http://schemas.microsoft.com/office/drawing/2014/main" id="{37F8988D-28B7-C144-A046-53E1E747C7A3}"/>
              </a:ext>
            </a:extLst>
          </p:cNvPr>
          <p:cNvSpPr/>
          <p:nvPr/>
        </p:nvSpPr>
        <p:spPr>
          <a:xfrm>
            <a:off x="166688" y="5123052"/>
            <a:ext cx="2871489"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Judah</a:t>
            </a:r>
          </a:p>
        </p:txBody>
      </p:sp>
      <p:sp>
        <p:nvSpPr>
          <p:cNvPr id="15" name="Rectangle 14">
            <a:extLst>
              <a:ext uri="{FF2B5EF4-FFF2-40B4-BE49-F238E27FC236}">
                <a16:creationId xmlns:a16="http://schemas.microsoft.com/office/drawing/2014/main" id="{02EB9942-0F6F-1E47-97B9-00613108C894}"/>
              </a:ext>
            </a:extLst>
          </p:cNvPr>
          <p:cNvSpPr/>
          <p:nvPr/>
        </p:nvSpPr>
        <p:spPr>
          <a:xfrm>
            <a:off x="166688" y="5613378"/>
            <a:ext cx="2871489"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The Israelite Army at Jericho</a:t>
            </a:r>
          </a:p>
        </p:txBody>
      </p:sp>
      <p:sp>
        <p:nvSpPr>
          <p:cNvPr id="16" name="Rectangle 15">
            <a:extLst>
              <a:ext uri="{FF2B5EF4-FFF2-40B4-BE49-F238E27FC236}">
                <a16:creationId xmlns:a16="http://schemas.microsoft.com/office/drawing/2014/main" id="{5CEC6C56-A77C-DA40-85B5-9460CC4E50F5}"/>
              </a:ext>
            </a:extLst>
          </p:cNvPr>
          <p:cNvSpPr/>
          <p:nvPr/>
        </p:nvSpPr>
        <p:spPr>
          <a:xfrm>
            <a:off x="166688" y="6416246"/>
            <a:ext cx="2871489"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Rahab*</a:t>
            </a:r>
          </a:p>
        </p:txBody>
      </p:sp>
      <p:sp>
        <p:nvSpPr>
          <p:cNvPr id="17" name="Rectangle 16">
            <a:extLst>
              <a:ext uri="{FF2B5EF4-FFF2-40B4-BE49-F238E27FC236}">
                <a16:creationId xmlns:a16="http://schemas.microsoft.com/office/drawing/2014/main" id="{6691950A-E29B-C649-8455-AA6257D2D44B}"/>
              </a:ext>
            </a:extLst>
          </p:cNvPr>
          <p:cNvSpPr/>
          <p:nvPr/>
        </p:nvSpPr>
        <p:spPr>
          <a:xfrm>
            <a:off x="6032447" y="1684458"/>
            <a:ext cx="2958118"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Hannah</a:t>
            </a:r>
          </a:p>
        </p:txBody>
      </p:sp>
      <p:sp>
        <p:nvSpPr>
          <p:cNvPr id="18" name="Rectangle 17">
            <a:extLst>
              <a:ext uri="{FF2B5EF4-FFF2-40B4-BE49-F238E27FC236}">
                <a16:creationId xmlns:a16="http://schemas.microsoft.com/office/drawing/2014/main" id="{B1861F08-66BC-C44D-9068-94FF0DA13BBE}"/>
              </a:ext>
            </a:extLst>
          </p:cNvPr>
          <p:cNvSpPr/>
          <p:nvPr/>
        </p:nvSpPr>
        <p:spPr>
          <a:xfrm>
            <a:off x="6026337" y="2168457"/>
            <a:ext cx="2958118"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Samuel*</a:t>
            </a:r>
          </a:p>
        </p:txBody>
      </p:sp>
      <p:sp>
        <p:nvSpPr>
          <p:cNvPr id="19" name="Rectangle 18">
            <a:extLst>
              <a:ext uri="{FF2B5EF4-FFF2-40B4-BE49-F238E27FC236}">
                <a16:creationId xmlns:a16="http://schemas.microsoft.com/office/drawing/2014/main" id="{411B09E5-0A97-4D4D-9DBE-DA105FDCF420}"/>
              </a:ext>
            </a:extLst>
          </p:cNvPr>
          <p:cNvSpPr/>
          <p:nvPr/>
        </p:nvSpPr>
        <p:spPr>
          <a:xfrm>
            <a:off x="6032447" y="2669344"/>
            <a:ext cx="2958118"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err="1">
                <a:solidFill>
                  <a:srgbClr val="0530C4"/>
                </a:solidFill>
              </a:rPr>
              <a:t>Jepthah</a:t>
            </a:r>
            <a:r>
              <a:rPr lang="en-US" sz="2000" dirty="0">
                <a:solidFill>
                  <a:srgbClr val="0530C4"/>
                </a:solidFill>
              </a:rPr>
              <a:t>*</a:t>
            </a:r>
          </a:p>
        </p:txBody>
      </p:sp>
      <p:sp>
        <p:nvSpPr>
          <p:cNvPr id="20" name="Rectangle 19">
            <a:extLst>
              <a:ext uri="{FF2B5EF4-FFF2-40B4-BE49-F238E27FC236}">
                <a16:creationId xmlns:a16="http://schemas.microsoft.com/office/drawing/2014/main" id="{BA1F2999-8086-764E-9869-121D516BDDDB}"/>
              </a:ext>
            </a:extLst>
          </p:cNvPr>
          <p:cNvSpPr/>
          <p:nvPr/>
        </p:nvSpPr>
        <p:spPr>
          <a:xfrm>
            <a:off x="6019195" y="3166595"/>
            <a:ext cx="2958118"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David*</a:t>
            </a:r>
          </a:p>
        </p:txBody>
      </p:sp>
      <p:sp>
        <p:nvSpPr>
          <p:cNvPr id="21" name="Rectangle 20">
            <a:extLst>
              <a:ext uri="{FF2B5EF4-FFF2-40B4-BE49-F238E27FC236}">
                <a16:creationId xmlns:a16="http://schemas.microsoft.com/office/drawing/2014/main" id="{652E67AC-39D2-3342-A442-290FCD46F3CC}"/>
              </a:ext>
            </a:extLst>
          </p:cNvPr>
          <p:cNvSpPr/>
          <p:nvPr/>
        </p:nvSpPr>
        <p:spPr>
          <a:xfrm>
            <a:off x="6014283" y="3653293"/>
            <a:ext cx="2958118"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Prophets*</a:t>
            </a:r>
          </a:p>
        </p:txBody>
      </p:sp>
      <p:sp>
        <p:nvSpPr>
          <p:cNvPr id="22" name="Rectangle 21">
            <a:extLst>
              <a:ext uri="{FF2B5EF4-FFF2-40B4-BE49-F238E27FC236}">
                <a16:creationId xmlns:a16="http://schemas.microsoft.com/office/drawing/2014/main" id="{DC31C9D5-B46C-2C4C-AE08-981CA2EDA278}"/>
              </a:ext>
            </a:extLst>
          </p:cNvPr>
          <p:cNvSpPr/>
          <p:nvPr/>
        </p:nvSpPr>
        <p:spPr>
          <a:xfrm>
            <a:off x="6014283" y="4144143"/>
            <a:ext cx="2958118"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3327C6"/>
                </a:solidFill>
              </a:rPr>
              <a:t>Elijah and Elisha</a:t>
            </a:r>
          </a:p>
        </p:txBody>
      </p:sp>
      <p:sp>
        <p:nvSpPr>
          <p:cNvPr id="23" name="Rectangle 22">
            <a:extLst>
              <a:ext uri="{FF2B5EF4-FFF2-40B4-BE49-F238E27FC236}">
                <a16:creationId xmlns:a16="http://schemas.microsoft.com/office/drawing/2014/main" id="{3C9AD929-8E63-C947-A821-65D35C7E4B15}"/>
              </a:ext>
            </a:extLst>
          </p:cNvPr>
          <p:cNvSpPr/>
          <p:nvPr/>
        </p:nvSpPr>
        <p:spPr>
          <a:xfrm>
            <a:off x="6013085" y="4643224"/>
            <a:ext cx="2958118"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Isaiah</a:t>
            </a:r>
          </a:p>
        </p:txBody>
      </p:sp>
      <p:sp>
        <p:nvSpPr>
          <p:cNvPr id="24" name="Rectangle 23">
            <a:extLst>
              <a:ext uri="{FF2B5EF4-FFF2-40B4-BE49-F238E27FC236}">
                <a16:creationId xmlns:a16="http://schemas.microsoft.com/office/drawing/2014/main" id="{6B69A8CA-8C30-704B-9856-88C0D1371B05}"/>
              </a:ext>
            </a:extLst>
          </p:cNvPr>
          <p:cNvSpPr/>
          <p:nvPr/>
        </p:nvSpPr>
        <p:spPr>
          <a:xfrm>
            <a:off x="6008651" y="5147863"/>
            <a:ext cx="2958118"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Nehemiah and Ezra</a:t>
            </a:r>
          </a:p>
        </p:txBody>
      </p:sp>
      <p:sp>
        <p:nvSpPr>
          <p:cNvPr id="25" name="Rectangle 24">
            <a:extLst>
              <a:ext uri="{FF2B5EF4-FFF2-40B4-BE49-F238E27FC236}">
                <a16:creationId xmlns:a16="http://schemas.microsoft.com/office/drawing/2014/main" id="{3AEFA974-1E3F-BD46-9AA4-017468CA1E94}"/>
              </a:ext>
            </a:extLst>
          </p:cNvPr>
          <p:cNvSpPr/>
          <p:nvPr/>
        </p:nvSpPr>
        <p:spPr>
          <a:xfrm>
            <a:off x="6013085" y="5650401"/>
            <a:ext cx="2958118"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Daniel</a:t>
            </a:r>
          </a:p>
        </p:txBody>
      </p:sp>
      <p:sp>
        <p:nvSpPr>
          <p:cNvPr id="26" name="Rectangle 25">
            <a:extLst>
              <a:ext uri="{FF2B5EF4-FFF2-40B4-BE49-F238E27FC236}">
                <a16:creationId xmlns:a16="http://schemas.microsoft.com/office/drawing/2014/main" id="{0032CF18-06DC-0F46-8007-FE15710391C4}"/>
              </a:ext>
            </a:extLst>
          </p:cNvPr>
          <p:cNvSpPr/>
          <p:nvPr/>
        </p:nvSpPr>
        <p:spPr>
          <a:xfrm>
            <a:off x="6019195" y="6112695"/>
            <a:ext cx="2958118"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Mordecai and Esther Jeremiah and Ezekiel</a:t>
            </a:r>
          </a:p>
        </p:txBody>
      </p:sp>
      <p:sp>
        <p:nvSpPr>
          <p:cNvPr id="27" name="Rectangle 26">
            <a:extLst>
              <a:ext uri="{FF2B5EF4-FFF2-40B4-BE49-F238E27FC236}">
                <a16:creationId xmlns:a16="http://schemas.microsoft.com/office/drawing/2014/main" id="{07691B4C-D206-D947-AE7C-83F6798E7EB0}"/>
              </a:ext>
            </a:extLst>
          </p:cNvPr>
          <p:cNvSpPr/>
          <p:nvPr/>
        </p:nvSpPr>
        <p:spPr>
          <a:xfrm>
            <a:off x="3114261" y="1685519"/>
            <a:ext cx="2865177"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Gideon*</a:t>
            </a:r>
          </a:p>
        </p:txBody>
      </p:sp>
      <p:sp>
        <p:nvSpPr>
          <p:cNvPr id="28" name="Rectangle 27">
            <a:extLst>
              <a:ext uri="{FF2B5EF4-FFF2-40B4-BE49-F238E27FC236}">
                <a16:creationId xmlns:a16="http://schemas.microsoft.com/office/drawing/2014/main" id="{B03086CD-F662-7D4A-8FF2-6E3BCDBE02C3}"/>
              </a:ext>
            </a:extLst>
          </p:cNvPr>
          <p:cNvSpPr/>
          <p:nvPr/>
        </p:nvSpPr>
        <p:spPr>
          <a:xfrm>
            <a:off x="3108151" y="2169518"/>
            <a:ext cx="2865177"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Deborah</a:t>
            </a:r>
          </a:p>
        </p:txBody>
      </p:sp>
      <p:sp>
        <p:nvSpPr>
          <p:cNvPr id="29" name="Rectangle 28">
            <a:extLst>
              <a:ext uri="{FF2B5EF4-FFF2-40B4-BE49-F238E27FC236}">
                <a16:creationId xmlns:a16="http://schemas.microsoft.com/office/drawing/2014/main" id="{7B7969CA-4595-4D47-AC16-60946740E1FC}"/>
              </a:ext>
            </a:extLst>
          </p:cNvPr>
          <p:cNvSpPr/>
          <p:nvPr/>
        </p:nvSpPr>
        <p:spPr>
          <a:xfrm>
            <a:off x="3114261" y="2670405"/>
            <a:ext cx="2865177"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Barak*</a:t>
            </a:r>
          </a:p>
        </p:txBody>
      </p:sp>
      <p:sp>
        <p:nvSpPr>
          <p:cNvPr id="30" name="Rectangle 29">
            <a:extLst>
              <a:ext uri="{FF2B5EF4-FFF2-40B4-BE49-F238E27FC236}">
                <a16:creationId xmlns:a16="http://schemas.microsoft.com/office/drawing/2014/main" id="{E69ECE92-B59A-1543-9EE7-570A72CDEAF7}"/>
              </a:ext>
            </a:extLst>
          </p:cNvPr>
          <p:cNvSpPr/>
          <p:nvPr/>
        </p:nvSpPr>
        <p:spPr>
          <a:xfrm>
            <a:off x="3101009" y="3154404"/>
            <a:ext cx="2865177"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Samson*</a:t>
            </a:r>
          </a:p>
        </p:txBody>
      </p:sp>
      <p:sp>
        <p:nvSpPr>
          <p:cNvPr id="31" name="Rectangle 30">
            <a:extLst>
              <a:ext uri="{FF2B5EF4-FFF2-40B4-BE49-F238E27FC236}">
                <a16:creationId xmlns:a16="http://schemas.microsoft.com/office/drawing/2014/main" id="{896A63DE-F057-2245-B924-390547708F65}"/>
              </a:ext>
            </a:extLst>
          </p:cNvPr>
          <p:cNvSpPr/>
          <p:nvPr/>
        </p:nvSpPr>
        <p:spPr>
          <a:xfrm>
            <a:off x="3096097" y="3641102"/>
            <a:ext cx="2865177"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Job</a:t>
            </a:r>
          </a:p>
        </p:txBody>
      </p:sp>
      <p:sp>
        <p:nvSpPr>
          <p:cNvPr id="32" name="Rectangle 31">
            <a:extLst>
              <a:ext uri="{FF2B5EF4-FFF2-40B4-BE49-F238E27FC236}">
                <a16:creationId xmlns:a16="http://schemas.microsoft.com/office/drawing/2014/main" id="{4DA057A3-93F7-724F-A6D7-819E8C50F8F4}"/>
              </a:ext>
            </a:extLst>
          </p:cNvPr>
          <p:cNvSpPr/>
          <p:nvPr/>
        </p:nvSpPr>
        <p:spPr>
          <a:xfrm>
            <a:off x="3096097" y="4131952"/>
            <a:ext cx="2865177"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Enoch*</a:t>
            </a:r>
          </a:p>
        </p:txBody>
      </p:sp>
      <p:sp>
        <p:nvSpPr>
          <p:cNvPr id="33" name="Rectangle 32">
            <a:extLst>
              <a:ext uri="{FF2B5EF4-FFF2-40B4-BE49-F238E27FC236}">
                <a16:creationId xmlns:a16="http://schemas.microsoft.com/office/drawing/2014/main" id="{B2982A1B-0C3F-854C-A58A-6C0AB72AC396}"/>
              </a:ext>
            </a:extLst>
          </p:cNvPr>
          <p:cNvSpPr/>
          <p:nvPr/>
        </p:nvSpPr>
        <p:spPr>
          <a:xfrm>
            <a:off x="3094899" y="4631033"/>
            <a:ext cx="2865177"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Sarah*</a:t>
            </a:r>
          </a:p>
        </p:txBody>
      </p:sp>
      <p:sp>
        <p:nvSpPr>
          <p:cNvPr id="34" name="Rectangle 33">
            <a:extLst>
              <a:ext uri="{FF2B5EF4-FFF2-40B4-BE49-F238E27FC236}">
                <a16:creationId xmlns:a16="http://schemas.microsoft.com/office/drawing/2014/main" id="{609F5A04-02A5-C647-9A1A-AA7736344FF2}"/>
              </a:ext>
            </a:extLst>
          </p:cNvPr>
          <p:cNvSpPr/>
          <p:nvPr/>
        </p:nvSpPr>
        <p:spPr>
          <a:xfrm>
            <a:off x="3090465" y="5122420"/>
            <a:ext cx="2865177"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Isaac*</a:t>
            </a:r>
          </a:p>
        </p:txBody>
      </p:sp>
      <p:sp>
        <p:nvSpPr>
          <p:cNvPr id="35" name="Rectangle 34">
            <a:extLst>
              <a:ext uri="{FF2B5EF4-FFF2-40B4-BE49-F238E27FC236}">
                <a16:creationId xmlns:a16="http://schemas.microsoft.com/office/drawing/2014/main" id="{E123D6C5-387E-7145-9045-580709CE9E94}"/>
              </a:ext>
            </a:extLst>
          </p:cNvPr>
          <p:cNvSpPr/>
          <p:nvPr/>
        </p:nvSpPr>
        <p:spPr>
          <a:xfrm>
            <a:off x="3094899" y="5611706"/>
            <a:ext cx="2865177"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Israelite Army at the Red Sea*</a:t>
            </a:r>
          </a:p>
        </p:txBody>
      </p:sp>
      <p:sp>
        <p:nvSpPr>
          <p:cNvPr id="36" name="Rectangle 35">
            <a:extLst>
              <a:ext uri="{FF2B5EF4-FFF2-40B4-BE49-F238E27FC236}">
                <a16:creationId xmlns:a16="http://schemas.microsoft.com/office/drawing/2014/main" id="{856F9123-412E-E64D-B806-B2C819EA563E}"/>
              </a:ext>
            </a:extLst>
          </p:cNvPr>
          <p:cNvSpPr/>
          <p:nvPr/>
        </p:nvSpPr>
        <p:spPr>
          <a:xfrm>
            <a:off x="3090465" y="6405474"/>
            <a:ext cx="2865177"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Jacob*</a:t>
            </a:r>
          </a:p>
        </p:txBody>
      </p:sp>
    </p:spTree>
    <p:extLst>
      <p:ext uri="{BB962C8B-B14F-4D97-AF65-F5344CB8AC3E}">
        <p14:creationId xmlns:p14="http://schemas.microsoft.com/office/powerpoint/2010/main" val="83567337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Adam and Eve</a:t>
            </a:r>
          </a:p>
        </p:txBody>
      </p:sp>
      <p:sp>
        <p:nvSpPr>
          <p:cNvPr id="8" name="Rectangle 7"/>
          <p:cNvSpPr/>
          <p:nvPr/>
        </p:nvSpPr>
        <p:spPr>
          <a:xfrm>
            <a:off x="169861" y="1894923"/>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  </a:t>
            </a:r>
          </a:p>
        </p:txBody>
      </p:sp>
      <p:sp>
        <p:nvSpPr>
          <p:cNvPr id="7" name="Rectangle 6"/>
          <p:cNvSpPr/>
          <p:nvPr/>
        </p:nvSpPr>
        <p:spPr>
          <a:xfrm>
            <a:off x="169861" y="2862360"/>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2980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894922"/>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Created to have a relationship with God</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62359"/>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To take care of the Garden; to go forth and multiply</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2980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One rule:  Don’t eat the fruit of the tree of life</a:t>
            </a:r>
          </a:p>
        </p:txBody>
      </p:sp>
      <p:sp>
        <p:nvSpPr>
          <p:cNvPr id="13" name="Rectangle 12">
            <a:extLst>
              <a:ext uri="{FF2B5EF4-FFF2-40B4-BE49-F238E27FC236}">
                <a16:creationId xmlns:a16="http://schemas.microsoft.com/office/drawing/2014/main" id="{8A48360C-BB1B-7840-ABFC-BF700C5B2114}"/>
              </a:ext>
            </a:extLst>
          </p:cNvPr>
          <p:cNvSpPr/>
          <p:nvPr/>
        </p:nvSpPr>
        <p:spPr>
          <a:xfrm>
            <a:off x="128588" y="5683203"/>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2000" dirty="0">
                <a:solidFill>
                  <a:schemeClr val="tx1"/>
                </a:solidFill>
              </a:rPr>
              <a:t>PDE: Consider how these may relate to the Greatest Commandments.</a:t>
            </a:r>
          </a:p>
          <a:p>
            <a:pPr lvl="6"/>
            <a:r>
              <a:rPr lang="en-US" sz="2000" dirty="0">
                <a:solidFill>
                  <a:schemeClr val="tx1"/>
                </a:solidFill>
              </a:rPr>
              <a:t>Love God with all of our being</a:t>
            </a:r>
          </a:p>
          <a:p>
            <a:pPr lvl="6"/>
            <a:r>
              <a:rPr lang="en-US" sz="2000" dirty="0">
                <a:solidFill>
                  <a:schemeClr val="tx1"/>
                </a:solidFill>
              </a:rPr>
              <a:t>Love our neighbor as ourselves</a:t>
            </a:r>
          </a:p>
        </p:txBody>
      </p:sp>
      <p:sp>
        <p:nvSpPr>
          <p:cNvPr id="2" name="Left Arrow 1">
            <a:extLst>
              <a:ext uri="{FF2B5EF4-FFF2-40B4-BE49-F238E27FC236}">
                <a16:creationId xmlns:a16="http://schemas.microsoft.com/office/drawing/2014/main" id="{CBC65781-85C3-6040-AEE6-3D8A824D6ABA}"/>
              </a:ext>
            </a:extLst>
          </p:cNvPr>
          <p:cNvSpPr/>
          <p:nvPr/>
        </p:nvSpPr>
        <p:spPr>
          <a:xfrm>
            <a:off x="2498034" y="6445287"/>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
        <p:nvSpPr>
          <p:cNvPr id="14" name="Left Arrow 13">
            <a:extLst>
              <a:ext uri="{FF2B5EF4-FFF2-40B4-BE49-F238E27FC236}">
                <a16:creationId xmlns:a16="http://schemas.microsoft.com/office/drawing/2014/main" id="{968D7142-6D70-0949-932C-7EE395EB8EE6}"/>
              </a:ext>
            </a:extLst>
          </p:cNvPr>
          <p:cNvSpPr/>
          <p:nvPr/>
        </p:nvSpPr>
        <p:spPr>
          <a:xfrm>
            <a:off x="2498034" y="6107137"/>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
        <p:nvSpPr>
          <p:cNvPr id="15" name="Left Arrow 14">
            <a:extLst>
              <a:ext uri="{FF2B5EF4-FFF2-40B4-BE49-F238E27FC236}">
                <a16:creationId xmlns:a16="http://schemas.microsoft.com/office/drawing/2014/main" id="{E7D80417-301E-DC4E-8766-1F0B64A38CE4}"/>
              </a:ext>
            </a:extLst>
          </p:cNvPr>
          <p:cNvSpPr/>
          <p:nvPr/>
        </p:nvSpPr>
        <p:spPr>
          <a:xfrm>
            <a:off x="8441634" y="1979980"/>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
        <p:nvSpPr>
          <p:cNvPr id="16" name="Left Arrow 15">
            <a:extLst>
              <a:ext uri="{FF2B5EF4-FFF2-40B4-BE49-F238E27FC236}">
                <a16:creationId xmlns:a16="http://schemas.microsoft.com/office/drawing/2014/main" id="{2AB27D3D-8FB6-1C4E-8EE0-5EC2522039B0}"/>
              </a:ext>
            </a:extLst>
          </p:cNvPr>
          <p:cNvSpPr/>
          <p:nvPr/>
        </p:nvSpPr>
        <p:spPr>
          <a:xfrm>
            <a:off x="8441634" y="2947417"/>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496498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Abel</a:t>
            </a:r>
          </a:p>
        </p:txBody>
      </p:sp>
      <p:sp>
        <p:nvSpPr>
          <p:cNvPr id="8" name="Rectangle 7"/>
          <p:cNvSpPr/>
          <p:nvPr/>
        </p:nvSpPr>
        <p:spPr>
          <a:xfrm>
            <a:off x="169861" y="1921427"/>
            <a:ext cx="1407148" cy="738664"/>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 </a:t>
            </a:r>
          </a:p>
          <a:p>
            <a:r>
              <a:rPr lang="en-US" sz="1800" dirty="0"/>
              <a:t> </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5"/>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738664"/>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He wanted to please God, and brought Him a better offering</a:t>
            </a:r>
          </a:p>
          <a:p>
            <a:r>
              <a:rPr lang="en-US" sz="1800" dirty="0"/>
              <a:t>     (note that he only knew the broken universe)</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Watch over the flocks</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5"/>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Prepare a meaningful sacrifice</a:t>
            </a:r>
          </a:p>
        </p:txBody>
      </p:sp>
      <p:sp>
        <p:nvSpPr>
          <p:cNvPr id="13" name="Rectangle 12">
            <a:extLst>
              <a:ext uri="{FF2B5EF4-FFF2-40B4-BE49-F238E27FC236}">
                <a16:creationId xmlns:a16="http://schemas.microsoft.com/office/drawing/2014/main" id="{5AF33F8D-3198-9845-A8C6-416D19C4A1DD}"/>
              </a:ext>
            </a:extLst>
          </p:cNvPr>
          <p:cNvSpPr/>
          <p:nvPr/>
        </p:nvSpPr>
        <p:spPr>
          <a:xfrm>
            <a:off x="128588" y="5683203"/>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2000" dirty="0">
                <a:solidFill>
                  <a:schemeClr val="tx1"/>
                </a:solidFill>
              </a:rPr>
              <a:t>PDE: Consider how these may relate to the Greatest Commandments.</a:t>
            </a:r>
          </a:p>
          <a:p>
            <a:pPr lvl="6"/>
            <a:r>
              <a:rPr lang="en-US" sz="2000" dirty="0">
                <a:solidFill>
                  <a:schemeClr val="tx1"/>
                </a:solidFill>
              </a:rPr>
              <a:t>Love God with all of our being</a:t>
            </a:r>
          </a:p>
          <a:p>
            <a:pPr lvl="6"/>
            <a:r>
              <a:rPr lang="en-US" sz="2000" dirty="0">
                <a:solidFill>
                  <a:schemeClr val="tx1"/>
                </a:solidFill>
              </a:rPr>
              <a:t>Love our neighbor as ourselves</a:t>
            </a:r>
          </a:p>
        </p:txBody>
      </p:sp>
      <p:sp>
        <p:nvSpPr>
          <p:cNvPr id="14" name="Left Arrow 13">
            <a:extLst>
              <a:ext uri="{FF2B5EF4-FFF2-40B4-BE49-F238E27FC236}">
                <a16:creationId xmlns:a16="http://schemas.microsoft.com/office/drawing/2014/main" id="{8325ED0E-9BFD-2340-B7D4-6047EC7EF4DD}"/>
              </a:ext>
            </a:extLst>
          </p:cNvPr>
          <p:cNvSpPr/>
          <p:nvPr/>
        </p:nvSpPr>
        <p:spPr>
          <a:xfrm>
            <a:off x="2498034" y="6445287"/>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
        <p:nvSpPr>
          <p:cNvPr id="15" name="Left Arrow 14">
            <a:extLst>
              <a:ext uri="{FF2B5EF4-FFF2-40B4-BE49-F238E27FC236}">
                <a16:creationId xmlns:a16="http://schemas.microsoft.com/office/drawing/2014/main" id="{6B4C62F5-5319-3B42-A1C4-BBA3C38DDB2D}"/>
              </a:ext>
            </a:extLst>
          </p:cNvPr>
          <p:cNvSpPr/>
          <p:nvPr/>
        </p:nvSpPr>
        <p:spPr>
          <a:xfrm>
            <a:off x="2498034" y="6107137"/>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
        <p:nvSpPr>
          <p:cNvPr id="18" name="Left Arrow 17">
            <a:extLst>
              <a:ext uri="{FF2B5EF4-FFF2-40B4-BE49-F238E27FC236}">
                <a16:creationId xmlns:a16="http://schemas.microsoft.com/office/drawing/2014/main" id="{842F3056-2D27-A344-B61C-93F340C999DE}"/>
              </a:ext>
            </a:extLst>
          </p:cNvPr>
          <p:cNvSpPr/>
          <p:nvPr/>
        </p:nvSpPr>
        <p:spPr>
          <a:xfrm>
            <a:off x="8468138" y="2144984"/>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36034230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Noah</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 </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a:p>
            <a:endParaRPr lang="en-US" sz="1800" dirty="0"/>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Save mankind (allow God to re-start)</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Build an ark to carry his family and the animals</a:t>
            </a:r>
          </a:p>
          <a:p>
            <a:r>
              <a:rPr lang="en-US" sz="1800" dirty="0"/>
              <a:t>     (to survive the flood)</a:t>
            </a:r>
          </a:p>
        </p:txBody>
      </p:sp>
      <p:sp>
        <p:nvSpPr>
          <p:cNvPr id="13" name="Rectangle 12">
            <a:extLst>
              <a:ext uri="{FF2B5EF4-FFF2-40B4-BE49-F238E27FC236}">
                <a16:creationId xmlns:a16="http://schemas.microsoft.com/office/drawing/2014/main" id="{58739E36-A08B-F343-B483-979B36E2351F}"/>
              </a:ext>
            </a:extLst>
          </p:cNvPr>
          <p:cNvSpPr/>
          <p:nvPr/>
        </p:nvSpPr>
        <p:spPr>
          <a:xfrm>
            <a:off x="166685" y="5874552"/>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When he was warned about things not yet seen, </a:t>
            </a:r>
          </a:p>
          <a:p>
            <a:pPr algn="ctr">
              <a:tabLst>
                <a:tab pos="457200" algn="l"/>
                <a:tab pos="914400" algn="l"/>
                <a:tab pos="1371600" algn="l"/>
                <a:tab pos="1828800" algn="l"/>
                <a:tab pos="2286000" algn="l"/>
              </a:tabLst>
            </a:pPr>
            <a:r>
              <a:rPr lang="en-US" sz="2000" dirty="0"/>
              <a:t>in holy fear he built an ark to save his family</a:t>
            </a:r>
          </a:p>
        </p:txBody>
      </p:sp>
      <p:sp>
        <p:nvSpPr>
          <p:cNvPr id="14" name="Left Arrow 13">
            <a:extLst>
              <a:ext uri="{FF2B5EF4-FFF2-40B4-BE49-F238E27FC236}">
                <a16:creationId xmlns:a16="http://schemas.microsoft.com/office/drawing/2014/main" id="{D05AA866-0267-3E49-B1AF-581414307537}"/>
              </a:ext>
            </a:extLst>
          </p:cNvPr>
          <p:cNvSpPr/>
          <p:nvPr/>
        </p:nvSpPr>
        <p:spPr>
          <a:xfrm>
            <a:off x="8468138" y="2038968"/>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
        <p:nvSpPr>
          <p:cNvPr id="15" name="Left Arrow 14">
            <a:extLst>
              <a:ext uri="{FF2B5EF4-FFF2-40B4-BE49-F238E27FC236}">
                <a16:creationId xmlns:a16="http://schemas.microsoft.com/office/drawing/2014/main" id="{E2050CD6-2CF2-714D-911C-3B622D60B81A}"/>
              </a:ext>
            </a:extLst>
          </p:cNvPr>
          <p:cNvSpPr/>
          <p:nvPr/>
        </p:nvSpPr>
        <p:spPr>
          <a:xfrm>
            <a:off x="8468138" y="2960669"/>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1193989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Abraham (and Sarah)</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 </a:t>
            </a:r>
          </a:p>
        </p:txBody>
      </p:sp>
      <p:sp>
        <p:nvSpPr>
          <p:cNvPr id="7" name="Rectangle 6"/>
          <p:cNvSpPr/>
          <p:nvPr/>
        </p:nvSpPr>
        <p:spPr>
          <a:xfrm>
            <a:off x="169861" y="2875612"/>
            <a:ext cx="1407148"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a:p>
            <a:endParaRPr lang="en-US" sz="1800" dirty="0"/>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and Obey God</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Establish a nation (and ultimately kingdom) for God</a:t>
            </a:r>
          </a:p>
          <a:p>
            <a:r>
              <a:rPr lang="en-US" sz="1800" dirty="0"/>
              <a:t>     [</a:t>
            </a:r>
            <a:r>
              <a:rPr lang="en-US" sz="1800" u="sng" dirty="0"/>
              <a:t>all people </a:t>
            </a:r>
            <a:r>
              <a:rPr lang="en-US" sz="1800" dirty="0"/>
              <a:t>would ultimately be blessed by this]</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Move to a new (promised) land and establish residence</a:t>
            </a:r>
          </a:p>
        </p:txBody>
      </p:sp>
      <p:sp>
        <p:nvSpPr>
          <p:cNvPr id="14" name="Rectangle 13">
            <a:extLst>
              <a:ext uri="{FF2B5EF4-FFF2-40B4-BE49-F238E27FC236}">
                <a16:creationId xmlns:a16="http://schemas.microsoft.com/office/drawing/2014/main" id="{74666C93-1313-1B4C-863F-03C96DB937DC}"/>
              </a:ext>
            </a:extLst>
          </p:cNvPr>
          <p:cNvSpPr/>
          <p:nvPr/>
        </p:nvSpPr>
        <p:spPr>
          <a:xfrm>
            <a:off x="188119" y="4846050"/>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Abraham was called to go to a place he would later receive as his inheritance; he obeyed and went, even though he did not know where he was going</a:t>
            </a:r>
            <a:r>
              <a:rPr lang="mr-IN" sz="2000" dirty="0"/>
              <a:t>…</a:t>
            </a:r>
            <a:r>
              <a:rPr lang="en-US" sz="2000" dirty="0"/>
              <a:t> </a:t>
            </a:r>
          </a:p>
          <a:p>
            <a:endParaRPr lang="en-US" sz="800" dirty="0"/>
          </a:p>
          <a:p>
            <a:r>
              <a:rPr lang="en-US" sz="2000" dirty="0"/>
              <a:t>… he was </a:t>
            </a:r>
            <a:r>
              <a:rPr lang="en-US" sz="2000" u="sng" dirty="0"/>
              <a:t>looking forward </a:t>
            </a:r>
            <a:r>
              <a:rPr lang="en-US" sz="2000" dirty="0"/>
              <a:t>to the city with foundations, whose architect and builder is God</a:t>
            </a:r>
            <a:r>
              <a:rPr lang="mr-IN" sz="2000" dirty="0"/>
              <a:t>…</a:t>
            </a:r>
            <a:endParaRPr lang="en-US" sz="2000" dirty="0"/>
          </a:p>
        </p:txBody>
      </p:sp>
      <p:sp>
        <p:nvSpPr>
          <p:cNvPr id="13" name="Left Arrow 12">
            <a:extLst>
              <a:ext uri="{FF2B5EF4-FFF2-40B4-BE49-F238E27FC236}">
                <a16:creationId xmlns:a16="http://schemas.microsoft.com/office/drawing/2014/main" id="{B92A5523-5047-3C4A-A304-406CDE90D420}"/>
              </a:ext>
            </a:extLst>
          </p:cNvPr>
          <p:cNvSpPr/>
          <p:nvPr/>
        </p:nvSpPr>
        <p:spPr>
          <a:xfrm>
            <a:off x="8468138" y="2038968"/>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
        <p:nvSpPr>
          <p:cNvPr id="15" name="Left Arrow 14">
            <a:extLst>
              <a:ext uri="{FF2B5EF4-FFF2-40B4-BE49-F238E27FC236}">
                <a16:creationId xmlns:a16="http://schemas.microsoft.com/office/drawing/2014/main" id="{659E205C-906B-A546-8EE8-C959F14D6A96}"/>
              </a:ext>
            </a:extLst>
          </p:cNvPr>
          <p:cNvSpPr/>
          <p:nvPr/>
        </p:nvSpPr>
        <p:spPr>
          <a:xfrm>
            <a:off x="8468138" y="2960669"/>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332225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Joseph</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 </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1015663"/>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a:p>
            <a:endParaRPr lang="en-US" sz="1800" dirty="0"/>
          </a:p>
          <a:p>
            <a:endParaRPr lang="en-US" sz="1800" dirty="0"/>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and Serve God</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Save people (especially those of his own family)</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1015663"/>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As God’s messenger, interpret dreams;</a:t>
            </a:r>
          </a:p>
          <a:p>
            <a:r>
              <a:rPr lang="en-US" sz="1800" dirty="0"/>
              <a:t>Store food during the good seasons for the bad times</a:t>
            </a:r>
          </a:p>
          <a:p>
            <a:r>
              <a:rPr lang="en-US" sz="1800" dirty="0"/>
              <a:t>Manage the food supply to last through the famine</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615333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2000" dirty="0"/>
              <a:t>Joseph served God and the nations affected by the famine</a:t>
            </a:r>
          </a:p>
        </p:txBody>
      </p:sp>
      <p:sp>
        <p:nvSpPr>
          <p:cNvPr id="14" name="Left Arrow 13">
            <a:extLst>
              <a:ext uri="{FF2B5EF4-FFF2-40B4-BE49-F238E27FC236}">
                <a16:creationId xmlns:a16="http://schemas.microsoft.com/office/drawing/2014/main" id="{3E47B15E-38B0-B941-90FB-187783490253}"/>
              </a:ext>
            </a:extLst>
          </p:cNvPr>
          <p:cNvSpPr/>
          <p:nvPr/>
        </p:nvSpPr>
        <p:spPr>
          <a:xfrm>
            <a:off x="8468138" y="2038968"/>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
        <p:nvSpPr>
          <p:cNvPr id="15" name="Left Arrow 14">
            <a:extLst>
              <a:ext uri="{FF2B5EF4-FFF2-40B4-BE49-F238E27FC236}">
                <a16:creationId xmlns:a16="http://schemas.microsoft.com/office/drawing/2014/main" id="{1827C2C7-E0D7-1C49-A106-F034D5D339A3}"/>
              </a:ext>
            </a:extLst>
          </p:cNvPr>
          <p:cNvSpPr/>
          <p:nvPr/>
        </p:nvSpPr>
        <p:spPr>
          <a:xfrm>
            <a:off x="8468138" y="2960669"/>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3100734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Moses’ Parents</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 </a:t>
            </a:r>
          </a:p>
        </p:txBody>
      </p:sp>
      <p:sp>
        <p:nvSpPr>
          <p:cNvPr id="7" name="Rectangle 6"/>
          <p:cNvSpPr/>
          <p:nvPr/>
        </p:nvSpPr>
        <p:spPr>
          <a:xfrm>
            <a:off x="169861" y="2875612"/>
            <a:ext cx="1407148"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a:p>
            <a:endParaRPr lang="en-US" sz="1800" dirty="0"/>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and Serve God (and preserve their family)</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Save / free their people (through their son Moses, though they were unaware); </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Save their son from being killed by </a:t>
            </a:r>
            <a:r>
              <a:rPr lang="en-US" sz="1800" dirty="0" err="1"/>
              <a:t>Pharoah’s</a:t>
            </a:r>
            <a:r>
              <a:rPr lang="en-US" sz="1800" dirty="0"/>
              <a:t> rule</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5875037"/>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They were not afraid of the king’s edict.</a:t>
            </a:r>
          </a:p>
          <a:p>
            <a:r>
              <a:rPr lang="en-US" sz="2000" dirty="0"/>
              <a:t>They “complied” with the law in a shrewd / clever manner.</a:t>
            </a:r>
          </a:p>
        </p:txBody>
      </p:sp>
      <p:sp>
        <p:nvSpPr>
          <p:cNvPr id="14" name="Left Arrow 13">
            <a:extLst>
              <a:ext uri="{FF2B5EF4-FFF2-40B4-BE49-F238E27FC236}">
                <a16:creationId xmlns:a16="http://schemas.microsoft.com/office/drawing/2014/main" id="{32E7B599-124C-3041-9745-2102A7E79903}"/>
              </a:ext>
            </a:extLst>
          </p:cNvPr>
          <p:cNvSpPr/>
          <p:nvPr/>
        </p:nvSpPr>
        <p:spPr>
          <a:xfrm>
            <a:off x="8468138" y="2038968"/>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
        <p:nvSpPr>
          <p:cNvPr id="15" name="Left Arrow 14">
            <a:extLst>
              <a:ext uri="{FF2B5EF4-FFF2-40B4-BE49-F238E27FC236}">
                <a16:creationId xmlns:a16="http://schemas.microsoft.com/office/drawing/2014/main" id="{9F74EA5A-209E-B84E-B497-2FF443CCF688}"/>
              </a:ext>
            </a:extLst>
          </p:cNvPr>
          <p:cNvSpPr/>
          <p:nvPr/>
        </p:nvSpPr>
        <p:spPr>
          <a:xfrm>
            <a:off x="8468138" y="3244943"/>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15932691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a:solidFill>
                  <a:srgbClr val="002060"/>
                </a:solidFill>
                <a:ea typeface="ヒラギノ明朝 ProN W3" charset="0"/>
                <a:cs typeface="ヒラギノ明朝 ProN W3" charset="0"/>
                <a:sym typeface="Arial" charset="0"/>
              </a:rPr>
              <a:t>Quote</a:t>
            </a:r>
            <a:endParaRPr lang="en-US" sz="2800" b="1">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242525"/>
            <a:ext cx="8547100" cy="2446247"/>
          </a:xfrm>
          <a:solidFill>
            <a:srgbClr val="FFFF99">
              <a:alpha val="49803"/>
            </a:srgbClr>
          </a:solidFill>
          <a:ln w="28448" cap="flat">
            <a:solidFill>
              <a:srgbClr val="FF0000"/>
            </a:solidFill>
            <a:miter lim="800000"/>
            <a:headEnd/>
            <a:tailEnd/>
          </a:ln>
        </p:spPr>
        <p:txBody>
          <a:bodyPr vert="horz" wrap="square" lIns="50800" tIns="50800" rIns="0" bIns="50800" numCol="1" anchor="t" anchorCtr="0" compatLnSpc="1">
            <a:prstTxWarp prst="textNoShape">
              <a:avLst/>
            </a:prstTxWarp>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I don’t ever want to be the third servant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with the talents or the gifts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planted in the ground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just because I am fearful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of what would happen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if I tried to multiply them.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Hannah </a:t>
            </a:r>
            <a:r>
              <a:rPr lang="en-US" sz="2000" b="1" dirty="0" err="1">
                <a:ea typeface="ヒラギノ明朝 ProN W3" charset="0"/>
              </a:rPr>
              <a:t>Brencher</a:t>
            </a:r>
            <a:endParaRPr lang="en-US" sz="2000" b="1" dirty="0">
              <a:ea typeface="ヒラギノ明朝 ProN W3" charset="0"/>
            </a:endParaRPr>
          </a:p>
        </p:txBody>
      </p:sp>
    </p:spTree>
    <p:extLst>
      <p:ext uri="{BB962C8B-B14F-4D97-AF65-F5344CB8AC3E}">
        <p14:creationId xmlns:p14="http://schemas.microsoft.com/office/powerpoint/2010/main" val="368894437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Moses</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 </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and Serve God</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Save / free his (and God’s) people</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Lead the people to the Promised Land of Canaan</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5066654"/>
            <a:ext cx="8824911" cy="166199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Moses chose to be mistreated along with the people of God rather than to enjoy the fleeting pleasures of sin…  </a:t>
            </a:r>
          </a:p>
          <a:p>
            <a:endParaRPr lang="en-US" sz="800" dirty="0"/>
          </a:p>
          <a:p>
            <a:r>
              <a:rPr lang="en-US" sz="2000" dirty="0"/>
              <a:t>Moses looked ahead to his reward… </a:t>
            </a:r>
          </a:p>
          <a:p>
            <a:endParaRPr lang="en-US" sz="800" dirty="0"/>
          </a:p>
          <a:p>
            <a:r>
              <a:rPr lang="en-US" sz="2000" dirty="0"/>
              <a:t>Moses persevered because he saw He who is invisible…</a:t>
            </a:r>
          </a:p>
        </p:txBody>
      </p:sp>
      <p:sp>
        <p:nvSpPr>
          <p:cNvPr id="14" name="Left Arrow 13">
            <a:extLst>
              <a:ext uri="{FF2B5EF4-FFF2-40B4-BE49-F238E27FC236}">
                <a16:creationId xmlns:a16="http://schemas.microsoft.com/office/drawing/2014/main" id="{FB141A79-315E-114B-9FDC-89F115A2D01E}"/>
              </a:ext>
            </a:extLst>
          </p:cNvPr>
          <p:cNvSpPr/>
          <p:nvPr/>
        </p:nvSpPr>
        <p:spPr>
          <a:xfrm>
            <a:off x="8468138" y="2017948"/>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
        <p:nvSpPr>
          <p:cNvPr id="15" name="Left Arrow 14">
            <a:extLst>
              <a:ext uri="{FF2B5EF4-FFF2-40B4-BE49-F238E27FC236}">
                <a16:creationId xmlns:a16="http://schemas.microsoft.com/office/drawing/2014/main" id="{7146FC63-AE63-C948-83AB-59450B5044B5}"/>
              </a:ext>
            </a:extLst>
          </p:cNvPr>
          <p:cNvSpPr/>
          <p:nvPr/>
        </p:nvSpPr>
        <p:spPr>
          <a:xfrm>
            <a:off x="8468138" y="2971680"/>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1348643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Moses</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 </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and Serve God</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Save / free his (and God’s) people</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Lead the people to the Promised Land of Canaan</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5066654"/>
            <a:ext cx="8824911" cy="166199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Moses chose to be mistreated along with the people of God rather than to enjoy the fleeting pleasures of sin…  </a:t>
            </a:r>
          </a:p>
          <a:p>
            <a:endParaRPr lang="en-US" sz="800" dirty="0"/>
          </a:p>
          <a:p>
            <a:r>
              <a:rPr lang="en-US" sz="2000" dirty="0"/>
              <a:t>Moses looked ahead to his reward… </a:t>
            </a:r>
          </a:p>
          <a:p>
            <a:endParaRPr lang="en-US" sz="800" dirty="0"/>
          </a:p>
          <a:p>
            <a:r>
              <a:rPr lang="en-US" sz="2000" dirty="0"/>
              <a:t>Moses persevered because he saw He who is invisible…</a:t>
            </a:r>
          </a:p>
        </p:txBody>
      </p:sp>
      <p:sp>
        <p:nvSpPr>
          <p:cNvPr id="14" name="Left Arrow 13">
            <a:extLst>
              <a:ext uri="{FF2B5EF4-FFF2-40B4-BE49-F238E27FC236}">
                <a16:creationId xmlns:a16="http://schemas.microsoft.com/office/drawing/2014/main" id="{FB141A79-315E-114B-9FDC-89F115A2D01E}"/>
              </a:ext>
            </a:extLst>
          </p:cNvPr>
          <p:cNvSpPr/>
          <p:nvPr/>
        </p:nvSpPr>
        <p:spPr>
          <a:xfrm>
            <a:off x="8468138" y="2017948"/>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
        <p:nvSpPr>
          <p:cNvPr id="15" name="Left Arrow 14">
            <a:extLst>
              <a:ext uri="{FF2B5EF4-FFF2-40B4-BE49-F238E27FC236}">
                <a16:creationId xmlns:a16="http://schemas.microsoft.com/office/drawing/2014/main" id="{7146FC63-AE63-C948-83AB-59450B5044B5}"/>
              </a:ext>
            </a:extLst>
          </p:cNvPr>
          <p:cNvSpPr/>
          <p:nvPr/>
        </p:nvSpPr>
        <p:spPr>
          <a:xfrm>
            <a:off x="8468138" y="2971680"/>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2946789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Judah</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 </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Protect his family, especially his father (as he got older)</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Obtain feed for his family during a great famine</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Protect the only other son of his father’s favorite wife Rachel</a:t>
            </a:r>
          </a:p>
        </p:txBody>
      </p:sp>
      <p:sp>
        <p:nvSpPr>
          <p:cNvPr id="13" name="Rectangle 12">
            <a:extLst>
              <a:ext uri="{FF2B5EF4-FFF2-40B4-BE49-F238E27FC236}">
                <a16:creationId xmlns:a16="http://schemas.microsoft.com/office/drawing/2014/main" id="{FA29E31D-BF44-9C49-B8E3-A5F329D11B13}"/>
              </a:ext>
            </a:extLst>
          </p:cNvPr>
          <p:cNvSpPr/>
          <p:nvPr/>
        </p:nvSpPr>
        <p:spPr>
          <a:xfrm>
            <a:off x="128588" y="5436523"/>
            <a:ext cx="8824911" cy="123110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2000" dirty="0"/>
              <a:t>Judah offered his life to save Benjamin, after years of regret about selling Joseph into captivity and seeing his father mourn.</a:t>
            </a:r>
          </a:p>
          <a:p>
            <a:endParaRPr lang="en-US" sz="800" dirty="0"/>
          </a:p>
          <a:p>
            <a:r>
              <a:rPr lang="en-US" sz="2000" dirty="0"/>
              <a:t>This is the key to Jesus coming from the line of Judah (not Joseph).</a:t>
            </a:r>
          </a:p>
        </p:txBody>
      </p:sp>
      <p:sp>
        <p:nvSpPr>
          <p:cNvPr id="15" name="Left Arrow 14">
            <a:extLst>
              <a:ext uri="{FF2B5EF4-FFF2-40B4-BE49-F238E27FC236}">
                <a16:creationId xmlns:a16="http://schemas.microsoft.com/office/drawing/2014/main" id="{5AD2C20D-684D-F146-94EE-DDF47CC2B27F}"/>
              </a:ext>
            </a:extLst>
          </p:cNvPr>
          <p:cNvSpPr/>
          <p:nvPr/>
        </p:nvSpPr>
        <p:spPr>
          <a:xfrm>
            <a:off x="8468138" y="2971680"/>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
        <p:nvSpPr>
          <p:cNvPr id="16" name="Left Arrow 15">
            <a:extLst>
              <a:ext uri="{FF2B5EF4-FFF2-40B4-BE49-F238E27FC236}">
                <a16:creationId xmlns:a16="http://schemas.microsoft.com/office/drawing/2014/main" id="{B90402C0-7415-7643-9484-6D7F5BF388C2}"/>
              </a:ext>
            </a:extLst>
          </p:cNvPr>
          <p:cNvSpPr/>
          <p:nvPr/>
        </p:nvSpPr>
        <p:spPr>
          <a:xfrm>
            <a:off x="8468137" y="2006484"/>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3900864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The Israelite Army at Jericho</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 </a:t>
            </a:r>
          </a:p>
        </p:txBody>
      </p:sp>
      <p:sp>
        <p:nvSpPr>
          <p:cNvPr id="7" name="Rectangle 6"/>
          <p:cNvSpPr/>
          <p:nvPr/>
        </p:nvSpPr>
        <p:spPr>
          <a:xfrm>
            <a:off x="169861" y="2875612"/>
            <a:ext cx="1407148"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a:p>
            <a:endParaRPr lang="en-US" sz="1800" dirty="0"/>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Obey God</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Take over the promised land (promised by God for His </a:t>
            </a:r>
          </a:p>
          <a:p>
            <a:r>
              <a:rPr lang="en-US" sz="1800" dirty="0"/>
              <a:t>Kingdom and people)</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Conquer the walled city of Jericho with glory to God</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4395787"/>
            <a:ext cx="8824911" cy="246221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 pos="2341563" algn="l"/>
              </a:tabLst>
            </a:pPr>
            <a:r>
              <a:rPr lang="en-US" sz="2000" dirty="0"/>
              <a:t>The army obeyed God’s odd offensive plan,</a:t>
            </a:r>
          </a:p>
          <a:p>
            <a:pPr>
              <a:tabLst>
                <a:tab pos="449263" algn="l"/>
                <a:tab pos="912813" algn="l"/>
                <a:tab pos="1362075" algn="l"/>
                <a:tab pos="1825625" algn="l"/>
                <a:tab pos="2341563" algn="l"/>
              </a:tabLst>
            </a:pPr>
            <a:r>
              <a:rPr lang="en-US" sz="2000" dirty="0"/>
              <a:t>	marching around the city once a day for six days </a:t>
            </a:r>
          </a:p>
          <a:p>
            <a:pPr>
              <a:tabLst>
                <a:tab pos="449263" algn="l"/>
                <a:tab pos="912813" algn="l"/>
                <a:tab pos="1362075" algn="l"/>
                <a:tab pos="1825625" algn="l"/>
                <a:tab pos="2341563" algn="l"/>
              </a:tabLst>
            </a:pPr>
            <a:r>
              <a:rPr lang="en-US" sz="2000" dirty="0"/>
              <a:t>		(with trumpets sounding, but no war cry)</a:t>
            </a:r>
          </a:p>
          <a:p>
            <a:pPr>
              <a:tabLst>
                <a:tab pos="449263" algn="l"/>
                <a:tab pos="912813" algn="l"/>
                <a:tab pos="1362075" algn="l"/>
                <a:tab pos="1825625" algn="l"/>
                <a:tab pos="2341563" algn="l"/>
              </a:tabLst>
            </a:pPr>
            <a:r>
              <a:rPr lang="en-US" sz="2000" dirty="0"/>
              <a:t>	and then marching around seven times on the seventh day</a:t>
            </a:r>
          </a:p>
          <a:p>
            <a:pPr>
              <a:tabLst>
                <a:tab pos="449263" algn="l"/>
                <a:tab pos="912813" algn="l"/>
                <a:tab pos="1362075" algn="l"/>
                <a:tab pos="1825625" algn="l"/>
                <a:tab pos="2341563" algn="l"/>
              </a:tabLst>
            </a:pPr>
            <a:r>
              <a:rPr lang="en-US" sz="2000" dirty="0"/>
              <a:t>		with trumpets and war cries.</a:t>
            </a:r>
          </a:p>
          <a:p>
            <a:pPr>
              <a:tabLst>
                <a:tab pos="449263" algn="l"/>
                <a:tab pos="912813" algn="l"/>
                <a:tab pos="1362075" algn="l"/>
                <a:tab pos="1825625" algn="l"/>
                <a:tab pos="2341563" algn="l"/>
              </a:tabLst>
            </a:pPr>
            <a:endParaRPr lang="en-US" sz="800" dirty="0"/>
          </a:p>
          <a:p>
            <a:pPr>
              <a:tabLst>
                <a:tab pos="449263" algn="l"/>
                <a:tab pos="912813" algn="l"/>
                <a:tab pos="1362075" algn="l"/>
                <a:tab pos="1825625" algn="l"/>
                <a:tab pos="2341563" algn="l"/>
              </a:tabLst>
            </a:pPr>
            <a:r>
              <a:rPr lang="en-US" sz="2000" dirty="0"/>
              <a:t>PDE: Think of the mindset of the army – </a:t>
            </a:r>
          </a:p>
          <a:p>
            <a:pPr>
              <a:tabLst>
                <a:tab pos="449263" algn="l"/>
                <a:tab pos="912813" algn="l"/>
                <a:tab pos="1362075" algn="l"/>
                <a:tab pos="1825625" algn="l"/>
                <a:tab pos="2341563" algn="l"/>
              </a:tabLst>
            </a:pPr>
            <a:r>
              <a:rPr lang="en-US" sz="2000" dirty="0"/>
              <a:t>	“why are we doing it this way?”</a:t>
            </a:r>
          </a:p>
        </p:txBody>
      </p:sp>
      <p:sp>
        <p:nvSpPr>
          <p:cNvPr id="14" name="Left Arrow 13">
            <a:extLst>
              <a:ext uri="{FF2B5EF4-FFF2-40B4-BE49-F238E27FC236}">
                <a16:creationId xmlns:a16="http://schemas.microsoft.com/office/drawing/2014/main" id="{26DB12EB-5DDE-8D4F-88F4-7CD5372F67A9}"/>
              </a:ext>
            </a:extLst>
          </p:cNvPr>
          <p:cNvSpPr/>
          <p:nvPr/>
        </p:nvSpPr>
        <p:spPr>
          <a:xfrm>
            <a:off x="8468138" y="2971680"/>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
        <p:nvSpPr>
          <p:cNvPr id="15" name="Left Arrow 14">
            <a:extLst>
              <a:ext uri="{FF2B5EF4-FFF2-40B4-BE49-F238E27FC236}">
                <a16:creationId xmlns:a16="http://schemas.microsoft.com/office/drawing/2014/main" id="{99FF468E-FEDA-AE4F-B638-9B455CA107A7}"/>
              </a:ext>
            </a:extLst>
          </p:cNvPr>
          <p:cNvSpPr/>
          <p:nvPr/>
        </p:nvSpPr>
        <p:spPr>
          <a:xfrm>
            <a:off x="8468137" y="2006484"/>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656581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Rahab</a:t>
            </a:r>
          </a:p>
        </p:txBody>
      </p:sp>
      <p:sp>
        <p:nvSpPr>
          <p:cNvPr id="8" name="Rectangle 7"/>
          <p:cNvSpPr/>
          <p:nvPr/>
        </p:nvSpPr>
        <p:spPr>
          <a:xfrm>
            <a:off x="169861" y="1921427"/>
            <a:ext cx="1407148" cy="738664"/>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a:p>
            <a:r>
              <a:rPr lang="en-US" sz="1800" dirty="0"/>
              <a:t> </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a:p>
            <a:endParaRPr lang="en-US" sz="1800" dirty="0"/>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738664"/>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Support and save her family; </a:t>
            </a:r>
          </a:p>
          <a:p>
            <a:pPr>
              <a:tabLst>
                <a:tab pos="450850" algn="l"/>
              </a:tabLst>
            </a:pPr>
            <a:r>
              <a:rPr lang="en-US" sz="1800" dirty="0"/>
              <a:t>	but she believed in the power of God (Josh 2:11b)</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Survive the attack on her city by the people of God</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Protect those spying on her city, for she knows the power of God’s people</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5405541"/>
            <a:ext cx="8824911" cy="129266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 pos="2341563" algn="l"/>
              </a:tabLst>
            </a:pPr>
            <a:r>
              <a:rPr lang="en-US" sz="1800" dirty="0"/>
              <a:t>Rahab believed in the power of God, and knew He propelled the Israelite army.</a:t>
            </a:r>
          </a:p>
          <a:p>
            <a:pPr>
              <a:tabLst>
                <a:tab pos="449263" algn="l"/>
                <a:tab pos="912813" algn="l"/>
                <a:tab pos="1362075" algn="l"/>
                <a:tab pos="1825625" algn="l"/>
                <a:tab pos="2341563" algn="l"/>
              </a:tabLst>
            </a:pPr>
            <a:r>
              <a:rPr lang="en-US" sz="1800" dirty="0"/>
              <a:t>Imagine that her wall apartment was the only structure standing, </a:t>
            </a:r>
          </a:p>
          <a:p>
            <a:pPr>
              <a:tabLst>
                <a:tab pos="449263" algn="l"/>
                <a:tab pos="912813" algn="l"/>
                <a:tab pos="1362075" algn="l"/>
                <a:tab pos="1825625" algn="l"/>
                <a:tab pos="2341563" algn="l"/>
              </a:tabLst>
            </a:pPr>
            <a:r>
              <a:rPr lang="en-US" sz="1800" dirty="0"/>
              <a:t>	as the wall fell down in every direction.</a:t>
            </a:r>
          </a:p>
          <a:p>
            <a:pPr>
              <a:tabLst>
                <a:tab pos="449263" algn="l"/>
                <a:tab pos="912813" algn="l"/>
                <a:tab pos="1362075" algn="l"/>
                <a:tab pos="1825625" algn="l"/>
                <a:tab pos="2341563" algn="l"/>
              </a:tabLst>
            </a:pPr>
            <a:r>
              <a:rPr lang="en-US" sz="1800" dirty="0"/>
              <a:t>Rahab became an ancestor of David and Jesus Christ.</a:t>
            </a:r>
          </a:p>
        </p:txBody>
      </p:sp>
      <p:sp>
        <p:nvSpPr>
          <p:cNvPr id="14" name="Left Arrow 13">
            <a:extLst>
              <a:ext uri="{FF2B5EF4-FFF2-40B4-BE49-F238E27FC236}">
                <a16:creationId xmlns:a16="http://schemas.microsoft.com/office/drawing/2014/main" id="{DDCEC2CC-AAFB-2146-A9AD-F3A35389795B}"/>
              </a:ext>
            </a:extLst>
          </p:cNvPr>
          <p:cNvSpPr/>
          <p:nvPr/>
        </p:nvSpPr>
        <p:spPr>
          <a:xfrm>
            <a:off x="8468138" y="2971680"/>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
        <p:nvSpPr>
          <p:cNvPr id="15" name="Left Arrow 14">
            <a:extLst>
              <a:ext uri="{FF2B5EF4-FFF2-40B4-BE49-F238E27FC236}">
                <a16:creationId xmlns:a16="http://schemas.microsoft.com/office/drawing/2014/main" id="{009BFC8D-2427-874A-BA5F-3E65423B73BA}"/>
              </a:ext>
            </a:extLst>
          </p:cNvPr>
          <p:cNvSpPr/>
          <p:nvPr/>
        </p:nvSpPr>
        <p:spPr>
          <a:xfrm>
            <a:off x="8468137" y="2006484"/>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1494107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Gideon</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and save His people</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Accept the assignment to battle the nation’s enemies</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Win the battle with only a few, and recognize the power of God</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5384249"/>
            <a:ext cx="8824911" cy="129266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 pos="2341563" algn="l"/>
              </a:tabLst>
            </a:pPr>
            <a:r>
              <a:rPr lang="en-US" sz="1800" dirty="0"/>
              <a:t>Gideon wanted to serve God, but felt inadequate.</a:t>
            </a:r>
          </a:p>
          <a:p>
            <a:pPr>
              <a:tabLst>
                <a:tab pos="449263" algn="l"/>
                <a:tab pos="912813" algn="l"/>
                <a:tab pos="1362075" algn="l"/>
                <a:tab pos="1825625" algn="l"/>
                <a:tab pos="2341563" algn="l"/>
              </a:tabLst>
            </a:pPr>
            <a:r>
              <a:rPr lang="en-US" sz="1800" dirty="0"/>
              <a:t>Gideon received several signs from God,</a:t>
            </a:r>
          </a:p>
          <a:p>
            <a:pPr>
              <a:tabLst>
                <a:tab pos="449263" algn="l"/>
                <a:tab pos="912813" algn="l"/>
                <a:tab pos="1362075" algn="l"/>
                <a:tab pos="1825625" algn="l"/>
                <a:tab pos="2341563" algn="l"/>
              </a:tabLst>
            </a:pPr>
            <a:r>
              <a:rPr lang="en-US" sz="1800" dirty="0"/>
              <a:t>	and launched the attack such that the enemy was totally confused</a:t>
            </a:r>
          </a:p>
          <a:p>
            <a:pPr>
              <a:tabLst>
                <a:tab pos="449263" algn="l"/>
                <a:tab pos="912813" algn="l"/>
                <a:tab pos="1362075" algn="l"/>
                <a:tab pos="1825625" algn="l"/>
                <a:tab pos="2341563" algn="l"/>
              </a:tabLst>
            </a:pPr>
            <a:r>
              <a:rPr lang="en-US" sz="1800" dirty="0"/>
              <a:t>Gideon was asked, but would not become the ruler of the people.</a:t>
            </a:r>
          </a:p>
        </p:txBody>
      </p:sp>
      <p:sp>
        <p:nvSpPr>
          <p:cNvPr id="14" name="Left Arrow 13">
            <a:extLst>
              <a:ext uri="{FF2B5EF4-FFF2-40B4-BE49-F238E27FC236}">
                <a16:creationId xmlns:a16="http://schemas.microsoft.com/office/drawing/2014/main" id="{7E470F60-F168-F241-8DFF-41449DD69861}"/>
              </a:ext>
            </a:extLst>
          </p:cNvPr>
          <p:cNvSpPr/>
          <p:nvPr/>
        </p:nvSpPr>
        <p:spPr>
          <a:xfrm>
            <a:off x="8468138" y="2971680"/>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
        <p:nvSpPr>
          <p:cNvPr id="15" name="Left Arrow 14">
            <a:extLst>
              <a:ext uri="{FF2B5EF4-FFF2-40B4-BE49-F238E27FC236}">
                <a16:creationId xmlns:a16="http://schemas.microsoft.com/office/drawing/2014/main" id="{2A4DF9EA-6A70-DC44-B47C-2AABCE9C76FD}"/>
              </a:ext>
            </a:extLst>
          </p:cNvPr>
          <p:cNvSpPr/>
          <p:nvPr/>
        </p:nvSpPr>
        <p:spPr>
          <a:xfrm>
            <a:off x="8468137" y="2006484"/>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1379918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Barak</a:t>
            </a:r>
          </a:p>
        </p:txBody>
      </p:sp>
      <p:sp>
        <p:nvSpPr>
          <p:cNvPr id="8" name="Rectangle 7"/>
          <p:cNvSpPr/>
          <p:nvPr/>
        </p:nvSpPr>
        <p:spPr>
          <a:xfrm>
            <a:off x="169861" y="1802159"/>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756344"/>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723783"/>
            <a:ext cx="1407148"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a:p>
            <a:endParaRPr lang="en-US" sz="1800" dirty="0"/>
          </a:p>
        </p:txBody>
      </p:sp>
      <p:sp>
        <p:nvSpPr>
          <p:cNvPr id="10" name="Rectangle 9">
            <a:extLst>
              <a:ext uri="{FF2B5EF4-FFF2-40B4-BE49-F238E27FC236}">
                <a16:creationId xmlns:a16="http://schemas.microsoft.com/office/drawing/2014/main" id="{9DD0D025-8AA0-E549-9D71-4CCF4A60F47D}"/>
              </a:ext>
            </a:extLst>
          </p:cNvPr>
          <p:cNvSpPr/>
          <p:nvPr/>
        </p:nvSpPr>
        <p:spPr>
          <a:xfrm>
            <a:off x="1700486" y="1802158"/>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(assumed) and save His people</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756343"/>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Lead the army of Israel (though with support from Deborah)</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723783"/>
            <a:ext cx="7291111"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Win the battle against the army of </a:t>
            </a:r>
            <a:r>
              <a:rPr lang="en-US" sz="1800" dirty="0" err="1"/>
              <a:t>Jabin</a:t>
            </a:r>
            <a:r>
              <a:rPr lang="en-US" sz="1800" dirty="0"/>
              <a:t>, king of Canaan (</a:t>
            </a:r>
            <a:r>
              <a:rPr lang="en-US" sz="1800" dirty="0" err="1"/>
              <a:t>Sisera</a:t>
            </a:r>
            <a:r>
              <a:rPr lang="en-US" sz="1800" dirty="0"/>
              <a:t> was the commander)</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5755309"/>
            <a:ext cx="8824911" cy="101566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49263" algn="l"/>
                <a:tab pos="912813" algn="l"/>
                <a:tab pos="1362075" algn="l"/>
                <a:tab pos="1825625" algn="l"/>
                <a:tab pos="2341563" algn="l"/>
              </a:tabLst>
            </a:pPr>
            <a:r>
              <a:rPr lang="en-US" sz="1800" dirty="0"/>
              <a:t>Barak, like Deborah, wanted to save his people.</a:t>
            </a:r>
          </a:p>
          <a:p>
            <a:pPr>
              <a:tabLst>
                <a:tab pos="449263" algn="l"/>
                <a:tab pos="912813" algn="l"/>
                <a:tab pos="1362075" algn="l"/>
                <a:tab pos="1825625" algn="l"/>
                <a:tab pos="2341563" algn="l"/>
              </a:tabLst>
            </a:pPr>
            <a:r>
              <a:rPr lang="en-US" sz="1800" dirty="0"/>
              <a:t>Barak’s purpose and mission was not for self glory.</a:t>
            </a:r>
          </a:p>
          <a:p>
            <a:pPr>
              <a:tabLst>
                <a:tab pos="449263" algn="l"/>
                <a:tab pos="912813" algn="l"/>
                <a:tab pos="1362075" algn="l"/>
                <a:tab pos="1825625" algn="l"/>
                <a:tab pos="2341563" algn="l"/>
              </a:tabLst>
            </a:pPr>
            <a:r>
              <a:rPr lang="en-US" sz="1800" dirty="0"/>
              <a:t>He sought help from every resource at his disposal (a lesson for all of us).</a:t>
            </a:r>
          </a:p>
        </p:txBody>
      </p:sp>
      <p:sp>
        <p:nvSpPr>
          <p:cNvPr id="14" name="Left Arrow 13">
            <a:extLst>
              <a:ext uri="{FF2B5EF4-FFF2-40B4-BE49-F238E27FC236}">
                <a16:creationId xmlns:a16="http://schemas.microsoft.com/office/drawing/2014/main" id="{B8BD36C4-7937-2E4C-97EE-108FD0E79310}"/>
              </a:ext>
            </a:extLst>
          </p:cNvPr>
          <p:cNvSpPr/>
          <p:nvPr/>
        </p:nvSpPr>
        <p:spPr>
          <a:xfrm>
            <a:off x="8468138" y="2852412"/>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
        <p:nvSpPr>
          <p:cNvPr id="15" name="Left Arrow 14">
            <a:extLst>
              <a:ext uri="{FF2B5EF4-FFF2-40B4-BE49-F238E27FC236}">
                <a16:creationId xmlns:a16="http://schemas.microsoft.com/office/drawing/2014/main" id="{2B98E3B0-08B7-1049-A480-EA863B806669}"/>
              </a:ext>
            </a:extLst>
          </p:cNvPr>
          <p:cNvSpPr/>
          <p:nvPr/>
        </p:nvSpPr>
        <p:spPr>
          <a:xfrm>
            <a:off x="8468137" y="1887216"/>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
        <p:nvSpPr>
          <p:cNvPr id="16" name="Rectangle 15">
            <a:extLst>
              <a:ext uri="{FF2B5EF4-FFF2-40B4-BE49-F238E27FC236}">
                <a16:creationId xmlns:a16="http://schemas.microsoft.com/office/drawing/2014/main" id="{7392498E-8A6C-C943-8B42-131655FF7031}"/>
              </a:ext>
            </a:extLst>
          </p:cNvPr>
          <p:cNvSpPr/>
          <p:nvPr/>
        </p:nvSpPr>
        <p:spPr>
          <a:xfrm>
            <a:off x="166685" y="4559771"/>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2000" dirty="0">
                <a:solidFill>
                  <a:schemeClr val="tx1"/>
                </a:solidFill>
              </a:rPr>
              <a:t>PDE: Consider how these may relate to the Greatest Commandments.</a:t>
            </a:r>
          </a:p>
          <a:p>
            <a:pPr lvl="6"/>
            <a:r>
              <a:rPr lang="en-US" sz="2000" dirty="0">
                <a:solidFill>
                  <a:schemeClr val="tx1"/>
                </a:solidFill>
              </a:rPr>
              <a:t>Love God with all of our being</a:t>
            </a:r>
          </a:p>
          <a:p>
            <a:pPr lvl="6"/>
            <a:r>
              <a:rPr lang="en-US" sz="2000" dirty="0">
                <a:solidFill>
                  <a:schemeClr val="tx1"/>
                </a:solidFill>
              </a:rPr>
              <a:t>Love our neighbor as ourselves</a:t>
            </a:r>
          </a:p>
        </p:txBody>
      </p:sp>
      <p:sp>
        <p:nvSpPr>
          <p:cNvPr id="17" name="Left Arrow 16">
            <a:extLst>
              <a:ext uri="{FF2B5EF4-FFF2-40B4-BE49-F238E27FC236}">
                <a16:creationId xmlns:a16="http://schemas.microsoft.com/office/drawing/2014/main" id="{D2C2F5A0-0489-C841-A882-745D2701ED30}"/>
              </a:ext>
            </a:extLst>
          </p:cNvPr>
          <p:cNvSpPr/>
          <p:nvPr/>
        </p:nvSpPr>
        <p:spPr>
          <a:xfrm>
            <a:off x="2536131" y="5321855"/>
            <a:ext cx="371061" cy="291548"/>
          </a:xfrm>
          <a:prstGeom prst="leftArrow">
            <a:avLst/>
          </a:prstGeom>
          <a:solidFill>
            <a:srgbClr val="0432FF"/>
          </a:solidFill>
          <a:ln w="28448">
            <a:solidFill>
              <a:srgbClr val="0432FF"/>
            </a:solidFill>
            <a:miter lim="800000"/>
            <a:headEnd/>
            <a:tailEnd/>
          </a:ln>
        </p:spPr>
        <p:txBody>
          <a:bodyPr wrap="square" tIns="91440" bIns="91440" rtlCol="0" anchor="ctr">
            <a:spAutoFit/>
          </a:bodyPr>
          <a:lstStyle/>
          <a:p>
            <a:pPr algn="ctr"/>
            <a:endParaRPr lang="en-US" sz="2000" dirty="0"/>
          </a:p>
        </p:txBody>
      </p:sp>
      <p:sp>
        <p:nvSpPr>
          <p:cNvPr id="18" name="Left Arrow 17">
            <a:extLst>
              <a:ext uri="{FF2B5EF4-FFF2-40B4-BE49-F238E27FC236}">
                <a16:creationId xmlns:a16="http://schemas.microsoft.com/office/drawing/2014/main" id="{16583B04-0A88-D94F-AC7C-D6717EA6626D}"/>
              </a:ext>
            </a:extLst>
          </p:cNvPr>
          <p:cNvSpPr/>
          <p:nvPr/>
        </p:nvSpPr>
        <p:spPr>
          <a:xfrm>
            <a:off x="2536131" y="4983705"/>
            <a:ext cx="371061" cy="291548"/>
          </a:xfrm>
          <a:prstGeom prst="leftArrow">
            <a:avLst/>
          </a:prstGeom>
          <a:solidFill>
            <a:srgbClr val="FF0000"/>
          </a:solidFill>
          <a:ln w="28448">
            <a:solidFill>
              <a:srgbClr val="FF0000"/>
            </a:solidFill>
            <a:miter lim="800000"/>
            <a:headEnd/>
            <a:tailEnd/>
          </a:ln>
        </p:spPr>
        <p:txBody>
          <a:bodyPr wrap="square" tIns="91440" bIns="91440" rtlCol="0" anchor="ctr">
            <a:spAutoFit/>
          </a:bodyPr>
          <a:lstStyle/>
          <a:p>
            <a:pPr algn="ctr"/>
            <a:endParaRPr lang="en-US" sz="2000" dirty="0"/>
          </a:p>
        </p:txBody>
      </p:sp>
    </p:spTree>
    <p:extLst>
      <p:ext uri="{BB962C8B-B14F-4D97-AF65-F5344CB8AC3E}">
        <p14:creationId xmlns:p14="http://schemas.microsoft.com/office/powerpoint/2010/main" val="3251844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Samson</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a:p>
            <a:endParaRPr lang="en-US" sz="1800" dirty="0"/>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(assumed) and save His people</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Personally defy, disrupt. and battle the Philistine overlords</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(final) Bring down the temple to Dakin and in doing that kill thousands of Philistines people and leaders</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5087489"/>
            <a:ext cx="8824911" cy="156966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290513" indent="-290513">
              <a:tabLst>
                <a:tab pos="449263" algn="l"/>
                <a:tab pos="912813" algn="l"/>
                <a:tab pos="1362075" algn="l"/>
                <a:tab pos="1825625" algn="l"/>
                <a:tab pos="2341563" algn="l"/>
              </a:tabLst>
            </a:pPr>
            <a:r>
              <a:rPr lang="en-US" sz="1800" dirty="0"/>
              <a:t>Samson was specially dedicated to the work of God – he kept the vow, but it is not known his level of faith.</a:t>
            </a:r>
          </a:p>
          <a:p>
            <a:pPr marL="290513" indent="-290513">
              <a:tabLst>
                <a:tab pos="449263" algn="l"/>
                <a:tab pos="912813" algn="l"/>
                <a:tab pos="1362075" algn="l"/>
                <a:tab pos="1825625" algn="l"/>
                <a:tab pos="2341563" algn="l"/>
              </a:tabLst>
            </a:pPr>
            <a:r>
              <a:rPr lang="en-US" sz="1800" dirty="0"/>
              <a:t>He appeared to be on more of a personal mission – likely because the people would not follow anyone against the Philistines.</a:t>
            </a:r>
          </a:p>
          <a:p>
            <a:pPr>
              <a:tabLst>
                <a:tab pos="449263" algn="l"/>
                <a:tab pos="912813" algn="l"/>
                <a:tab pos="1362075" algn="l"/>
                <a:tab pos="1825625" algn="l"/>
                <a:tab pos="2341563" algn="l"/>
              </a:tabLst>
            </a:pPr>
            <a:r>
              <a:rPr lang="en-US" sz="1800" dirty="0"/>
              <a:t>God used his spiritual weaknesses to plague the Philistines.</a:t>
            </a:r>
          </a:p>
        </p:txBody>
      </p:sp>
    </p:spTree>
    <p:extLst>
      <p:ext uri="{BB962C8B-B14F-4D97-AF65-F5344CB8AC3E}">
        <p14:creationId xmlns:p14="http://schemas.microsoft.com/office/powerpoint/2010/main" val="1720801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Enoch*</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Walk faithfully with God</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Specifics unknown</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5087489"/>
            <a:ext cx="8824911" cy="101566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290513" indent="-290513">
              <a:tabLst>
                <a:tab pos="449263" algn="l"/>
                <a:tab pos="912813" algn="l"/>
                <a:tab pos="1362075" algn="l"/>
                <a:tab pos="1825625" algn="l"/>
                <a:tab pos="2341563" algn="l"/>
              </a:tabLst>
            </a:pPr>
            <a:r>
              <a:rPr lang="en-US" sz="1800" dirty="0"/>
              <a:t>Not much about Enoch is known, except that he was exceptional – </a:t>
            </a:r>
          </a:p>
          <a:p>
            <a:pPr marL="290513" indent="-290513">
              <a:tabLst>
                <a:tab pos="449263" algn="l"/>
                <a:tab pos="912813" algn="l"/>
                <a:tab pos="1362075" algn="l"/>
                <a:tab pos="1825625" algn="l"/>
                <a:tab pos="2341563" algn="l"/>
              </a:tabLst>
            </a:pPr>
            <a:r>
              <a:rPr lang="en-US" sz="1800" dirty="0"/>
              <a:t>	and God took him away to be with Him.</a:t>
            </a:r>
          </a:p>
          <a:p>
            <a:pPr marL="290513" indent="-290513">
              <a:tabLst>
                <a:tab pos="449263" algn="l"/>
                <a:tab pos="912813" algn="l"/>
                <a:tab pos="1362075" algn="l"/>
                <a:tab pos="1825625" algn="l"/>
                <a:tab pos="2341563" algn="l"/>
              </a:tabLst>
            </a:pPr>
            <a:r>
              <a:rPr lang="en-US" sz="1800" dirty="0"/>
              <a:t>Consider how this relates to the idea of our consciousness after death…</a:t>
            </a:r>
          </a:p>
        </p:txBody>
      </p:sp>
    </p:spTree>
    <p:extLst>
      <p:ext uri="{BB962C8B-B14F-4D97-AF65-F5344CB8AC3E}">
        <p14:creationId xmlns:p14="http://schemas.microsoft.com/office/powerpoint/2010/main" val="1254324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Sarah*</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a:p>
            <a:endParaRPr lang="en-US" sz="1800" dirty="0"/>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and follow Him through her husband Abraham</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Be the ancestor of a great nation that would ultimately bring salvation to the world (how much of this did she understand?)</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Bear the promised son (and send away the competition)</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5087489"/>
            <a:ext cx="8824911" cy="738664"/>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290513" indent="-290513">
              <a:tabLst>
                <a:tab pos="449263" algn="l"/>
                <a:tab pos="912813" algn="l"/>
                <a:tab pos="1362075" algn="l"/>
                <a:tab pos="1825625" algn="l"/>
                <a:tab pos="2341563" algn="l"/>
              </a:tabLst>
            </a:pPr>
            <a:r>
              <a:rPr lang="en-US" sz="1800" dirty="0"/>
              <a:t>Sarah considered God faithful concerning His promise –</a:t>
            </a:r>
          </a:p>
          <a:p>
            <a:pPr marL="290513" indent="-290513">
              <a:tabLst>
                <a:tab pos="449263" algn="l"/>
                <a:tab pos="912813" algn="l"/>
                <a:tab pos="1362075" algn="l"/>
                <a:tab pos="1825625" algn="l"/>
                <a:tab pos="2341563" algn="l"/>
              </a:tabLst>
            </a:pPr>
            <a:r>
              <a:rPr lang="en-US" sz="1800" dirty="0"/>
              <a:t>	though she tried to accelerate the process against God’s plan</a:t>
            </a:r>
          </a:p>
        </p:txBody>
      </p:sp>
    </p:spTree>
    <p:extLst>
      <p:ext uri="{BB962C8B-B14F-4D97-AF65-F5344CB8AC3E}">
        <p14:creationId xmlns:p14="http://schemas.microsoft.com/office/powerpoint/2010/main" val="3659196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a:solidFill>
                  <a:srgbClr val="002060"/>
                </a:solidFill>
                <a:ea typeface="ヒラギノ明朝 ProN W3" charset="0"/>
                <a:cs typeface="ヒラギノ明朝 ProN W3" charset="0"/>
                <a:sym typeface="Arial" charset="0"/>
              </a:rPr>
              <a:t>Quote</a:t>
            </a:r>
            <a:endParaRPr lang="en-US" sz="2800" b="1">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896325"/>
            <a:ext cx="8547100" cy="5560946"/>
          </a:xfrm>
          <a:solidFill>
            <a:srgbClr val="FFFF99">
              <a:alpha val="49803"/>
            </a:srgbClr>
          </a:solidFill>
          <a:ln w="28448" cap="flat">
            <a:solidFill>
              <a:srgbClr val="FF0000"/>
            </a:solidFill>
            <a:miter lim="800000"/>
            <a:headEnd/>
            <a:tailEnd/>
          </a:ln>
        </p:spPr>
        <p:txBody>
          <a:bodyPr vert="horz" wrap="square" lIns="50800" tIns="50800" rIns="0" bIns="50800" numCol="1" anchor="t" anchorCtr="0" compatLnSpc="1">
            <a:prstTxWarp prst="textNoShape">
              <a:avLst/>
            </a:prstTxWarp>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Dr. Howard Gardner wrote a groundbreaking book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called </a:t>
            </a:r>
            <a:r>
              <a:rPr lang="en-US" sz="2000" b="1" u="sng" dirty="0">
                <a:ea typeface="ヒラギノ明朝 ProN W3" charset="0"/>
              </a:rPr>
              <a:t>Frames of Mind</a:t>
            </a:r>
            <a:r>
              <a:rPr lang="en-US" sz="2000" b="1" dirty="0">
                <a:ea typeface="ヒラギノ明朝 ProN W3" charset="0"/>
              </a:rPr>
              <a: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Dr. Gardner popularized the theory of multiple intelligences.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Simply put, different people are smart in different ways.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His original categories had eight types of intelligence: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word smart,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number smart,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picture smart,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body smart,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music smart,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people smart,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self smart, and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nature smart.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rPr>
              <a:t>											 From Whisper, by Mark </a:t>
            </a:r>
            <a:r>
              <a:rPr lang="en-US" sz="2000" b="1" dirty="0" err="1">
                <a:ea typeface="ヒラギノ明朝 ProN W3" charset="0"/>
              </a:rPr>
              <a:t>Batterson</a:t>
            </a:r>
            <a:endParaRPr lang="en-US" sz="2000" b="1" dirty="0">
              <a:ea typeface="ヒラギノ明朝 ProN W3" charset="0"/>
            </a:endParaRPr>
          </a:p>
        </p:txBody>
      </p:sp>
    </p:spTree>
    <p:extLst>
      <p:ext uri="{BB962C8B-B14F-4D97-AF65-F5344CB8AC3E}">
        <p14:creationId xmlns:p14="http://schemas.microsoft.com/office/powerpoint/2010/main" val="34178681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Hannah</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a:p>
            <a:endParaRPr lang="en-US" sz="1800" dirty="0"/>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Be a mother in Israel</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Pray for a child and offer him to God</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Take care of the child’s needs until he is delivered to Eli the priest</a:t>
            </a:r>
          </a:p>
        </p:txBody>
      </p:sp>
      <p:sp>
        <p:nvSpPr>
          <p:cNvPr id="13" name="Rectangle 12">
            <a:extLst>
              <a:ext uri="{FF2B5EF4-FFF2-40B4-BE49-F238E27FC236}">
                <a16:creationId xmlns:a16="http://schemas.microsoft.com/office/drawing/2014/main" id="{FA29E31D-BF44-9C49-B8E3-A5F329D11B13}"/>
              </a:ext>
            </a:extLst>
          </p:cNvPr>
          <p:cNvSpPr/>
          <p:nvPr/>
        </p:nvSpPr>
        <p:spPr>
          <a:xfrm>
            <a:off x="166686" y="4713241"/>
            <a:ext cx="8824911" cy="2092881"/>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1800" dirty="0"/>
              <a:t>Samuel a gift of God that was returned to Him.</a:t>
            </a:r>
          </a:p>
          <a:p>
            <a:endParaRPr lang="en-US" sz="800" dirty="0"/>
          </a:p>
          <a:p>
            <a:r>
              <a:rPr lang="en-US" sz="1800" dirty="0"/>
              <a:t>Hannah was the subject of ridicule by the other wife </a:t>
            </a:r>
            <a:r>
              <a:rPr lang="en-US" sz="1800" dirty="0" err="1"/>
              <a:t>Peninnah</a:t>
            </a:r>
            <a:endParaRPr lang="en-US" sz="1800" dirty="0"/>
          </a:p>
          <a:p>
            <a:pPr>
              <a:tabLst>
                <a:tab pos="444500" algn="l"/>
                <a:tab pos="850900" algn="l"/>
              </a:tabLst>
            </a:pPr>
            <a:r>
              <a:rPr lang="en-US" sz="1800" dirty="0"/>
              <a:t>	because she was childless,</a:t>
            </a:r>
          </a:p>
          <a:p>
            <a:r>
              <a:rPr lang="en-US" sz="1800" dirty="0"/>
              <a:t>	but she ended up with several children of her own after Samuel.</a:t>
            </a:r>
          </a:p>
          <a:p>
            <a:endParaRPr lang="en-US" sz="800" dirty="0"/>
          </a:p>
          <a:p>
            <a:r>
              <a:rPr lang="en-US" sz="1800" dirty="0"/>
              <a:t>Was this the first such prayer for Hannah?</a:t>
            </a:r>
          </a:p>
          <a:p>
            <a:pPr>
              <a:tabLst>
                <a:tab pos="444500" algn="l"/>
              </a:tabLst>
            </a:pPr>
            <a:r>
              <a:rPr lang="en-US" sz="1800" dirty="0"/>
              <a:t>	The doors were closed until God opened one.</a:t>
            </a:r>
          </a:p>
        </p:txBody>
      </p:sp>
    </p:spTree>
    <p:extLst>
      <p:ext uri="{BB962C8B-B14F-4D97-AF65-F5344CB8AC3E}">
        <p14:creationId xmlns:p14="http://schemas.microsoft.com/office/powerpoint/2010/main" val="3694445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Job</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a:p>
            <a:endParaRPr lang="en-US" sz="1800" dirty="0"/>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(assumed) and save His family</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Try to cover the sins of his children.  [did they concur?]</a:t>
            </a:r>
          </a:p>
          <a:p>
            <a:r>
              <a:rPr lang="en-US" sz="1800" dirty="0"/>
              <a:t>Endure and try to understand his suffering before righteous God.</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Remain true to God and not deny or denounce Him.</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4783791"/>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290513" indent="-290513">
              <a:tabLst>
                <a:tab pos="449263" algn="l"/>
                <a:tab pos="912813" algn="l"/>
                <a:tab pos="1362075" algn="l"/>
                <a:tab pos="1825625" algn="l"/>
                <a:tab pos="2341563" algn="l"/>
              </a:tabLst>
            </a:pPr>
            <a:r>
              <a:rPr lang="en-US" sz="1800" dirty="0"/>
              <a:t>God asked him to take care of (pray and offer sacrifices for) his </a:t>
            </a:r>
            <a:r>
              <a:rPr lang="en-US" sz="1800" u="sng" dirty="0"/>
              <a:t>three</a:t>
            </a:r>
            <a:r>
              <a:rPr lang="en-US" sz="1800" dirty="0"/>
              <a:t> friends.</a:t>
            </a:r>
          </a:p>
          <a:p>
            <a:pPr marL="290513" indent="-290513">
              <a:tabLst>
                <a:tab pos="449263" algn="l"/>
                <a:tab pos="912813" algn="l"/>
                <a:tab pos="1362075" algn="l"/>
                <a:tab pos="1825625" algn="l"/>
                <a:tab pos="2341563" algn="l"/>
              </a:tabLst>
            </a:pPr>
            <a:r>
              <a:rPr lang="en-US" sz="1800" dirty="0"/>
              <a:t>	What happened to the fourth person, the young man?</a:t>
            </a:r>
          </a:p>
          <a:p>
            <a:pPr marL="290513" indent="-290513">
              <a:tabLst>
                <a:tab pos="449263" algn="l"/>
                <a:tab pos="912813" algn="l"/>
                <a:tab pos="1362075" algn="l"/>
                <a:tab pos="1825625" algn="l"/>
                <a:tab pos="2341563" algn="l"/>
              </a:tabLst>
            </a:pPr>
            <a:endParaRPr lang="en-US" sz="1800" dirty="0"/>
          </a:p>
          <a:p>
            <a:pPr marL="290513" indent="-290513">
              <a:tabLst>
                <a:tab pos="449263" algn="l"/>
                <a:tab pos="912813" algn="l"/>
                <a:tab pos="1362075" algn="l"/>
                <a:tab pos="1825625" algn="l"/>
                <a:tab pos="2341563" algn="l"/>
              </a:tabLst>
            </a:pPr>
            <a:r>
              <a:rPr lang="en-US" sz="1800" dirty="0"/>
              <a:t>Note that God did not declare that an enemy was involved,</a:t>
            </a:r>
          </a:p>
          <a:p>
            <a:pPr marL="290513" indent="-290513">
              <a:tabLst>
                <a:tab pos="449263" algn="l"/>
                <a:tab pos="912813" algn="l"/>
                <a:tab pos="1362075" algn="l"/>
                <a:tab pos="1825625" algn="l"/>
                <a:tab pos="2341563" algn="l"/>
              </a:tabLst>
            </a:pPr>
            <a:r>
              <a:rPr lang="en-US" sz="1800" dirty="0"/>
              <a:t>	explain about suffering or Good and Evil,</a:t>
            </a:r>
          </a:p>
          <a:p>
            <a:pPr marL="290513" indent="-290513">
              <a:tabLst>
                <a:tab pos="449263" algn="l"/>
                <a:tab pos="912813" algn="l"/>
                <a:tab pos="1362075" algn="l"/>
                <a:tab pos="1825625" algn="l"/>
                <a:tab pos="2341563" algn="l"/>
              </a:tabLst>
            </a:pPr>
            <a:r>
              <a:rPr lang="en-US" sz="1800" dirty="0"/>
              <a:t>		but used His record of creation and His supremacy over His creation.</a:t>
            </a:r>
          </a:p>
        </p:txBody>
      </p:sp>
    </p:spTree>
    <p:extLst>
      <p:ext uri="{BB962C8B-B14F-4D97-AF65-F5344CB8AC3E}">
        <p14:creationId xmlns:p14="http://schemas.microsoft.com/office/powerpoint/2010/main" val="523793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Isaac*</a:t>
            </a:r>
          </a:p>
        </p:txBody>
      </p:sp>
      <p:sp>
        <p:nvSpPr>
          <p:cNvPr id="8" name="Rectangle 7"/>
          <p:cNvSpPr/>
          <p:nvPr/>
        </p:nvSpPr>
        <p:spPr>
          <a:xfrm>
            <a:off x="169861" y="1921427"/>
            <a:ext cx="1407148" cy="738664"/>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a:p>
            <a:endParaRPr lang="en-US" sz="1800" dirty="0"/>
          </a:p>
        </p:txBody>
      </p:sp>
      <p:sp>
        <p:nvSpPr>
          <p:cNvPr id="7" name="Rectangle 6"/>
          <p:cNvSpPr/>
          <p:nvPr/>
        </p:nvSpPr>
        <p:spPr>
          <a:xfrm>
            <a:off x="169861" y="2875612"/>
            <a:ext cx="1407148"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a:p>
            <a:endParaRPr lang="en-US" sz="1800" dirty="0"/>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738664"/>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and continue in God’s plan and covenant for a chosen nation</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Be the ancestor of a great nation that would ultimately bring salvation to the world (how much of this did he understand?)</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Bless Jacob and Esau in regard to their future</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5087489"/>
            <a:ext cx="8824911" cy="156966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290513" indent="-290513">
              <a:tabLst>
                <a:tab pos="449263" algn="l"/>
                <a:tab pos="912813" algn="l"/>
                <a:tab pos="1362075" algn="l"/>
                <a:tab pos="1825625" algn="l"/>
                <a:tab pos="2341563" algn="l"/>
              </a:tabLst>
            </a:pPr>
            <a:r>
              <a:rPr lang="en-US" sz="1800" dirty="0"/>
              <a:t>Not much is reported about Isaac’s personal relationship with God.</a:t>
            </a:r>
          </a:p>
          <a:p>
            <a:pPr marL="290513" indent="-290513">
              <a:tabLst>
                <a:tab pos="449263" algn="l"/>
                <a:tab pos="912813" algn="l"/>
                <a:tab pos="1362075" algn="l"/>
                <a:tab pos="1825625" algn="l"/>
                <a:tab pos="2341563" algn="l"/>
              </a:tabLst>
            </a:pPr>
            <a:r>
              <a:rPr lang="en-US" sz="1800" dirty="0"/>
              <a:t>Consider his faith when his father Abraham pursued the plan to sacrifice him;</a:t>
            </a:r>
          </a:p>
          <a:p>
            <a:pPr marL="290513" indent="-290513">
              <a:tabLst>
                <a:tab pos="449263" algn="l"/>
                <a:tab pos="912813" algn="l"/>
                <a:tab pos="1362075" algn="l"/>
                <a:tab pos="1825625" algn="l"/>
                <a:tab pos="2341563" algn="l"/>
              </a:tabLst>
            </a:pPr>
            <a:r>
              <a:rPr lang="en-US" sz="1800" dirty="0"/>
              <a:t>	and his faith when God stayed Abraham’s hand.  He must have wondered why Abraham was tying him up.</a:t>
            </a:r>
          </a:p>
          <a:p>
            <a:pPr marL="290513" indent="-290513">
              <a:tabLst>
                <a:tab pos="449263" algn="l"/>
                <a:tab pos="912813" algn="l"/>
                <a:tab pos="1362075" algn="l"/>
                <a:tab pos="1825625" algn="l"/>
                <a:tab pos="2341563" algn="l"/>
              </a:tabLst>
            </a:pPr>
            <a:r>
              <a:rPr lang="en-US" sz="1800" dirty="0"/>
              <a:t>He prayed to God when his wife Rebekah appeared to be barren.</a:t>
            </a:r>
          </a:p>
        </p:txBody>
      </p:sp>
    </p:spTree>
    <p:extLst>
      <p:ext uri="{BB962C8B-B14F-4D97-AF65-F5344CB8AC3E}">
        <p14:creationId xmlns:p14="http://schemas.microsoft.com/office/powerpoint/2010/main" val="2995808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Israelite army (passing through the Red Sea as on dry land)*</a:t>
            </a:r>
          </a:p>
        </p:txBody>
      </p:sp>
      <p:sp>
        <p:nvSpPr>
          <p:cNvPr id="8" name="Rectangle 7"/>
          <p:cNvSpPr/>
          <p:nvPr/>
        </p:nvSpPr>
        <p:spPr>
          <a:xfrm>
            <a:off x="169861" y="1921427"/>
            <a:ext cx="1407148" cy="738664"/>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a:p>
            <a:endParaRPr lang="en-US" sz="1800" dirty="0"/>
          </a:p>
        </p:txBody>
      </p:sp>
      <p:sp>
        <p:nvSpPr>
          <p:cNvPr id="7" name="Rectangle 6"/>
          <p:cNvSpPr/>
          <p:nvPr/>
        </p:nvSpPr>
        <p:spPr>
          <a:xfrm>
            <a:off x="169861" y="2875612"/>
            <a:ext cx="1407148"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a:p>
            <a:endParaRPr lang="en-US" sz="1800" dirty="0"/>
          </a:p>
        </p:txBody>
      </p:sp>
      <p:sp>
        <p:nvSpPr>
          <p:cNvPr id="9" name="Rectangle 8"/>
          <p:cNvSpPr/>
          <p:nvPr/>
        </p:nvSpPr>
        <p:spPr>
          <a:xfrm>
            <a:off x="169861" y="3843051"/>
            <a:ext cx="1407148"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a:p>
            <a:endParaRPr lang="en-US" sz="1800" dirty="0"/>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738664"/>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Follow God into a new (promised) land and become a great nation (how many understood this?)</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March into the mud that once was covered by a great sea, with the Egyptian army pursuing them</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Emerge to the other side, escape the slavery of the Egyptians, and begin a new life</a:t>
            </a:r>
          </a:p>
        </p:txBody>
      </p:sp>
      <p:sp>
        <p:nvSpPr>
          <p:cNvPr id="13" name="Rectangle 12">
            <a:extLst>
              <a:ext uri="{FF2B5EF4-FFF2-40B4-BE49-F238E27FC236}">
                <a16:creationId xmlns:a16="http://schemas.microsoft.com/office/drawing/2014/main" id="{FA29E31D-BF44-9C49-B8E3-A5F329D11B13}"/>
              </a:ext>
            </a:extLst>
          </p:cNvPr>
          <p:cNvSpPr/>
          <p:nvPr/>
        </p:nvSpPr>
        <p:spPr>
          <a:xfrm>
            <a:off x="128588" y="5882619"/>
            <a:ext cx="8824911" cy="738664"/>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290513" indent="-290513">
              <a:tabLst>
                <a:tab pos="449263" algn="l"/>
                <a:tab pos="912813" algn="l"/>
                <a:tab pos="1362075" algn="l"/>
                <a:tab pos="1825625" algn="l"/>
                <a:tab pos="2341563" algn="l"/>
              </a:tabLst>
            </a:pPr>
            <a:r>
              <a:rPr lang="en-US" sz="1800" dirty="0"/>
              <a:t>God promised to take care of them; </a:t>
            </a:r>
          </a:p>
          <a:p>
            <a:pPr marL="290513" indent="-290513">
              <a:tabLst>
                <a:tab pos="449263" algn="l"/>
                <a:tab pos="912813" algn="l"/>
                <a:tab pos="1362075" algn="l"/>
                <a:tab pos="1825625" algn="l"/>
                <a:tab pos="2341563" algn="l"/>
              </a:tabLst>
            </a:pPr>
            <a:r>
              <a:rPr lang="en-US" sz="1800" dirty="0"/>
              <a:t>	He had a great purpose for them if they would just trust Him.</a:t>
            </a:r>
          </a:p>
        </p:txBody>
      </p:sp>
    </p:spTree>
    <p:extLst>
      <p:ext uri="{BB962C8B-B14F-4D97-AF65-F5344CB8AC3E}">
        <p14:creationId xmlns:p14="http://schemas.microsoft.com/office/powerpoint/2010/main" val="929184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Jacob*</a:t>
            </a:r>
          </a:p>
        </p:txBody>
      </p:sp>
      <p:sp>
        <p:nvSpPr>
          <p:cNvPr id="8" name="Rectangle 7"/>
          <p:cNvSpPr/>
          <p:nvPr/>
        </p:nvSpPr>
        <p:spPr>
          <a:xfrm>
            <a:off x="169861" y="1921427"/>
            <a:ext cx="1407148" cy="738664"/>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a:p>
            <a:endParaRPr lang="en-US" sz="1800" dirty="0"/>
          </a:p>
        </p:txBody>
      </p:sp>
      <p:sp>
        <p:nvSpPr>
          <p:cNvPr id="7" name="Rectangle 6"/>
          <p:cNvSpPr/>
          <p:nvPr/>
        </p:nvSpPr>
        <p:spPr>
          <a:xfrm>
            <a:off x="169861" y="2875612"/>
            <a:ext cx="1407148"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a:p>
            <a:endParaRPr lang="en-US" sz="1800" dirty="0"/>
          </a:p>
        </p:txBody>
      </p:sp>
      <p:sp>
        <p:nvSpPr>
          <p:cNvPr id="9" name="Rectangle 8"/>
          <p:cNvSpPr/>
          <p:nvPr/>
        </p:nvSpPr>
        <p:spPr>
          <a:xfrm>
            <a:off x="169861" y="3843051"/>
            <a:ext cx="1407148"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a:p>
            <a:endParaRPr lang="en-US" sz="1800" dirty="0"/>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738664"/>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and continue in God’s plan and covenant for a chosen nation</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Be the ancestor of a great nation that would ultimately bring salvation to the world (how much of this did he understand?</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Bless each of Joseph’s sons and in particular indicate that the forthcoming promised ruler would come through Judah</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5087489"/>
            <a:ext cx="8824911" cy="156966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290513" indent="-290513">
              <a:tabLst>
                <a:tab pos="449263" algn="l"/>
                <a:tab pos="912813" algn="l"/>
                <a:tab pos="1362075" algn="l"/>
                <a:tab pos="1825625" algn="l"/>
                <a:tab pos="2341563" algn="l"/>
              </a:tabLst>
            </a:pPr>
            <a:r>
              <a:rPr lang="en-US" sz="1800" dirty="0"/>
              <a:t>Jacob had an interesting relationship with God:</a:t>
            </a:r>
          </a:p>
          <a:p>
            <a:pPr marL="290513" indent="-290513">
              <a:tabLst>
                <a:tab pos="449263" algn="l"/>
                <a:tab pos="912813" algn="l"/>
                <a:tab pos="1362075" algn="l"/>
                <a:tab pos="1825625" algn="l"/>
                <a:tab pos="2341563" algn="l"/>
              </a:tabLst>
            </a:pPr>
            <a:r>
              <a:rPr lang="en-US" sz="1800" dirty="0"/>
              <a:t>	“If you help me, I will follow you”</a:t>
            </a:r>
          </a:p>
          <a:p>
            <a:pPr marL="290513" indent="-290513">
              <a:tabLst>
                <a:tab pos="449263" algn="l"/>
                <a:tab pos="912813" algn="l"/>
                <a:tab pos="1362075" algn="l"/>
                <a:tab pos="1825625" algn="l"/>
                <a:tab pos="2341563" algn="l"/>
              </a:tabLst>
            </a:pPr>
            <a:r>
              <a:rPr lang="en-US" sz="1800" dirty="0"/>
              <a:t>Through his deception, he tried to follow God’s plan;</a:t>
            </a:r>
          </a:p>
          <a:p>
            <a:pPr marL="290513" indent="-290513">
              <a:tabLst>
                <a:tab pos="449263" algn="l"/>
                <a:tab pos="912813" algn="l"/>
                <a:tab pos="1362075" algn="l"/>
                <a:tab pos="1825625" algn="l"/>
                <a:tab pos="2341563" algn="l"/>
              </a:tabLst>
            </a:pPr>
            <a:r>
              <a:rPr lang="en-US" sz="1800" dirty="0"/>
              <a:t>	and through his struggle with God, </a:t>
            </a:r>
          </a:p>
          <a:p>
            <a:pPr marL="290513" indent="-290513">
              <a:tabLst>
                <a:tab pos="449263" algn="l"/>
                <a:tab pos="912813" algn="l"/>
                <a:tab pos="1362075" algn="l"/>
                <a:tab pos="1825625" algn="l"/>
                <a:tab pos="2341563" algn="l"/>
              </a:tabLst>
            </a:pPr>
            <a:r>
              <a:rPr lang="en-US" sz="1800" dirty="0"/>
              <a:t>		 God was pleased and gave him a new name: Israel</a:t>
            </a:r>
          </a:p>
        </p:txBody>
      </p:sp>
    </p:spTree>
    <p:extLst>
      <p:ext uri="{BB962C8B-B14F-4D97-AF65-F5344CB8AC3E}">
        <p14:creationId xmlns:p14="http://schemas.microsoft.com/office/powerpoint/2010/main" val="30200334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Samuel*</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speak for God and lead the nation</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Lead the Israelites to follow God</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Ultimately, anoint the kingship on David, the forerunner of Christ</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5087489"/>
            <a:ext cx="8824911" cy="101566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1800" dirty="0"/>
              <a:t>Samuel was constantly in touch with God.</a:t>
            </a:r>
          </a:p>
          <a:p>
            <a:r>
              <a:rPr lang="en-US" sz="1800" dirty="0"/>
              <a:t>Is there any record of something he did against God’s law?</a:t>
            </a:r>
          </a:p>
          <a:p>
            <a:r>
              <a:rPr lang="en-US" sz="1800" dirty="0"/>
              <a:t>    (His only apparent blemish was to not be in control of his sons)</a:t>
            </a:r>
          </a:p>
        </p:txBody>
      </p:sp>
    </p:spTree>
    <p:extLst>
      <p:ext uri="{BB962C8B-B14F-4D97-AF65-F5344CB8AC3E}">
        <p14:creationId xmlns:p14="http://schemas.microsoft.com/office/powerpoint/2010/main" val="1048411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err="1">
                <a:solidFill>
                  <a:srgbClr val="0530C4"/>
                </a:solidFill>
              </a:rPr>
              <a:t>Jepthah</a:t>
            </a:r>
            <a:r>
              <a:rPr lang="en-US" sz="2000" dirty="0">
                <a:solidFill>
                  <a:srgbClr val="0530C4"/>
                </a:solidFill>
              </a:rPr>
              <a:t>*</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speak for and if necessary fight for the nation</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Confront the Ammonites and try to avoid war</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Lead the nation of Israel to victory through the power of God</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5087489"/>
            <a:ext cx="8824911" cy="129266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290513" indent="-290513">
              <a:tabLst>
                <a:tab pos="449263" algn="l"/>
                <a:tab pos="912813" algn="l"/>
                <a:tab pos="1362075" algn="l"/>
                <a:tab pos="1825625" algn="l"/>
                <a:tab pos="2341563" algn="l"/>
              </a:tabLst>
            </a:pPr>
            <a:r>
              <a:rPr lang="en-US" sz="1800" dirty="0" err="1"/>
              <a:t>Jepthath</a:t>
            </a:r>
            <a:r>
              <a:rPr lang="en-US" sz="1800" dirty="0"/>
              <a:t> spoke in defense of the nation to confront the Ammonite’s lie</a:t>
            </a:r>
          </a:p>
          <a:p>
            <a:pPr marL="290513" indent="-290513">
              <a:tabLst>
                <a:tab pos="449263" algn="l"/>
                <a:tab pos="912813" algn="l"/>
                <a:tab pos="1362075" algn="l"/>
                <a:tab pos="1825625" algn="l"/>
                <a:tab pos="2341563" algn="l"/>
              </a:tabLst>
            </a:pPr>
            <a:r>
              <a:rPr lang="en-US" sz="1800" dirty="0" err="1"/>
              <a:t>Jepthath</a:t>
            </a:r>
            <a:r>
              <a:rPr lang="en-US" sz="1800" dirty="0"/>
              <a:t> was kicked out of the land by his half-brothers</a:t>
            </a:r>
          </a:p>
          <a:p>
            <a:pPr marL="290513" indent="-290513">
              <a:tabLst>
                <a:tab pos="449263" algn="l"/>
                <a:tab pos="912813" algn="l"/>
                <a:tab pos="1362075" algn="l"/>
                <a:tab pos="1825625" algn="l"/>
                <a:tab pos="2341563" algn="l"/>
              </a:tabLst>
            </a:pPr>
            <a:r>
              <a:rPr lang="en-US" sz="1800" dirty="0"/>
              <a:t>The Spirit of the Lord came over </a:t>
            </a:r>
            <a:r>
              <a:rPr lang="en-US" sz="1800" dirty="0" err="1"/>
              <a:t>Jepthath</a:t>
            </a:r>
            <a:r>
              <a:rPr lang="en-US" sz="1800" dirty="0"/>
              <a:t> to give him power</a:t>
            </a:r>
          </a:p>
          <a:p>
            <a:pPr marL="290513" indent="-290513">
              <a:tabLst>
                <a:tab pos="449263" algn="l"/>
                <a:tab pos="912813" algn="l"/>
                <a:tab pos="1362075" algn="l"/>
                <a:tab pos="1825625" algn="l"/>
                <a:tab pos="2341563" algn="l"/>
              </a:tabLst>
            </a:pPr>
            <a:r>
              <a:rPr lang="en-US" sz="1800" dirty="0" err="1"/>
              <a:t>Jepthath</a:t>
            </a:r>
            <a:r>
              <a:rPr lang="en-US" sz="1800" dirty="0"/>
              <a:t> considered sacred an oath made before God</a:t>
            </a:r>
          </a:p>
        </p:txBody>
      </p:sp>
    </p:spTree>
    <p:extLst>
      <p:ext uri="{BB962C8B-B14F-4D97-AF65-F5344CB8AC3E}">
        <p14:creationId xmlns:p14="http://schemas.microsoft.com/office/powerpoint/2010/main" val="4079347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David*</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Glorify God;  and lead the nation</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Defeat God’s enemies and establish His Kingdom</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Recognize God’s presence in all things; Glorify His Name; </a:t>
            </a:r>
          </a:p>
        </p:txBody>
      </p:sp>
      <p:sp>
        <p:nvSpPr>
          <p:cNvPr id="13" name="Rectangle 12">
            <a:extLst>
              <a:ext uri="{FF2B5EF4-FFF2-40B4-BE49-F238E27FC236}">
                <a16:creationId xmlns:a16="http://schemas.microsoft.com/office/drawing/2014/main" id="{FA29E31D-BF44-9C49-B8E3-A5F329D11B13}"/>
              </a:ext>
            </a:extLst>
          </p:cNvPr>
          <p:cNvSpPr/>
          <p:nvPr/>
        </p:nvSpPr>
        <p:spPr>
          <a:xfrm>
            <a:off x="166685" y="4412682"/>
            <a:ext cx="8824911" cy="236988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r>
              <a:rPr lang="en-US" sz="1800" dirty="0"/>
              <a:t>David's purpose to glorify God was shown in his battle with Goliath:</a:t>
            </a:r>
          </a:p>
          <a:p>
            <a:r>
              <a:rPr lang="en-US" sz="1800" dirty="0">
                <a:solidFill>
                  <a:srgbClr val="3327C6"/>
                </a:solidFill>
              </a:rPr>
              <a:t>David said to the Philistine, “You come against me with sword and spear and javelin, but I come against you in the name of the </a:t>
            </a:r>
            <a:r>
              <a:rPr lang="en-US" sz="1800" cap="small" dirty="0">
                <a:solidFill>
                  <a:srgbClr val="3327C6"/>
                </a:solidFill>
              </a:rPr>
              <a:t>Lord</a:t>
            </a:r>
            <a:r>
              <a:rPr lang="en-US" sz="1800" dirty="0">
                <a:solidFill>
                  <a:srgbClr val="3327C6"/>
                </a:solidFill>
              </a:rPr>
              <a:t> Almighty, the God of the armies of Israel, whom you have defied. </a:t>
            </a:r>
            <a:r>
              <a:rPr lang="en-US" sz="1800" baseline="30000" dirty="0">
                <a:solidFill>
                  <a:srgbClr val="3327C6"/>
                </a:solidFill>
              </a:rPr>
              <a:t> </a:t>
            </a:r>
            <a:r>
              <a:rPr lang="en-US" sz="1800" dirty="0">
                <a:solidFill>
                  <a:srgbClr val="3327C6"/>
                </a:solidFill>
              </a:rPr>
              <a:t>This day the </a:t>
            </a:r>
            <a:r>
              <a:rPr lang="en-US" sz="1800" cap="small" dirty="0">
                <a:solidFill>
                  <a:srgbClr val="3327C6"/>
                </a:solidFill>
              </a:rPr>
              <a:t>Lord</a:t>
            </a:r>
            <a:r>
              <a:rPr lang="en-US" sz="1800" dirty="0">
                <a:solidFill>
                  <a:srgbClr val="3327C6"/>
                </a:solidFill>
              </a:rPr>
              <a:t> will deliver you into my hands…						1 Samuel 17:45-46a</a:t>
            </a:r>
          </a:p>
          <a:p>
            <a:endParaRPr lang="en-US" sz="800" dirty="0">
              <a:solidFill>
                <a:schemeClr val="tx1"/>
              </a:solidFill>
            </a:endParaRPr>
          </a:p>
          <a:p>
            <a:r>
              <a:rPr lang="en-US" sz="1800" dirty="0">
                <a:solidFill>
                  <a:schemeClr val="tx1"/>
                </a:solidFill>
              </a:rPr>
              <a:t>David was called “a man after God’s own heart”</a:t>
            </a:r>
            <a:r>
              <a:rPr lang="en-US" sz="1800" dirty="0">
                <a:solidFill>
                  <a:srgbClr val="3327C6"/>
                </a:solidFill>
              </a:rPr>
              <a:t>			Acts 13:22</a:t>
            </a:r>
          </a:p>
          <a:p>
            <a:endParaRPr lang="en-US" sz="800" dirty="0">
              <a:solidFill>
                <a:srgbClr val="3327C6"/>
              </a:solidFill>
            </a:endParaRPr>
          </a:p>
          <a:p>
            <a:r>
              <a:rPr lang="en-US" sz="1800" dirty="0">
                <a:solidFill>
                  <a:srgbClr val="00B050"/>
                </a:solidFill>
              </a:rPr>
              <a:t>David’s main purpose was to be the forerunner of our Savior, the Christ!</a:t>
            </a:r>
          </a:p>
        </p:txBody>
      </p:sp>
    </p:spTree>
    <p:extLst>
      <p:ext uri="{BB962C8B-B14F-4D97-AF65-F5344CB8AC3E}">
        <p14:creationId xmlns:p14="http://schemas.microsoft.com/office/powerpoint/2010/main" val="3944425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The Prophets*</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a:p>
            <a:endParaRPr lang="en-US" sz="1800" dirty="0"/>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Proclaim the word of God to the nation</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Preach the word that God delivered to him to bring the people of Israel to their senses so they could return to their God</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Try to convince the people of their error</a:t>
            </a:r>
          </a:p>
        </p:txBody>
      </p:sp>
      <p:sp>
        <p:nvSpPr>
          <p:cNvPr id="13" name="Rectangle 12">
            <a:extLst>
              <a:ext uri="{FF2B5EF4-FFF2-40B4-BE49-F238E27FC236}">
                <a16:creationId xmlns:a16="http://schemas.microsoft.com/office/drawing/2014/main" id="{FA29E31D-BF44-9C49-B8E3-A5F329D11B13}"/>
              </a:ext>
            </a:extLst>
          </p:cNvPr>
          <p:cNvSpPr/>
          <p:nvPr/>
        </p:nvSpPr>
        <p:spPr>
          <a:xfrm>
            <a:off x="188119" y="6224324"/>
            <a:ext cx="8824911" cy="46166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1800" dirty="0"/>
              <a:t>The prophets administered justice and thus gained what was promised</a:t>
            </a:r>
          </a:p>
        </p:txBody>
      </p:sp>
    </p:spTree>
    <p:extLst>
      <p:ext uri="{BB962C8B-B14F-4D97-AF65-F5344CB8AC3E}">
        <p14:creationId xmlns:p14="http://schemas.microsoft.com/office/powerpoint/2010/main" val="450787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Elijah and Elisha</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a:p>
            <a:endParaRPr lang="en-US" sz="1800" dirty="0"/>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Proclaim the word of God to the nation</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Preach the word that God delivered to them</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Bring the people of Israel (esp. the king) to their senses so they could return to God (especially battle the false god Baal)</a:t>
            </a:r>
          </a:p>
        </p:txBody>
      </p:sp>
      <p:sp>
        <p:nvSpPr>
          <p:cNvPr id="13" name="Rectangle 12">
            <a:extLst>
              <a:ext uri="{FF2B5EF4-FFF2-40B4-BE49-F238E27FC236}">
                <a16:creationId xmlns:a16="http://schemas.microsoft.com/office/drawing/2014/main" id="{FA29E31D-BF44-9C49-B8E3-A5F329D11B13}"/>
              </a:ext>
            </a:extLst>
          </p:cNvPr>
          <p:cNvSpPr/>
          <p:nvPr/>
        </p:nvSpPr>
        <p:spPr>
          <a:xfrm>
            <a:off x="188119" y="5985785"/>
            <a:ext cx="8824911" cy="738664"/>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1800" dirty="0"/>
              <a:t>Elijah won the great contest against Baal;</a:t>
            </a:r>
          </a:p>
          <a:p>
            <a:pPr algn="ctr"/>
            <a:r>
              <a:rPr lang="en-US" sz="1800" dirty="0"/>
              <a:t>Elisha desired a double portion as Elijah passed the mantle onto him.</a:t>
            </a:r>
          </a:p>
        </p:txBody>
      </p:sp>
    </p:spTree>
    <p:extLst>
      <p:ext uri="{BB962C8B-B14F-4D97-AF65-F5344CB8AC3E}">
        <p14:creationId xmlns:p14="http://schemas.microsoft.com/office/powerpoint/2010/main" val="1735497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492659"/>
            <a:ext cx="8547100" cy="2107693"/>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I am a little pencil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in the hand of a writing God,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who is scripting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a love letter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to the world.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Mother Teresa</a:t>
            </a:r>
          </a:p>
        </p:txBody>
      </p:sp>
    </p:spTree>
    <p:extLst>
      <p:ext uri="{BB962C8B-B14F-4D97-AF65-F5344CB8AC3E}">
        <p14:creationId xmlns:p14="http://schemas.microsoft.com/office/powerpoint/2010/main" val="160997104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Isaiah</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1015663"/>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a:p>
            <a:endParaRPr lang="en-US" sz="1800" dirty="0"/>
          </a:p>
          <a:p>
            <a:endParaRPr lang="en-US" sz="1800" dirty="0"/>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Proclaim the word of God to the nation</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Preach the word that God delivered to him</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1015663"/>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Bring the people of Israel (esp. the king) to their senses so they could return to God; </a:t>
            </a:r>
          </a:p>
          <a:p>
            <a:r>
              <a:rPr lang="en-US" sz="1800" dirty="0"/>
              <a:t>Present the prophecy of the suffering servant Messiah</a:t>
            </a:r>
          </a:p>
        </p:txBody>
      </p:sp>
      <p:sp>
        <p:nvSpPr>
          <p:cNvPr id="13" name="Rectangle 12">
            <a:extLst>
              <a:ext uri="{FF2B5EF4-FFF2-40B4-BE49-F238E27FC236}">
                <a16:creationId xmlns:a16="http://schemas.microsoft.com/office/drawing/2014/main" id="{FA29E31D-BF44-9C49-B8E3-A5F329D11B13}"/>
              </a:ext>
            </a:extLst>
          </p:cNvPr>
          <p:cNvSpPr/>
          <p:nvPr/>
        </p:nvSpPr>
        <p:spPr>
          <a:xfrm>
            <a:off x="188119" y="6224324"/>
            <a:ext cx="8824911" cy="46166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1800" dirty="0"/>
              <a:t>Isaiah: Here am I!  Send me!  Isaiah 6:8</a:t>
            </a:r>
          </a:p>
        </p:txBody>
      </p:sp>
    </p:spTree>
    <p:extLst>
      <p:ext uri="{BB962C8B-B14F-4D97-AF65-F5344CB8AC3E}">
        <p14:creationId xmlns:p14="http://schemas.microsoft.com/office/powerpoint/2010/main" val="3565445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Nehemiah and Ezra</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promote the Kingdom of God during the Exile</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Return to Jerusalem to rebuild it and the nation</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Build up the walls of the city and bring order back to the land</a:t>
            </a:r>
          </a:p>
        </p:txBody>
      </p:sp>
      <p:sp>
        <p:nvSpPr>
          <p:cNvPr id="13" name="Rectangle 12">
            <a:extLst>
              <a:ext uri="{FF2B5EF4-FFF2-40B4-BE49-F238E27FC236}">
                <a16:creationId xmlns:a16="http://schemas.microsoft.com/office/drawing/2014/main" id="{FA29E31D-BF44-9C49-B8E3-A5F329D11B13}"/>
              </a:ext>
            </a:extLst>
          </p:cNvPr>
          <p:cNvSpPr/>
          <p:nvPr/>
        </p:nvSpPr>
        <p:spPr>
          <a:xfrm>
            <a:off x="188119" y="6224324"/>
            <a:ext cx="8824911" cy="46166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1800" dirty="0"/>
              <a:t>Nehemiah would not use the resources allocated to him for himself</a:t>
            </a:r>
          </a:p>
        </p:txBody>
      </p:sp>
    </p:spTree>
    <p:extLst>
      <p:ext uri="{BB962C8B-B14F-4D97-AF65-F5344CB8AC3E}">
        <p14:creationId xmlns:p14="http://schemas.microsoft.com/office/powerpoint/2010/main" val="1350175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Daniel</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a:p>
            <a:endParaRPr lang="en-US" sz="1800" dirty="0"/>
          </a:p>
        </p:txBody>
      </p:sp>
      <p:sp>
        <p:nvSpPr>
          <p:cNvPr id="9" name="Rectangle 8"/>
          <p:cNvSpPr/>
          <p:nvPr/>
        </p:nvSpPr>
        <p:spPr>
          <a:xfrm>
            <a:off x="169861" y="3843051"/>
            <a:ext cx="1407148"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a:p>
            <a:endParaRPr lang="en-US" sz="1800" dirty="0"/>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promote the Kingdom of God during the Exile</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Support the exiles by being working the best he could for the conquering nation and King Nebuchadnezzar</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738664"/>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Show his loyalty to God in spite of the threat of death in the lion’s den</a:t>
            </a:r>
          </a:p>
        </p:txBody>
      </p:sp>
      <p:sp>
        <p:nvSpPr>
          <p:cNvPr id="13" name="Rectangle 12">
            <a:extLst>
              <a:ext uri="{FF2B5EF4-FFF2-40B4-BE49-F238E27FC236}">
                <a16:creationId xmlns:a16="http://schemas.microsoft.com/office/drawing/2014/main" id="{FA29E31D-BF44-9C49-B8E3-A5F329D11B13}"/>
              </a:ext>
            </a:extLst>
          </p:cNvPr>
          <p:cNvSpPr/>
          <p:nvPr/>
        </p:nvSpPr>
        <p:spPr>
          <a:xfrm>
            <a:off x="188119" y="6224324"/>
            <a:ext cx="8824911" cy="46166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1800" dirty="0"/>
              <a:t>His companions had the same dedication to God – no matter what!</a:t>
            </a:r>
          </a:p>
        </p:txBody>
      </p:sp>
    </p:spTree>
    <p:extLst>
      <p:ext uri="{BB962C8B-B14F-4D97-AF65-F5344CB8AC3E}">
        <p14:creationId xmlns:p14="http://schemas.microsoft.com/office/powerpoint/2010/main" val="2319735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Mordecai and Esther</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a:p>
            <a:endParaRPr lang="en-US" sz="1800" dirty="0"/>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promote the Kingdom of God during the Exile</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738664"/>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Support the exiles by being working the best they could for the conquering nation and King Nebuchadnezzar</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Show his loyalty to their people in spite of the threat of death</a:t>
            </a:r>
          </a:p>
        </p:txBody>
      </p:sp>
      <p:sp>
        <p:nvSpPr>
          <p:cNvPr id="13" name="Rectangle 12">
            <a:extLst>
              <a:ext uri="{FF2B5EF4-FFF2-40B4-BE49-F238E27FC236}">
                <a16:creationId xmlns:a16="http://schemas.microsoft.com/office/drawing/2014/main" id="{FA29E31D-BF44-9C49-B8E3-A5F329D11B13}"/>
              </a:ext>
            </a:extLst>
          </p:cNvPr>
          <p:cNvSpPr/>
          <p:nvPr/>
        </p:nvSpPr>
        <p:spPr>
          <a:xfrm>
            <a:off x="166686" y="5340404"/>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1800" dirty="0"/>
              <a:t>Esther became Queen and Mordecai became second only to King Xerxes</a:t>
            </a:r>
          </a:p>
          <a:p>
            <a:pPr algn="ctr"/>
            <a:endParaRPr lang="en-US" sz="800" dirty="0"/>
          </a:p>
          <a:p>
            <a:pPr algn="ctr"/>
            <a:r>
              <a:rPr lang="en-US" sz="1800" dirty="0"/>
              <a:t>She and Mordecai both saved their people by believing </a:t>
            </a:r>
          </a:p>
          <a:p>
            <a:pPr algn="ctr"/>
            <a:r>
              <a:rPr lang="en-US" sz="1800" dirty="0"/>
              <a:t>that they had a purpose, </a:t>
            </a:r>
          </a:p>
          <a:p>
            <a:pPr algn="ctr"/>
            <a:r>
              <a:rPr lang="en-US" sz="1800" dirty="0"/>
              <a:t>even in unexpected circumstances.</a:t>
            </a:r>
          </a:p>
        </p:txBody>
      </p:sp>
    </p:spTree>
    <p:extLst>
      <p:ext uri="{BB962C8B-B14F-4D97-AF65-F5344CB8AC3E}">
        <p14:creationId xmlns:p14="http://schemas.microsoft.com/office/powerpoint/2010/main" val="1015016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Man’s Purpose</a:t>
            </a:r>
            <a:endParaRPr lang="en-US" sz="2000" dirty="0">
              <a:solidFill>
                <a:srgbClr val="002060"/>
              </a:solidFill>
            </a:endParaRPr>
          </a:p>
        </p:txBody>
      </p:sp>
      <p:sp>
        <p:nvSpPr>
          <p:cNvPr id="83" name="Rectangle 82"/>
          <p:cNvSpPr/>
          <p:nvPr/>
        </p:nvSpPr>
        <p:spPr>
          <a:xfrm>
            <a:off x="166686" y="1213652"/>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Jeremiah and Ezekiel</a:t>
            </a:r>
          </a:p>
        </p:txBody>
      </p:sp>
      <p:sp>
        <p:nvSpPr>
          <p:cNvPr id="8" name="Rectangle 7"/>
          <p:cNvSpPr/>
          <p:nvPr/>
        </p:nvSpPr>
        <p:spPr>
          <a:xfrm>
            <a:off x="169861" y="1921427"/>
            <a:ext cx="1407148"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Purpose:</a:t>
            </a:r>
          </a:p>
        </p:txBody>
      </p:sp>
      <p:sp>
        <p:nvSpPr>
          <p:cNvPr id="7" name="Rectangle 6"/>
          <p:cNvSpPr/>
          <p:nvPr/>
        </p:nvSpPr>
        <p:spPr>
          <a:xfrm>
            <a:off x="169861" y="2875612"/>
            <a:ext cx="1407148"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Mission:</a:t>
            </a:r>
          </a:p>
        </p:txBody>
      </p:sp>
      <p:sp>
        <p:nvSpPr>
          <p:cNvPr id="9" name="Rectangle 8"/>
          <p:cNvSpPr/>
          <p:nvPr/>
        </p:nvSpPr>
        <p:spPr>
          <a:xfrm>
            <a:off x="169861" y="3843051"/>
            <a:ext cx="1407148"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Goal:</a:t>
            </a:r>
          </a:p>
        </p:txBody>
      </p:sp>
      <p:sp>
        <p:nvSpPr>
          <p:cNvPr id="10" name="Rectangle 9">
            <a:extLst>
              <a:ext uri="{FF2B5EF4-FFF2-40B4-BE49-F238E27FC236}">
                <a16:creationId xmlns:a16="http://schemas.microsoft.com/office/drawing/2014/main" id="{9DD0D025-8AA0-E549-9D71-4CCF4A60F47D}"/>
              </a:ext>
            </a:extLst>
          </p:cNvPr>
          <p:cNvSpPr/>
          <p:nvPr/>
        </p:nvSpPr>
        <p:spPr>
          <a:xfrm>
            <a:off x="1700486" y="1921426"/>
            <a:ext cx="7291110" cy="461665"/>
          </a:xfrm>
          <a:prstGeom prst="rect">
            <a:avLst/>
          </a:prstGeom>
          <a:solidFill>
            <a:srgbClr val="73FB79">
              <a:alpha val="25098"/>
            </a:srgbClr>
          </a:solidFill>
          <a:ln w="28448">
            <a:solidFill>
              <a:srgbClr val="FF0000"/>
            </a:solidFill>
            <a:miter lim="800000"/>
            <a:headEnd/>
            <a:tailEnd/>
          </a:ln>
        </p:spPr>
        <p:txBody>
          <a:bodyPr wrap="square" tIns="91440" bIns="91440">
            <a:spAutoFit/>
          </a:bodyPr>
          <a:lstStyle/>
          <a:p>
            <a:r>
              <a:rPr lang="en-US" sz="1800" dirty="0"/>
              <a:t>Please God; promote the Kingdom of God during the Exile</a:t>
            </a:r>
          </a:p>
        </p:txBody>
      </p:sp>
      <p:sp>
        <p:nvSpPr>
          <p:cNvPr id="11" name="Rectangle 10">
            <a:extLst>
              <a:ext uri="{FF2B5EF4-FFF2-40B4-BE49-F238E27FC236}">
                <a16:creationId xmlns:a16="http://schemas.microsoft.com/office/drawing/2014/main" id="{958A4351-B4F4-4346-A02C-ACCC22DF8EA0}"/>
              </a:ext>
            </a:extLst>
          </p:cNvPr>
          <p:cNvSpPr/>
          <p:nvPr/>
        </p:nvSpPr>
        <p:spPr>
          <a:xfrm>
            <a:off x="1700485" y="2875611"/>
            <a:ext cx="7291111" cy="461665"/>
          </a:xfrm>
          <a:prstGeom prst="rect">
            <a:avLst/>
          </a:prstGeom>
          <a:solidFill>
            <a:srgbClr val="FF85FF">
              <a:alpha val="25098"/>
            </a:srgbClr>
          </a:solidFill>
          <a:ln w="28448">
            <a:solidFill>
              <a:srgbClr val="FF0000"/>
            </a:solidFill>
            <a:miter lim="800000"/>
            <a:headEnd/>
            <a:tailEnd/>
          </a:ln>
        </p:spPr>
        <p:txBody>
          <a:bodyPr wrap="square" tIns="91440" bIns="91440">
            <a:spAutoFit/>
          </a:bodyPr>
          <a:lstStyle/>
          <a:p>
            <a:r>
              <a:rPr lang="en-US" sz="1800" dirty="0"/>
              <a:t>Explain the reason for the exile and promote a return to God</a:t>
            </a:r>
          </a:p>
        </p:txBody>
      </p:sp>
      <p:sp>
        <p:nvSpPr>
          <p:cNvPr id="12" name="Rectangle 11">
            <a:extLst>
              <a:ext uri="{FF2B5EF4-FFF2-40B4-BE49-F238E27FC236}">
                <a16:creationId xmlns:a16="http://schemas.microsoft.com/office/drawing/2014/main" id="{C7BCB2F2-E101-7B4E-A0F2-70397A1F9BE9}"/>
              </a:ext>
            </a:extLst>
          </p:cNvPr>
          <p:cNvSpPr/>
          <p:nvPr/>
        </p:nvSpPr>
        <p:spPr>
          <a:xfrm>
            <a:off x="1700485" y="3843051"/>
            <a:ext cx="7291111" cy="461665"/>
          </a:xfrm>
          <a:prstGeom prst="rect">
            <a:avLst/>
          </a:prstGeom>
          <a:solidFill>
            <a:srgbClr val="FF2600">
              <a:alpha val="14902"/>
            </a:srgbClr>
          </a:solidFill>
          <a:ln w="28448">
            <a:solidFill>
              <a:srgbClr val="FF0000"/>
            </a:solidFill>
            <a:miter lim="800000"/>
            <a:headEnd/>
            <a:tailEnd/>
          </a:ln>
        </p:spPr>
        <p:txBody>
          <a:bodyPr wrap="square" tIns="91440" bIns="91440">
            <a:spAutoFit/>
          </a:bodyPr>
          <a:lstStyle/>
          <a:p>
            <a:r>
              <a:rPr lang="en-US" sz="1800" dirty="0"/>
              <a:t>Convince people of the eventual deliverance from God</a:t>
            </a:r>
          </a:p>
        </p:txBody>
      </p:sp>
      <p:sp>
        <p:nvSpPr>
          <p:cNvPr id="13" name="Rectangle 12">
            <a:extLst>
              <a:ext uri="{FF2B5EF4-FFF2-40B4-BE49-F238E27FC236}">
                <a16:creationId xmlns:a16="http://schemas.microsoft.com/office/drawing/2014/main" id="{FA29E31D-BF44-9C49-B8E3-A5F329D11B13}"/>
              </a:ext>
            </a:extLst>
          </p:cNvPr>
          <p:cNvSpPr/>
          <p:nvPr/>
        </p:nvSpPr>
        <p:spPr>
          <a:xfrm>
            <a:off x="128588" y="5330244"/>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r>
              <a:rPr lang="en-US" sz="1800" dirty="0"/>
              <a:t>Jeremiah and Ezekiel were both major prophets with long-term activity and involved in the exile.</a:t>
            </a:r>
          </a:p>
          <a:p>
            <a:pPr algn="ctr"/>
            <a:endParaRPr lang="en-US" sz="800" dirty="0"/>
          </a:p>
          <a:p>
            <a:pPr algn="ctr"/>
            <a:r>
              <a:rPr lang="en-US" sz="1800" dirty="0"/>
              <a:t>They promoted a new (future) kingdom, </a:t>
            </a:r>
          </a:p>
          <a:p>
            <a:pPr algn="ctr"/>
            <a:r>
              <a:rPr lang="en-US" sz="1800" dirty="0"/>
              <a:t>not just a return of a remnant to the same land.</a:t>
            </a:r>
          </a:p>
        </p:txBody>
      </p:sp>
    </p:spTree>
    <p:extLst>
      <p:ext uri="{BB962C8B-B14F-4D97-AF65-F5344CB8AC3E}">
        <p14:creationId xmlns:p14="http://schemas.microsoft.com/office/powerpoint/2010/main" val="26727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0099"/>
                </a:solidFill>
                <a:ea typeface="ヒラギノ明朝 ProN W3" charset="0"/>
                <a:cs typeface="ヒラギノ明朝 ProN W3" charset="0"/>
                <a:sym typeface="Arial" charset="0"/>
              </a:rPr>
              <a:t>Living With Purpose Outline</a:t>
            </a:r>
            <a:endParaRPr lang="en-US" sz="2800" b="1" dirty="0">
              <a:solidFill>
                <a:srgbClr val="000099"/>
              </a:solidFill>
              <a:ea typeface="ヒラギノ角ゴ ProN W6" charset="0"/>
              <a:cs typeface="ヒラギノ角ゴ ProN W6" charset="0"/>
              <a:sym typeface="Arial" charset="0"/>
            </a:endParaRPr>
          </a:p>
        </p:txBody>
      </p:sp>
      <p:sp>
        <p:nvSpPr>
          <p:cNvPr id="6" name="Rectangle 5"/>
          <p:cNvSpPr/>
          <p:nvPr/>
        </p:nvSpPr>
        <p:spPr>
          <a:xfrm>
            <a:off x="592713" y="652463"/>
            <a:ext cx="8015723" cy="4579267"/>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marL="342900" indent="-342900">
              <a:lnSpc>
                <a:spcPct val="120000"/>
              </a:lnSpc>
              <a:buFont typeface="Wingdings" charset="2"/>
              <a:buChar char="§"/>
              <a:tabLst>
                <a:tab pos="914400" algn="l"/>
              </a:tabLst>
            </a:pPr>
            <a:r>
              <a:rPr lang="en-US" sz="2200" dirty="0">
                <a:solidFill>
                  <a:srgbClr val="000099"/>
                </a:solidFill>
                <a:sym typeface="Arial" charset="0"/>
              </a:rPr>
              <a:t>Introduction</a:t>
            </a:r>
          </a:p>
          <a:p>
            <a:pPr marL="342900" indent="-342900">
              <a:lnSpc>
                <a:spcPct val="120000"/>
              </a:lnSpc>
              <a:buFont typeface="Wingdings" charset="2"/>
              <a:buChar char="§"/>
              <a:tabLst>
                <a:tab pos="914400" algn="l"/>
              </a:tabLst>
            </a:pPr>
            <a:r>
              <a:rPr lang="en-US" sz="2200" dirty="0">
                <a:solidFill>
                  <a:srgbClr val="000099"/>
                </a:solidFill>
                <a:sym typeface="Arial" charset="0"/>
              </a:rPr>
              <a:t>Theme Example</a:t>
            </a:r>
          </a:p>
          <a:p>
            <a:pPr marL="342900" indent="-342900">
              <a:lnSpc>
                <a:spcPct val="120000"/>
              </a:lnSpc>
              <a:buFont typeface="Wingdings" charset="2"/>
              <a:buChar char="§"/>
              <a:tabLst>
                <a:tab pos="914400" algn="l"/>
              </a:tabLst>
            </a:pPr>
            <a:r>
              <a:rPr lang="en-US" sz="2200" dirty="0">
                <a:solidFill>
                  <a:srgbClr val="000099"/>
                </a:solidFill>
                <a:sym typeface="Arial" charset="0"/>
              </a:rPr>
              <a:t>Definitions</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The Purpose of:</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God</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Satan</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Christ</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The Holy Spirit</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Nations or Peoples</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Man</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Living with Purpose</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Conclusion</a:t>
            </a:r>
          </a:p>
        </p:txBody>
      </p:sp>
    </p:spTree>
    <p:extLst>
      <p:ext uri="{BB962C8B-B14F-4D97-AF65-F5344CB8AC3E}">
        <p14:creationId xmlns:p14="http://schemas.microsoft.com/office/powerpoint/2010/main" val="300640156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Definitions: Purpose, Mission, and Goal</a:t>
            </a:r>
            <a:endParaRPr lang="en-US" sz="2000" dirty="0">
              <a:solidFill>
                <a:srgbClr val="002060"/>
              </a:solidFill>
            </a:endParaRPr>
          </a:p>
        </p:txBody>
      </p:sp>
      <p:sp>
        <p:nvSpPr>
          <p:cNvPr id="9" name="Rectangle 8"/>
          <p:cNvSpPr/>
          <p:nvPr/>
        </p:nvSpPr>
        <p:spPr>
          <a:xfrm>
            <a:off x="166687" y="1213652"/>
            <a:ext cx="8824911" cy="560153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What are our purpose, mission, and goals in this life?  </a:t>
            </a:r>
          </a:p>
          <a:p>
            <a:pPr>
              <a:tabLst>
                <a:tab pos="457200" algn="l"/>
                <a:tab pos="914400" algn="l"/>
                <a:tab pos="1371600" algn="l"/>
                <a:tab pos="1828800" algn="l"/>
                <a:tab pos="2286000" algn="l"/>
              </a:tabLst>
            </a:pPr>
            <a:r>
              <a:rPr lang="en-US" sz="2000" dirty="0"/>
              <a:t>	Is there a difference in terms?  Or timing?  Life-long vs temporary?</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u="sng" dirty="0"/>
              <a:t>Purpose</a:t>
            </a:r>
            <a:r>
              <a:rPr lang="en-US" sz="2000" dirty="0"/>
              <a:t> (Oxford Dictionary): </a:t>
            </a:r>
          </a:p>
          <a:p>
            <a:pPr marL="457200" indent="-457200">
              <a:buAutoNum type="arabicParenR"/>
              <a:tabLst>
                <a:tab pos="457200" algn="l"/>
                <a:tab pos="914400" algn="l"/>
                <a:tab pos="1371600" algn="l"/>
                <a:tab pos="1828800" algn="l"/>
                <a:tab pos="2286000" algn="l"/>
              </a:tabLst>
            </a:pPr>
            <a:r>
              <a:rPr lang="en-US" sz="2000" dirty="0"/>
              <a:t>The reason for which something is done or created or for which something exists.  </a:t>
            </a:r>
          </a:p>
          <a:p>
            <a:pPr marL="457200" indent="-457200">
              <a:buAutoNum type="arabicParenR"/>
              <a:tabLst>
                <a:tab pos="457200" algn="l"/>
                <a:tab pos="914400" algn="l"/>
                <a:tab pos="1371600" algn="l"/>
                <a:tab pos="1828800" algn="l"/>
                <a:tab pos="2286000" algn="l"/>
              </a:tabLst>
            </a:pPr>
            <a:r>
              <a:rPr lang="en-US" sz="2000" dirty="0"/>
              <a:t>A person's sense of resolve or determination.</a:t>
            </a:r>
          </a:p>
          <a:p>
            <a:pPr marL="457200" indent="-457200">
              <a:buAutoNum type="arabicParen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	</a:t>
            </a:r>
            <a:r>
              <a:rPr lang="en-US" sz="2000" i="1" dirty="0"/>
              <a:t>Why we do anything and everything… (the fundamental basis)</a:t>
            </a:r>
          </a:p>
          <a:p>
            <a:pPr>
              <a:tabLst>
                <a:tab pos="457200" algn="l"/>
                <a:tab pos="914400" algn="l"/>
                <a:tab pos="1371600" algn="l"/>
                <a:tab pos="1828800" algn="l"/>
                <a:tab pos="2286000" algn="l"/>
              </a:tabLst>
            </a:pPr>
            <a:r>
              <a:rPr lang="en-US" sz="2000" i="1" dirty="0"/>
              <a:t>		Why we journey…</a:t>
            </a:r>
          </a:p>
          <a:p>
            <a:pPr>
              <a:tabLst>
                <a:tab pos="457200" algn="l"/>
                <a:tab pos="914400" algn="l"/>
                <a:tab pos="1371600" algn="l"/>
                <a:tab pos="1828800" algn="l"/>
                <a:tab pos="2286000" algn="l"/>
              </a:tabLst>
            </a:pPr>
            <a:endParaRPr lang="en-US" sz="1200" dirty="0"/>
          </a:p>
          <a:p>
            <a:pPr>
              <a:tabLst>
                <a:tab pos="457200" algn="l"/>
                <a:tab pos="914400" algn="l"/>
                <a:tab pos="1371600" algn="l"/>
                <a:tab pos="1828800" algn="l"/>
                <a:tab pos="2286000" algn="l"/>
              </a:tabLst>
            </a:pPr>
            <a:r>
              <a:rPr lang="en-US" sz="2000" u="sng" dirty="0"/>
              <a:t>Mission</a:t>
            </a:r>
            <a:r>
              <a:rPr lang="en-US" sz="2000" dirty="0"/>
              <a:t> (Oxford Dictionary): </a:t>
            </a:r>
          </a:p>
          <a:p>
            <a:pPr marL="457200" indent="-457200">
              <a:buAutoNum type="arabicParenR"/>
              <a:tabLst>
                <a:tab pos="457200" algn="l"/>
                <a:tab pos="914400" algn="l"/>
                <a:tab pos="1371600" algn="l"/>
                <a:tab pos="1828800" algn="l"/>
                <a:tab pos="2286000" algn="l"/>
              </a:tabLst>
            </a:pPr>
            <a:r>
              <a:rPr lang="en-US" sz="2000" dirty="0"/>
              <a:t>An important assignment given to a person or group of people.  </a:t>
            </a:r>
          </a:p>
          <a:p>
            <a:pPr marL="457200" indent="-457200">
              <a:buAutoNum type="arabicParenR"/>
              <a:tabLst>
                <a:tab pos="457200" algn="l"/>
                <a:tab pos="914400" algn="l"/>
                <a:tab pos="1371600" algn="l"/>
                <a:tab pos="1828800" algn="l"/>
                <a:tab pos="2286000" algn="l"/>
              </a:tabLst>
            </a:pPr>
            <a:r>
              <a:rPr lang="en-US" sz="2000" dirty="0"/>
              <a:t>A strongly felt aim, ambition, or calling.</a:t>
            </a:r>
          </a:p>
          <a:p>
            <a:pPr marL="457200" indent="-457200">
              <a:buAutoNum type="arabicParen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	</a:t>
            </a:r>
            <a:r>
              <a:rPr lang="en-US" sz="2000" i="1" dirty="0"/>
              <a:t>Why we follow particular path… (a plan to accomplish)</a:t>
            </a:r>
          </a:p>
          <a:p>
            <a:pPr>
              <a:tabLst>
                <a:tab pos="457200" algn="l"/>
                <a:tab pos="914400" algn="l"/>
                <a:tab pos="1371600" algn="l"/>
                <a:tab pos="1828800" algn="l"/>
                <a:tab pos="2286000" algn="l"/>
              </a:tabLst>
            </a:pPr>
            <a:endParaRPr lang="en-US" sz="1200" i="1" dirty="0"/>
          </a:p>
          <a:p>
            <a:pPr>
              <a:tabLst>
                <a:tab pos="457200" algn="l"/>
                <a:tab pos="914400" algn="l"/>
                <a:tab pos="1371600" algn="l"/>
                <a:tab pos="1828800" algn="l"/>
                <a:tab pos="2286000" algn="l"/>
              </a:tabLst>
            </a:pPr>
            <a:r>
              <a:rPr lang="en-US" sz="2000" u="sng" dirty="0"/>
              <a:t>Goal</a:t>
            </a:r>
            <a:r>
              <a:rPr lang="en-US" sz="2000" dirty="0"/>
              <a:t> (Oxford Dictionary): </a:t>
            </a:r>
          </a:p>
          <a:p>
            <a:pPr marL="457200" indent="-457200">
              <a:buAutoNum type="arabicParenR"/>
              <a:tabLst>
                <a:tab pos="457200" algn="l"/>
                <a:tab pos="914400" algn="l"/>
                <a:tab pos="1371600" algn="l"/>
                <a:tab pos="1828800" algn="l"/>
                <a:tab pos="2286000" algn="l"/>
              </a:tabLst>
            </a:pPr>
            <a:r>
              <a:rPr lang="en-US" sz="2000" dirty="0"/>
              <a:t>something that you hope to achieve (aim)</a:t>
            </a:r>
          </a:p>
          <a:p>
            <a:pPr marL="457200" indent="-457200">
              <a:buAutoNum type="arabicParenR"/>
              <a:tabLst>
                <a:tab pos="457200" algn="l"/>
                <a:tab pos="914400" algn="l"/>
                <a:tab pos="1371600" algn="l"/>
                <a:tab pos="1828800" algn="l"/>
                <a:tab pos="2286000" algn="l"/>
              </a:tabLst>
            </a:pPr>
            <a:endParaRPr lang="en-US" sz="400" dirty="0"/>
          </a:p>
          <a:p>
            <a:pPr>
              <a:tabLst>
                <a:tab pos="457200" algn="l"/>
                <a:tab pos="914400" algn="l"/>
                <a:tab pos="1371600" algn="l"/>
                <a:tab pos="1828800" algn="l"/>
                <a:tab pos="2286000" algn="l"/>
              </a:tabLst>
            </a:pPr>
            <a:r>
              <a:rPr lang="en-US" sz="2000" dirty="0"/>
              <a:t>	</a:t>
            </a:r>
            <a:r>
              <a:rPr lang="en-US" sz="2000" i="1" dirty="0"/>
              <a:t>Why we do a particular thing… (steps along the way)</a:t>
            </a:r>
          </a:p>
        </p:txBody>
      </p:sp>
    </p:spTree>
    <p:extLst>
      <p:ext uri="{BB962C8B-B14F-4D97-AF65-F5344CB8AC3E}">
        <p14:creationId xmlns:p14="http://schemas.microsoft.com/office/powerpoint/2010/main" val="64418510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Definitions: Purpose, Mission, and Goal</a:t>
            </a:r>
            <a:endParaRPr lang="en-US" sz="2000" dirty="0">
              <a:solidFill>
                <a:srgbClr val="002060"/>
              </a:solidFill>
            </a:endParaRPr>
          </a:p>
        </p:txBody>
      </p:sp>
      <p:sp>
        <p:nvSpPr>
          <p:cNvPr id="7" name="Rectangle 6"/>
          <p:cNvSpPr/>
          <p:nvPr/>
        </p:nvSpPr>
        <p:spPr>
          <a:xfrm>
            <a:off x="166683" y="1860999"/>
            <a:ext cx="8824911" cy="153888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tabLst>
                <a:tab pos="446088" algn="l"/>
                <a:tab pos="906463" algn="l"/>
                <a:tab pos="1366838" algn="l"/>
                <a:tab pos="1827213" algn="l"/>
                <a:tab pos="2273300" algn="l"/>
              </a:tabLst>
            </a:pPr>
            <a:r>
              <a:rPr lang="en-US" sz="2000" dirty="0">
                <a:solidFill>
                  <a:srgbClr val="002060"/>
                </a:solidFill>
                <a:cs typeface="Arial" charset="0"/>
              </a:rPr>
              <a:t>Consider Playing a Game:  </a:t>
            </a:r>
          </a:p>
          <a:p>
            <a:pPr>
              <a:tabLst>
                <a:tab pos="446088" algn="l"/>
                <a:tab pos="906463" algn="l"/>
                <a:tab pos="1366838" algn="l"/>
                <a:tab pos="1827213" algn="l"/>
                <a:tab pos="2273300" algn="l"/>
              </a:tabLst>
            </a:pPr>
            <a:endParaRPr lang="en-US" sz="800" dirty="0">
              <a:solidFill>
                <a:srgbClr val="002060"/>
              </a:solidFill>
              <a:cs typeface="Arial" charset="0"/>
            </a:endParaRPr>
          </a:p>
          <a:p>
            <a:pPr>
              <a:tabLst>
                <a:tab pos="446088" algn="l"/>
                <a:tab pos="906463" algn="l"/>
                <a:tab pos="1366838" algn="l"/>
                <a:tab pos="1827213" algn="l"/>
                <a:tab pos="2273300" algn="l"/>
              </a:tabLst>
            </a:pPr>
            <a:r>
              <a:rPr lang="en-US" sz="2000" dirty="0">
                <a:solidFill>
                  <a:srgbClr val="002060"/>
                </a:solidFill>
                <a:cs typeface="Arial" charset="0"/>
              </a:rPr>
              <a:t>The purpose is to enjoy the experience, </a:t>
            </a:r>
          </a:p>
          <a:p>
            <a:pPr>
              <a:tabLst>
                <a:tab pos="446088" algn="l"/>
                <a:tab pos="906463" algn="l"/>
                <a:tab pos="1366838" algn="l"/>
                <a:tab pos="1827213" algn="l"/>
                <a:tab pos="2273300" algn="l"/>
              </a:tabLst>
            </a:pPr>
            <a:r>
              <a:rPr lang="en-US" sz="2000" dirty="0">
                <a:solidFill>
                  <a:srgbClr val="002060"/>
                </a:solidFill>
                <a:cs typeface="Arial" charset="0"/>
              </a:rPr>
              <a:t>	the mission is to win; </a:t>
            </a:r>
          </a:p>
          <a:p>
            <a:pPr>
              <a:tabLst>
                <a:tab pos="446088" algn="l"/>
                <a:tab pos="906463" algn="l"/>
                <a:tab pos="1366838" algn="l"/>
                <a:tab pos="1827213" algn="l"/>
                <a:tab pos="2273300" algn="l"/>
              </a:tabLst>
            </a:pPr>
            <a:r>
              <a:rPr lang="en-US" sz="2000" dirty="0">
                <a:solidFill>
                  <a:srgbClr val="002060"/>
                </a:solidFill>
                <a:cs typeface="Arial" charset="0"/>
              </a:rPr>
              <a:t>		the goal is to score (repeatedly) and defend</a:t>
            </a:r>
          </a:p>
        </p:txBody>
      </p:sp>
      <p:sp>
        <p:nvSpPr>
          <p:cNvPr id="8" name="Rectangle 7"/>
          <p:cNvSpPr/>
          <p:nvPr/>
        </p:nvSpPr>
        <p:spPr>
          <a:xfrm>
            <a:off x="166684" y="4877853"/>
            <a:ext cx="8824911" cy="172354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tabLst>
                <a:tab pos="446088" algn="l"/>
                <a:tab pos="906463" algn="l"/>
                <a:tab pos="1366838" algn="l"/>
                <a:tab pos="1827213" algn="l"/>
                <a:tab pos="2273300" algn="l"/>
              </a:tabLst>
            </a:pPr>
            <a:r>
              <a:rPr lang="en-US" sz="2000" dirty="0">
                <a:solidFill>
                  <a:srgbClr val="002060"/>
                </a:solidFill>
                <a:cs typeface="Arial" charset="0"/>
              </a:rPr>
              <a:t>We will consider some of the Bible’s “Heroes”,</a:t>
            </a:r>
          </a:p>
          <a:p>
            <a:pPr>
              <a:tabLst>
                <a:tab pos="446088" algn="l"/>
                <a:tab pos="906463" algn="l"/>
                <a:tab pos="1366838" algn="l"/>
                <a:tab pos="1827213" algn="l"/>
                <a:tab pos="2273300" algn="l"/>
              </a:tabLst>
            </a:pPr>
            <a:r>
              <a:rPr lang="en-US" sz="2000" dirty="0">
                <a:solidFill>
                  <a:srgbClr val="002060"/>
                </a:solidFill>
                <a:cs typeface="Arial" charset="0"/>
              </a:rPr>
              <a:t>	and consider their</a:t>
            </a:r>
          </a:p>
          <a:p>
            <a:pPr>
              <a:tabLst>
                <a:tab pos="446088" algn="l"/>
                <a:tab pos="906463" algn="l"/>
                <a:tab pos="1366838" algn="l"/>
                <a:tab pos="1827213" algn="l"/>
                <a:tab pos="2273300" algn="l"/>
              </a:tabLst>
            </a:pPr>
            <a:r>
              <a:rPr lang="en-US" sz="2000" dirty="0">
                <a:solidFill>
                  <a:srgbClr val="002060"/>
                </a:solidFill>
                <a:cs typeface="Arial" charset="0"/>
              </a:rPr>
              <a:t>		purpose, </a:t>
            </a:r>
          </a:p>
          <a:p>
            <a:pPr>
              <a:tabLst>
                <a:tab pos="446088" algn="l"/>
                <a:tab pos="906463" algn="l"/>
                <a:tab pos="1366838" algn="l"/>
                <a:tab pos="1827213" algn="l"/>
                <a:tab pos="2273300" algn="l"/>
              </a:tabLst>
            </a:pPr>
            <a:r>
              <a:rPr lang="en-US" sz="2000" dirty="0">
                <a:solidFill>
                  <a:srgbClr val="002060"/>
                </a:solidFill>
                <a:cs typeface="Arial" charset="0"/>
              </a:rPr>
              <a:t>			their mission,</a:t>
            </a:r>
          </a:p>
          <a:p>
            <a:pPr>
              <a:tabLst>
                <a:tab pos="446088" algn="l"/>
                <a:tab pos="906463" algn="l"/>
                <a:tab pos="1366838" algn="l"/>
                <a:tab pos="1827213" algn="l"/>
                <a:tab pos="2273300" algn="l"/>
              </a:tabLst>
            </a:pPr>
            <a:r>
              <a:rPr lang="en-US" sz="2000" dirty="0">
                <a:solidFill>
                  <a:srgbClr val="002060"/>
                </a:solidFill>
                <a:cs typeface="Arial" charset="0"/>
              </a:rPr>
              <a:t>				and their goals.</a:t>
            </a:r>
          </a:p>
        </p:txBody>
      </p:sp>
    </p:spTree>
    <p:extLst>
      <p:ext uri="{BB962C8B-B14F-4D97-AF65-F5344CB8AC3E}">
        <p14:creationId xmlns:p14="http://schemas.microsoft.com/office/powerpoint/2010/main" val="170319591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Definitions: Purpose, Mission, and Goal</a:t>
            </a:r>
            <a:endParaRPr lang="en-US" sz="2000" dirty="0">
              <a:solidFill>
                <a:srgbClr val="002060"/>
              </a:solidFill>
            </a:endParaRPr>
          </a:p>
        </p:txBody>
      </p:sp>
      <p:sp>
        <p:nvSpPr>
          <p:cNvPr id="7" name="Rectangle 6"/>
          <p:cNvSpPr/>
          <p:nvPr/>
        </p:nvSpPr>
        <p:spPr>
          <a:xfrm>
            <a:off x="166684" y="1541907"/>
            <a:ext cx="8824911" cy="1354217"/>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Goals are temporary; purposes are eternal. … </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“His plans endure forever; his </a:t>
            </a:r>
            <a:r>
              <a:rPr lang="en-US" sz="2000" dirty="0">
                <a:solidFill>
                  <a:srgbClr val="FF0000"/>
                </a:solidFill>
              </a:rPr>
              <a:t>purposes</a:t>
            </a:r>
            <a:r>
              <a:rPr lang="en-US" sz="2000" dirty="0"/>
              <a:t> last eternally.” [Ps 33:11 TEV]  </a:t>
            </a:r>
          </a:p>
          <a:p>
            <a:pPr lvl="1">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				 		     from </a:t>
            </a:r>
            <a:r>
              <a:rPr lang="en-US" sz="2000" i="1" dirty="0"/>
              <a:t>The Purpose Driven </a:t>
            </a:r>
            <a:r>
              <a:rPr lang="en-US" sz="2000" dirty="0"/>
              <a:t>Life by Rick Warren </a:t>
            </a:r>
          </a:p>
        </p:txBody>
      </p:sp>
      <p:sp>
        <p:nvSpPr>
          <p:cNvPr id="8" name="Rectangle 7"/>
          <p:cNvSpPr/>
          <p:nvPr/>
        </p:nvSpPr>
        <p:spPr>
          <a:xfrm>
            <a:off x="166684" y="4770453"/>
            <a:ext cx="8824911" cy="184665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What is our “raison </a:t>
            </a:r>
            <a:r>
              <a:rPr lang="en-US" sz="2000" dirty="0" err="1"/>
              <a:t>d’etre</a:t>
            </a:r>
            <a:r>
              <a:rPr lang="en-US" sz="2000" dirty="0"/>
              <a:t>?”  (reason for existence)</a:t>
            </a:r>
          </a:p>
          <a:p>
            <a:pPr>
              <a:tabLst>
                <a:tab pos="457200" algn="l"/>
                <a:tab pos="914400" algn="l"/>
                <a:tab pos="1371600" algn="l"/>
                <a:tab pos="1828800" algn="l"/>
                <a:tab pos="2286000" algn="l"/>
              </a:tabLst>
            </a:pPr>
            <a:endParaRPr lang="en-US" sz="2000" dirty="0"/>
          </a:p>
          <a:p>
            <a:pPr>
              <a:tabLst>
                <a:tab pos="457200" algn="l"/>
                <a:tab pos="914400" algn="l"/>
                <a:tab pos="1371600" algn="l"/>
                <a:tab pos="1828800" algn="l"/>
                <a:tab pos="2286000" algn="l"/>
              </a:tabLst>
            </a:pPr>
            <a:r>
              <a:rPr lang="en-US" sz="2000" dirty="0"/>
              <a:t>Definition (Oxford Dictionary):</a:t>
            </a:r>
          </a:p>
          <a:p>
            <a:pPr>
              <a:tabLst>
                <a:tab pos="457200" algn="l"/>
                <a:tab pos="914400" algn="l"/>
                <a:tab pos="1371600" algn="l"/>
                <a:tab pos="1828800" algn="l"/>
                <a:tab pos="2286000" algn="l"/>
              </a:tabLst>
            </a:pPr>
            <a:endParaRPr lang="en-US" sz="800" dirty="0"/>
          </a:p>
          <a:p>
            <a:pPr>
              <a:tabLst>
                <a:tab pos="457200" algn="l"/>
                <a:tab pos="914400" algn="l"/>
                <a:tab pos="1371600" algn="l"/>
                <a:tab pos="1828800" algn="l"/>
                <a:tab pos="2286000" algn="l"/>
              </a:tabLst>
            </a:pPr>
            <a:r>
              <a:rPr lang="en-US" sz="2000" dirty="0"/>
              <a:t>	</a:t>
            </a:r>
            <a:r>
              <a:rPr lang="en-US" sz="2000" dirty="0">
                <a:solidFill>
                  <a:srgbClr val="0530C4"/>
                </a:solidFill>
              </a:rPr>
              <a:t>The most important reason or purpose for someone </a:t>
            </a:r>
          </a:p>
          <a:p>
            <a:pPr>
              <a:tabLst>
                <a:tab pos="457200" algn="l"/>
                <a:tab pos="914400" algn="l"/>
                <a:tab pos="1371600" algn="l"/>
                <a:tab pos="1828800" algn="l"/>
                <a:tab pos="2286000" algn="l"/>
              </a:tabLst>
            </a:pPr>
            <a:r>
              <a:rPr lang="en-US" sz="2000" dirty="0">
                <a:solidFill>
                  <a:srgbClr val="0530C4"/>
                </a:solidFill>
              </a:rPr>
              <a:t>		or something's existence</a:t>
            </a:r>
            <a:r>
              <a:rPr lang="en-US" sz="2000" dirty="0"/>
              <a:t>.</a:t>
            </a:r>
            <a:endParaRPr lang="en-US" sz="2000" dirty="0">
              <a:solidFill>
                <a:srgbClr val="002060"/>
              </a:solidFill>
              <a:cs typeface="Arial" charset="0"/>
            </a:endParaRPr>
          </a:p>
        </p:txBody>
      </p:sp>
    </p:spTree>
    <p:extLst>
      <p:ext uri="{BB962C8B-B14F-4D97-AF65-F5344CB8AC3E}">
        <p14:creationId xmlns:p14="http://schemas.microsoft.com/office/powerpoint/2010/main" val="69088627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Definitions: Purpose, Mission, and Goal</a:t>
            </a:r>
            <a:endParaRPr lang="en-US" sz="2000" dirty="0">
              <a:solidFill>
                <a:srgbClr val="002060"/>
              </a:solidFill>
            </a:endParaRPr>
          </a:p>
        </p:txBody>
      </p:sp>
      <p:sp>
        <p:nvSpPr>
          <p:cNvPr id="9" name="Rectangle 8"/>
          <p:cNvSpPr/>
          <p:nvPr/>
        </p:nvSpPr>
        <p:spPr>
          <a:xfrm>
            <a:off x="166687" y="1213652"/>
            <a:ext cx="8824911" cy="523220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PDE: Verses from our previous study on “Essential Truths” …</a:t>
            </a:r>
          </a:p>
          <a:p>
            <a:pPr>
              <a:tabLst>
                <a:tab pos="457200" algn="l"/>
                <a:tab pos="914400" algn="l"/>
                <a:tab pos="1371600" algn="l"/>
                <a:tab pos="1828800" algn="l"/>
                <a:tab pos="2286000" algn="l"/>
              </a:tabLst>
            </a:pPr>
            <a:endParaRPr lang="en-US" sz="2000" dirty="0"/>
          </a:p>
          <a:p>
            <a:pPr>
              <a:tabLst>
                <a:tab pos="457200" algn="l"/>
                <a:tab pos="914400" algn="l"/>
                <a:tab pos="1371600" algn="l"/>
                <a:tab pos="1828800" algn="l"/>
                <a:tab pos="2286000" algn="l"/>
              </a:tabLst>
            </a:pPr>
            <a:r>
              <a:rPr lang="en-US" sz="2000" u="sng" dirty="0"/>
              <a:t>Fear, Obey, and Serve the Lord</a:t>
            </a:r>
            <a:r>
              <a:rPr lang="en-US" sz="2000" dirty="0"/>
              <a:t>: </a:t>
            </a:r>
          </a:p>
          <a:p>
            <a:r>
              <a:rPr lang="en-US" sz="2000" dirty="0"/>
              <a:t>And now, Israel, what does the </a:t>
            </a:r>
            <a:r>
              <a:rPr lang="en-US" sz="2000" cap="small" dirty="0"/>
              <a:t>Lord</a:t>
            </a:r>
            <a:r>
              <a:rPr lang="en-US" sz="2000" dirty="0"/>
              <a:t> your God ask of you but to fear the </a:t>
            </a:r>
            <a:r>
              <a:rPr lang="en-US" sz="2000" cap="small" dirty="0"/>
              <a:t>Lord</a:t>
            </a:r>
            <a:r>
              <a:rPr lang="en-US" sz="2000" dirty="0"/>
              <a:t> your God, to walk in obedience to him, to love him, to serve the </a:t>
            </a:r>
            <a:r>
              <a:rPr lang="en-US" sz="2000" cap="small" dirty="0"/>
              <a:t>Lord</a:t>
            </a:r>
            <a:r>
              <a:rPr lang="en-US" sz="2000" dirty="0"/>
              <a:t> your God with all your heart and with all your soul, and to observe the </a:t>
            </a:r>
            <a:r>
              <a:rPr lang="en-US" sz="2000" cap="small" dirty="0"/>
              <a:t>Lord</a:t>
            </a:r>
            <a:r>
              <a:rPr lang="en-US" sz="2000" dirty="0"/>
              <a:t>’s commands and decrees that I am giving you today for your own good?</a:t>
            </a:r>
          </a:p>
          <a:p>
            <a:r>
              <a:rPr lang="en-US" sz="2000" dirty="0"/>
              <a:t>						   Deuteronomy 10:12-13</a:t>
            </a:r>
          </a:p>
          <a:p>
            <a:pPr marL="457200" indent="-457200">
              <a:buAutoNum type="arabicParenR"/>
              <a:tabLst>
                <a:tab pos="457200" algn="l"/>
                <a:tab pos="914400" algn="l"/>
                <a:tab pos="1371600" algn="l"/>
                <a:tab pos="1828800" algn="l"/>
                <a:tab pos="2286000" algn="l"/>
              </a:tabLst>
            </a:pPr>
            <a:endParaRPr lang="en-US" sz="2000" dirty="0"/>
          </a:p>
          <a:p>
            <a:pPr marL="457200" indent="-457200">
              <a:buAutoNum type="arabicParenR"/>
              <a:tabLst>
                <a:tab pos="457200" algn="l"/>
                <a:tab pos="914400" algn="l"/>
                <a:tab pos="1371600" algn="l"/>
                <a:tab pos="1828800" algn="l"/>
                <a:tab pos="2286000" algn="l"/>
              </a:tabLst>
            </a:pPr>
            <a:endParaRPr lang="en-US" sz="800" dirty="0"/>
          </a:p>
          <a:p>
            <a:pPr>
              <a:tabLst>
                <a:tab pos="449263" algn="l"/>
                <a:tab pos="912813" algn="l"/>
                <a:tab pos="1362075" algn="l"/>
                <a:tab pos="1825625" algn="l"/>
              </a:tabLst>
            </a:pPr>
            <a:r>
              <a:rPr lang="en-US" sz="2000" u="sng" dirty="0"/>
              <a:t>Walk in Step with the Lord</a:t>
            </a:r>
            <a:r>
              <a:rPr lang="en-US" sz="2000" dirty="0"/>
              <a:t>: </a:t>
            </a:r>
          </a:p>
          <a:p>
            <a:pPr>
              <a:tabLst>
                <a:tab pos="449263" algn="l"/>
                <a:tab pos="912813" algn="l"/>
                <a:tab pos="1362075" algn="l"/>
                <a:tab pos="1825625" algn="l"/>
              </a:tabLst>
            </a:pPr>
            <a:r>
              <a:rPr lang="en-US" sz="2000" dirty="0"/>
              <a:t>He has shown you, O mortal, what is good.</a:t>
            </a:r>
            <a:br>
              <a:rPr lang="en-US" sz="2000" dirty="0"/>
            </a:br>
            <a:r>
              <a:rPr lang="en-US" sz="2000" dirty="0"/>
              <a:t>	And what does the Lord require of you?</a:t>
            </a:r>
            <a:br>
              <a:rPr lang="en-US" sz="2000" dirty="0"/>
            </a:br>
            <a:r>
              <a:rPr lang="en-US" sz="2000" dirty="0"/>
              <a:t>To act justly and to love mercy</a:t>
            </a:r>
            <a:br>
              <a:rPr lang="en-US" sz="2000" dirty="0"/>
            </a:br>
            <a:r>
              <a:rPr lang="en-US" sz="2000" dirty="0"/>
              <a:t>	and to walk humbly with your God.</a:t>
            </a:r>
          </a:p>
          <a:p>
            <a:pPr>
              <a:tabLst>
                <a:tab pos="449263" algn="l"/>
                <a:tab pos="912813" algn="l"/>
                <a:tab pos="1362075" algn="l"/>
                <a:tab pos="1825625" algn="l"/>
              </a:tabLst>
            </a:pPr>
            <a:r>
              <a:rPr lang="en-US" sz="2000" dirty="0"/>
              <a:t>											Micah 6:8</a:t>
            </a:r>
          </a:p>
        </p:txBody>
      </p:sp>
    </p:spTree>
    <p:extLst>
      <p:ext uri="{BB962C8B-B14F-4D97-AF65-F5344CB8AC3E}">
        <p14:creationId xmlns:p14="http://schemas.microsoft.com/office/powerpoint/2010/main" val="205712225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685800" y="0"/>
            <a:ext cx="7772400" cy="673100"/>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Quote</a:t>
            </a:r>
            <a:endParaRPr lang="en-US" sz="2800" b="1" dirty="0">
              <a:solidFill>
                <a:srgbClr val="002060"/>
              </a:solidFill>
              <a:ea typeface="ヒラギノ角ゴ ProN W6" charset="0"/>
              <a:cs typeface="ヒラギノ角ゴ ProN W6" charset="0"/>
              <a:sym typeface="Arial" charset="0"/>
            </a:endParaRPr>
          </a:p>
        </p:txBody>
      </p:sp>
      <p:sp>
        <p:nvSpPr>
          <p:cNvPr id="11266" name="Rectangle 3"/>
          <p:cNvSpPr>
            <a:spLocks noGrp="1" noChangeArrowheads="1"/>
          </p:cNvSpPr>
          <p:nvPr>
            <p:ph type="body" idx="4294967295"/>
          </p:nvPr>
        </p:nvSpPr>
        <p:spPr>
          <a:xfrm>
            <a:off x="298450" y="2568308"/>
            <a:ext cx="8547100" cy="2039982"/>
          </a:xfrm>
          <a:solidFill>
            <a:srgbClr val="FFFF99">
              <a:alpha val="49803"/>
            </a:srgbClr>
          </a:solidFill>
          <a:ln w="28448" cap="flat">
            <a:solidFill>
              <a:srgbClr val="FF0000"/>
            </a:solidFill>
            <a:miter lim="800000"/>
            <a:headEnd/>
            <a:tailEnd/>
          </a:ln>
        </p:spPr>
        <p:txBody>
          <a:bodyPr rIns="0">
            <a:spAutoFit/>
          </a:bodyPr>
          <a:lstStyle/>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Oliver Wendell Holmes once stated that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“most of us go to our graves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with our music still inside us.”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endParaRPr lang="en-US" sz="800" b="1" dirty="0">
              <a:ea typeface="ヒラギノ明朝 ProN W3" charset="0"/>
              <a:cs typeface="ヒラギノ明朝 ProN W3" charset="0"/>
            </a:endParaRP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The key is to find our music.  </a:t>
            </a:r>
          </a:p>
          <a:p>
            <a:pPr marL="0" indent="0">
              <a:lnSpc>
                <a:spcPct val="110000"/>
              </a:lnSpc>
              <a:spcBef>
                <a:spcPts val="0"/>
              </a:spcBef>
              <a:tabLst>
                <a:tab pos="449263" algn="l"/>
                <a:tab pos="450850" algn="l"/>
                <a:tab pos="914400" algn="l"/>
                <a:tab pos="1365250" algn="l"/>
                <a:tab pos="1373188" algn="l"/>
                <a:tab pos="1830388" algn="l"/>
                <a:tab pos="2287588" algn="l"/>
                <a:tab pos="2744788" algn="l"/>
                <a:tab pos="3194050" algn="l"/>
                <a:tab pos="3644900" algn="l"/>
                <a:tab pos="4110038" algn="l"/>
                <a:tab pos="4560888" algn="l"/>
                <a:tab pos="5024438" algn="l"/>
                <a:tab pos="5475288" algn="l"/>
              </a:tabLst>
            </a:pPr>
            <a:r>
              <a:rPr lang="en-US" sz="2000" b="1" dirty="0">
                <a:ea typeface="ヒラギノ明朝 ProN W3" charset="0"/>
                <a:cs typeface="ヒラギノ明朝 ProN W3" charset="0"/>
              </a:rPr>
              <a:t>															         Debbie Macomber</a:t>
            </a:r>
          </a:p>
        </p:txBody>
      </p:sp>
    </p:spTree>
    <p:extLst>
      <p:ext uri="{BB962C8B-B14F-4D97-AF65-F5344CB8AC3E}">
        <p14:creationId xmlns:p14="http://schemas.microsoft.com/office/powerpoint/2010/main" val="7434605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53998"/>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Definitions: Purpose, Mission, and Goal</a:t>
            </a:r>
            <a:endParaRPr lang="en-US" sz="2000" dirty="0">
              <a:solidFill>
                <a:srgbClr val="002060"/>
              </a:solidFill>
            </a:endParaRPr>
          </a:p>
        </p:txBody>
      </p:sp>
      <p:sp>
        <p:nvSpPr>
          <p:cNvPr id="9" name="Rectangle 8"/>
          <p:cNvSpPr/>
          <p:nvPr/>
        </p:nvSpPr>
        <p:spPr>
          <a:xfrm>
            <a:off x="166687" y="1213652"/>
            <a:ext cx="8824911" cy="5577840"/>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PDE: Verses from our previous study on “Essential Truths” …</a:t>
            </a:r>
          </a:p>
          <a:p>
            <a:pPr>
              <a:tabLst>
                <a:tab pos="457200" algn="l"/>
                <a:tab pos="914400" algn="l"/>
                <a:tab pos="1371600" algn="l"/>
                <a:tab pos="1828800" algn="l"/>
                <a:tab pos="2286000" algn="l"/>
              </a:tabLst>
            </a:pPr>
            <a:endParaRPr lang="en-US" sz="2000" dirty="0"/>
          </a:p>
          <a:p>
            <a:pPr>
              <a:tabLst>
                <a:tab pos="457200" algn="l"/>
                <a:tab pos="914400" algn="l"/>
                <a:tab pos="1371600" algn="l"/>
                <a:tab pos="1828800" algn="l"/>
                <a:tab pos="2286000" algn="l"/>
              </a:tabLst>
            </a:pPr>
            <a:r>
              <a:rPr lang="en-US" sz="2000" u="sng" dirty="0"/>
              <a:t>Love the Lord</a:t>
            </a:r>
            <a:r>
              <a:rPr lang="en-US" sz="2000" dirty="0"/>
              <a:t>: </a:t>
            </a:r>
          </a:p>
          <a:p>
            <a:pPr>
              <a:tabLst>
                <a:tab pos="449263" algn="l"/>
                <a:tab pos="912813" algn="l"/>
                <a:tab pos="1362075" algn="l"/>
                <a:tab pos="1825625" algn="l"/>
              </a:tabLst>
            </a:pPr>
            <a:r>
              <a:rPr lang="en-US" sz="2000" dirty="0"/>
              <a:t>Hearing that Jesus had silenced the Sadducees, </a:t>
            </a:r>
          </a:p>
          <a:p>
            <a:pPr>
              <a:tabLst>
                <a:tab pos="449263" algn="l"/>
                <a:tab pos="912813" algn="l"/>
                <a:tab pos="1362075" algn="l"/>
                <a:tab pos="1825625" algn="l"/>
              </a:tabLst>
            </a:pPr>
            <a:r>
              <a:rPr lang="en-US" sz="2000" dirty="0"/>
              <a:t>	the Pharisees got together.  </a:t>
            </a:r>
          </a:p>
          <a:p>
            <a:pPr>
              <a:tabLst>
                <a:tab pos="449263" algn="l"/>
                <a:tab pos="912813" algn="l"/>
                <a:tab pos="1362075" algn="l"/>
                <a:tab pos="1825625" algn="l"/>
              </a:tabLst>
            </a:pPr>
            <a:endParaRPr lang="en-US" sz="2000" dirty="0"/>
          </a:p>
          <a:p>
            <a:pPr>
              <a:tabLst>
                <a:tab pos="449263" algn="l"/>
                <a:tab pos="912813" algn="l"/>
                <a:tab pos="1362075" algn="l"/>
                <a:tab pos="1825625" algn="l"/>
              </a:tabLst>
            </a:pPr>
            <a:r>
              <a:rPr lang="en-US" sz="2000" dirty="0"/>
              <a:t>One of them, an expert in the law, tested him with this question:  </a:t>
            </a:r>
          </a:p>
          <a:p>
            <a:pPr>
              <a:tabLst>
                <a:tab pos="449263" algn="l"/>
                <a:tab pos="912813" algn="l"/>
                <a:tab pos="1362075" algn="l"/>
                <a:tab pos="1825625" algn="l"/>
              </a:tabLst>
            </a:pPr>
            <a:r>
              <a:rPr lang="en-US" sz="2000" dirty="0"/>
              <a:t>	“Teacher, which is the greatest commandment in the Law?”</a:t>
            </a:r>
          </a:p>
          <a:p>
            <a:pPr>
              <a:tabLst>
                <a:tab pos="449263" algn="l"/>
                <a:tab pos="912813" algn="l"/>
                <a:tab pos="1362075" algn="l"/>
                <a:tab pos="1825625" algn="l"/>
              </a:tabLst>
            </a:pPr>
            <a:endParaRPr lang="en-US" sz="2000" dirty="0"/>
          </a:p>
          <a:p>
            <a:pPr>
              <a:tabLst>
                <a:tab pos="449263" algn="l"/>
                <a:tab pos="912813" algn="l"/>
                <a:tab pos="1362075" algn="l"/>
                <a:tab pos="1825625" algn="l"/>
              </a:tabLst>
            </a:pPr>
            <a:r>
              <a:rPr lang="en-US" sz="2000" dirty="0"/>
              <a:t>Jesus replied: </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“‘Love the Lord your God with all your heart and with all your soul and with all your mind.’   (from Deuteronomy 6:4-5)</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This is the first and greatest commandment.  </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And the second is like it: ‘Love your neighbor as yourself.’  </a:t>
            </a:r>
          </a:p>
          <a:p>
            <a:pPr>
              <a:tabLst>
                <a:tab pos="449263" algn="l"/>
                <a:tab pos="912813" algn="l"/>
                <a:tab pos="1362075" algn="l"/>
                <a:tab pos="1825625" algn="l"/>
              </a:tabLst>
            </a:pPr>
            <a:endParaRPr lang="en-US" sz="800" dirty="0"/>
          </a:p>
          <a:p>
            <a:pPr>
              <a:tabLst>
                <a:tab pos="449263" algn="l"/>
                <a:tab pos="912813" algn="l"/>
                <a:tab pos="1362075" algn="l"/>
                <a:tab pos="1825625" algn="l"/>
              </a:tabLst>
            </a:pPr>
            <a:r>
              <a:rPr lang="en-US" sz="2000" dirty="0"/>
              <a:t>All the Law and the Prophets hang on these two commandments.”</a:t>
            </a:r>
          </a:p>
          <a:p>
            <a:pPr>
              <a:tabLst>
                <a:tab pos="449263" algn="l"/>
                <a:tab pos="912813" algn="l"/>
                <a:tab pos="1362075" algn="l"/>
                <a:tab pos="1825625" algn="l"/>
              </a:tabLst>
            </a:pPr>
            <a:r>
              <a:rPr lang="en-US" sz="2000" dirty="0"/>
              <a:t>										Matthew 22:34-40</a:t>
            </a:r>
          </a:p>
        </p:txBody>
      </p:sp>
    </p:spTree>
    <p:extLst>
      <p:ext uri="{BB962C8B-B14F-4D97-AF65-F5344CB8AC3E}">
        <p14:creationId xmlns:p14="http://schemas.microsoft.com/office/powerpoint/2010/main" val="291799964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0099"/>
                </a:solidFill>
                <a:ea typeface="ヒラギノ明朝 ProN W3" charset="0"/>
                <a:cs typeface="ヒラギノ明朝 ProN W3" charset="0"/>
                <a:sym typeface="Arial" charset="0"/>
              </a:rPr>
              <a:t>Living With Purpose Outline</a:t>
            </a:r>
            <a:endParaRPr lang="en-US" sz="2800" b="1" dirty="0">
              <a:solidFill>
                <a:srgbClr val="000099"/>
              </a:solidFill>
              <a:ea typeface="ヒラギノ角ゴ ProN W6" charset="0"/>
              <a:cs typeface="ヒラギノ角ゴ ProN W6" charset="0"/>
              <a:sym typeface="Arial" charset="0"/>
            </a:endParaRPr>
          </a:p>
        </p:txBody>
      </p:sp>
      <p:sp>
        <p:nvSpPr>
          <p:cNvPr id="6" name="Rectangle 5"/>
          <p:cNvSpPr/>
          <p:nvPr/>
        </p:nvSpPr>
        <p:spPr>
          <a:xfrm>
            <a:off x="592713" y="652463"/>
            <a:ext cx="8015723" cy="4653133"/>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marL="342900" indent="-342900">
              <a:lnSpc>
                <a:spcPct val="120000"/>
              </a:lnSpc>
              <a:buFont typeface="Wingdings" charset="2"/>
              <a:buChar char="§"/>
              <a:tabLst>
                <a:tab pos="914400" algn="l"/>
              </a:tabLst>
            </a:pPr>
            <a:r>
              <a:rPr lang="en-US" sz="2200" dirty="0">
                <a:solidFill>
                  <a:srgbClr val="000099"/>
                </a:solidFill>
                <a:sym typeface="Arial" charset="0"/>
              </a:rPr>
              <a:t>Introduction</a:t>
            </a:r>
          </a:p>
          <a:p>
            <a:pPr marL="342900" indent="-342900">
              <a:lnSpc>
                <a:spcPct val="120000"/>
              </a:lnSpc>
              <a:buFont typeface="Wingdings" charset="2"/>
              <a:buChar char="§"/>
              <a:tabLst>
                <a:tab pos="914400" algn="l"/>
              </a:tabLst>
            </a:pPr>
            <a:r>
              <a:rPr lang="en-US" sz="2200" dirty="0">
                <a:solidFill>
                  <a:srgbClr val="000099"/>
                </a:solidFill>
                <a:sym typeface="Arial" charset="0"/>
              </a:rPr>
              <a:t>Theme Example</a:t>
            </a:r>
          </a:p>
          <a:p>
            <a:pPr marL="342900" indent="-342900">
              <a:lnSpc>
                <a:spcPct val="120000"/>
              </a:lnSpc>
              <a:buFont typeface="Wingdings" charset="2"/>
              <a:buChar char="§"/>
              <a:tabLst>
                <a:tab pos="914400" algn="l"/>
              </a:tabLst>
            </a:pPr>
            <a:r>
              <a:rPr lang="en-US" sz="2200" dirty="0">
                <a:solidFill>
                  <a:srgbClr val="000099"/>
                </a:solidFill>
                <a:sym typeface="Arial" charset="0"/>
              </a:rPr>
              <a:t>Definitions</a:t>
            </a:r>
          </a:p>
          <a:p>
            <a:pPr marL="342900" indent="-342900">
              <a:lnSpc>
                <a:spcPct val="120000"/>
              </a:lnSpc>
              <a:buFont typeface="Wingdings" charset="2"/>
              <a:buChar char="§"/>
              <a:tabLst>
                <a:tab pos="914400" algn="l"/>
              </a:tabLst>
            </a:pPr>
            <a:r>
              <a:rPr lang="en-US" sz="2200" dirty="0">
                <a:solidFill>
                  <a:srgbClr val="000099"/>
                </a:solidFill>
                <a:sym typeface="Arial" charset="0"/>
              </a:rPr>
              <a:t>The Purpose of:</a:t>
            </a:r>
          </a:p>
          <a:p>
            <a:pPr marL="800100" lvl="1" indent="-342900">
              <a:lnSpc>
                <a:spcPct val="120000"/>
              </a:lnSpc>
              <a:buFont typeface="Wingdings" charset="2"/>
              <a:buChar char="§"/>
              <a:tabLst>
                <a:tab pos="914400" algn="l"/>
              </a:tabLst>
            </a:pPr>
            <a:r>
              <a:rPr lang="en-US" sz="2000" dirty="0">
                <a:solidFill>
                  <a:srgbClr val="000099"/>
                </a:solidFill>
                <a:sym typeface="Arial" charset="0"/>
              </a:rPr>
              <a:t>God</a:t>
            </a:r>
            <a:endParaRPr lang="en-US" sz="2200" dirty="0">
              <a:solidFill>
                <a:srgbClr val="000099"/>
              </a:solidFill>
              <a:sym typeface="Arial" charset="0"/>
            </a:endParaRP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Satan</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Christ</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The Holy Spirit</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Nations or Peoples</a:t>
            </a:r>
          </a:p>
          <a:p>
            <a:pPr marL="800100" lvl="1" indent="-342900">
              <a:lnSpc>
                <a:spcPct val="120000"/>
              </a:lnSpc>
              <a:buFont typeface="Wingdings" charset="2"/>
              <a:buChar char="§"/>
              <a:tabLst>
                <a:tab pos="914400" algn="l"/>
              </a:tabLst>
            </a:pPr>
            <a:r>
              <a:rPr lang="en-US" sz="1800" dirty="0">
                <a:solidFill>
                  <a:schemeClr val="bg1">
                    <a:lumMod val="65000"/>
                  </a:schemeClr>
                </a:solidFill>
                <a:sym typeface="Arial" charset="0"/>
              </a:rPr>
              <a:t>Man</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Living with Purpose</a:t>
            </a:r>
          </a:p>
          <a:p>
            <a:pPr marL="342900" indent="-342900">
              <a:lnSpc>
                <a:spcPct val="120000"/>
              </a:lnSpc>
              <a:buFont typeface="Wingdings" charset="2"/>
              <a:buChar char="§"/>
              <a:tabLst>
                <a:tab pos="914400" algn="l"/>
              </a:tabLst>
            </a:pPr>
            <a:r>
              <a:rPr lang="en-US" sz="2200" dirty="0">
                <a:solidFill>
                  <a:schemeClr val="bg1">
                    <a:lumMod val="65000"/>
                  </a:schemeClr>
                </a:solidFill>
                <a:sym typeface="Arial" charset="0"/>
              </a:rPr>
              <a:t>Conclusion</a:t>
            </a:r>
          </a:p>
        </p:txBody>
      </p:sp>
    </p:spTree>
    <p:extLst>
      <p:ext uri="{BB962C8B-B14F-4D97-AF65-F5344CB8AC3E}">
        <p14:creationId xmlns:p14="http://schemas.microsoft.com/office/powerpoint/2010/main" val="30807843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11" name="Rectangle 10"/>
          <p:cNvSpPr/>
          <p:nvPr/>
        </p:nvSpPr>
        <p:spPr>
          <a:xfrm>
            <a:off x="166679" y="6283916"/>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r>
              <a:rPr lang="en-US" sz="2000" dirty="0"/>
              <a:t>God’s purpose: He created the world to be inhabited; Isaiah 45:18</a:t>
            </a: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a:solidFill>
                  <a:srgbClr val="0530C4"/>
                </a:solidFill>
              </a:rPr>
              <a:t>What is God’s Purpose?</a:t>
            </a:r>
            <a:endParaRPr lang="en-US" sz="2000" dirty="0">
              <a:solidFill>
                <a:srgbClr val="0530C4"/>
              </a:solidFill>
            </a:endParaRPr>
          </a:p>
        </p:txBody>
      </p:sp>
      <p:sp>
        <p:nvSpPr>
          <p:cNvPr id="7" name="Rectangle 6"/>
          <p:cNvSpPr/>
          <p:nvPr/>
        </p:nvSpPr>
        <p:spPr>
          <a:xfrm>
            <a:off x="166680" y="1680695"/>
            <a:ext cx="8824911" cy="461664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indent="-342900">
              <a:buFont typeface="Arial" charset="0"/>
              <a:buChar char="•"/>
            </a:pPr>
            <a:r>
              <a:rPr lang="en-US" sz="2000" dirty="0"/>
              <a:t>God is a Creative Being </a:t>
            </a:r>
            <a:r>
              <a:rPr lang="mr-IN" sz="2000" dirty="0"/>
              <a:t>–</a:t>
            </a:r>
            <a:r>
              <a:rPr lang="en-US" sz="2000" dirty="0"/>
              <a:t> beyond what we can imagine</a:t>
            </a:r>
          </a:p>
          <a:p>
            <a:pPr marL="800100" lvl="1" indent="-342900">
              <a:buFont typeface="Arial" charset="0"/>
              <a:buChar char="•"/>
            </a:pPr>
            <a:r>
              <a:rPr lang="en-US" sz="2000" dirty="0"/>
              <a:t>the creative force is not a need, but an intrinsic part of God’s character</a:t>
            </a:r>
          </a:p>
          <a:p>
            <a:pPr marL="800100" lvl="1" indent="-342900">
              <a:buFont typeface="Arial" charset="0"/>
              <a:buChar char="•"/>
            </a:pPr>
            <a:r>
              <a:rPr lang="en-US" sz="2000" dirty="0"/>
              <a:t>God’s rest on the seventh day was temporary, and perhaps more symbolic than anything; it was not forever, but indicated the completion of one phase of a project, and perhaps a regular period for restoration</a:t>
            </a:r>
          </a:p>
          <a:p>
            <a:pPr marL="800100" lvl="1" indent="-342900">
              <a:buFont typeface="Arial" charset="0"/>
              <a:buChar char="•"/>
            </a:pPr>
            <a:r>
              <a:rPr lang="en-US" sz="2000" dirty="0"/>
              <a:t>God’s purpose is bigger than us, or our denomination, or our country [Dustin]</a:t>
            </a:r>
          </a:p>
          <a:p>
            <a:pPr marL="800100" lvl="1" indent="-342900">
              <a:buFont typeface="Arial" charset="0"/>
              <a:buChar char="•"/>
            </a:pPr>
            <a:r>
              <a:rPr lang="en-US" sz="2000" dirty="0"/>
              <a:t>He would desire the expansion of the “Sphere of Goodness”</a:t>
            </a:r>
          </a:p>
          <a:p>
            <a:pPr marL="800100" lvl="1" indent="-342900">
              <a:buFont typeface="Arial" charset="0"/>
              <a:buChar char="•"/>
            </a:pPr>
            <a:endParaRPr lang="en-US" sz="800" dirty="0"/>
          </a:p>
          <a:p>
            <a:pPr marL="342900" indent="-342900">
              <a:buFont typeface="Arial" charset="0"/>
              <a:buChar char="•"/>
            </a:pPr>
            <a:r>
              <a:rPr lang="en-US" sz="2000" dirty="0"/>
              <a:t>He created us on purpose </a:t>
            </a:r>
            <a:r>
              <a:rPr lang="mr-IN" sz="2000" dirty="0"/>
              <a:t>–</a:t>
            </a:r>
            <a:r>
              <a:rPr lang="en-US" sz="2000" dirty="0"/>
              <a:t> could be for multiple reasons</a:t>
            </a:r>
          </a:p>
          <a:p>
            <a:pPr marL="800100" lvl="1" indent="-342900">
              <a:buFont typeface="Arial" charset="0"/>
              <a:buChar char="•"/>
            </a:pPr>
            <a:r>
              <a:rPr lang="en-US" sz="2000" dirty="0"/>
              <a:t>Companionship </a:t>
            </a:r>
            <a:r>
              <a:rPr lang="mr-IN" sz="2000" dirty="0"/>
              <a:t>–</a:t>
            </a:r>
            <a:r>
              <a:rPr lang="en-US" sz="2000" dirty="0"/>
              <a:t> expansion of Good and Love</a:t>
            </a:r>
          </a:p>
          <a:p>
            <a:pPr marL="800100" lvl="1" indent="-342900">
              <a:buFont typeface="Arial" charset="0"/>
              <a:buChar char="•"/>
            </a:pPr>
            <a:r>
              <a:rPr lang="en-US" sz="2000" dirty="0"/>
              <a:t>To take care of His Creation; to also be creative</a:t>
            </a:r>
          </a:p>
          <a:p>
            <a:pPr marL="800100" lvl="1" indent="-342900">
              <a:buFont typeface="Arial" charset="0"/>
              <a:buChar char="•"/>
            </a:pPr>
            <a:r>
              <a:rPr lang="en-US" sz="2000" dirty="0"/>
              <a:t>To experience free will and choose righteousness</a:t>
            </a:r>
          </a:p>
        </p:txBody>
      </p:sp>
    </p:spTree>
    <p:extLst>
      <p:ext uri="{BB962C8B-B14F-4D97-AF65-F5344CB8AC3E}">
        <p14:creationId xmlns:p14="http://schemas.microsoft.com/office/powerpoint/2010/main" val="193186567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11" name="Rectangle 10"/>
          <p:cNvSpPr/>
          <p:nvPr/>
        </p:nvSpPr>
        <p:spPr>
          <a:xfrm>
            <a:off x="166679" y="6283916"/>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r>
              <a:rPr lang="en-US" sz="2000" dirty="0"/>
              <a:t>PDE assessment: Cats are at the very bottom of the ladder</a:t>
            </a: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What is God’s Purpose? – Free Will</a:t>
            </a:r>
          </a:p>
        </p:txBody>
      </p:sp>
      <p:sp>
        <p:nvSpPr>
          <p:cNvPr id="7" name="Rectangle 6"/>
          <p:cNvSpPr/>
          <p:nvPr/>
        </p:nvSpPr>
        <p:spPr>
          <a:xfrm>
            <a:off x="166680" y="1680695"/>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marL="342900" indent="-342900">
              <a:buFont typeface="Arial" charset="0"/>
              <a:buChar char="•"/>
            </a:pPr>
            <a:r>
              <a:rPr lang="en-US" sz="2000" dirty="0"/>
              <a:t>As we think about God’s decision not to create man as automatons,</a:t>
            </a:r>
          </a:p>
          <a:p>
            <a:pPr lvl="1"/>
            <a:r>
              <a:rPr lang="en-US" sz="2000" dirty="0"/>
              <a:t>Consider that God created a spectrum of things…</a:t>
            </a:r>
          </a:p>
          <a:p>
            <a:pPr marL="800100" lvl="1" indent="-342900">
              <a:buFont typeface="Arial" charset="0"/>
              <a:buChar char="•"/>
            </a:pPr>
            <a:r>
              <a:rPr lang="en-US" sz="2000" dirty="0"/>
              <a:t>Man / Woman – image of God: with free will and souls</a:t>
            </a:r>
          </a:p>
          <a:p>
            <a:pPr marL="800100" lvl="1" indent="-342900">
              <a:buFont typeface="Arial" charset="0"/>
              <a:buChar char="•"/>
            </a:pPr>
            <a:r>
              <a:rPr lang="en-US" sz="2000" dirty="0"/>
              <a:t>Animals – with personality (and beauty)</a:t>
            </a:r>
          </a:p>
          <a:p>
            <a:pPr lvl="2"/>
            <a:r>
              <a:rPr lang="en-US" sz="2000" dirty="0"/>
              <a:t>and the ability to form relationships - but no sentient souls </a:t>
            </a:r>
          </a:p>
          <a:p>
            <a:pPr marL="800100" lvl="1" indent="-342900">
              <a:buFont typeface="Arial" panose="020B0604020202020204" pitchFamily="34" charset="0"/>
              <a:buChar char="•"/>
            </a:pPr>
            <a:r>
              <a:rPr lang="en-US" sz="2000" dirty="0"/>
              <a:t>Plants – living (with beauty) – but no personality and no souls</a:t>
            </a:r>
          </a:p>
          <a:p>
            <a:pPr marL="800100" lvl="1" indent="-342900">
              <a:buFont typeface="Arial" panose="020B0604020202020204" pitchFamily="34" charset="0"/>
              <a:buChar char="•"/>
            </a:pPr>
            <a:r>
              <a:rPr lang="en-US" sz="2000" dirty="0"/>
              <a:t>Inorganic wonders – rivers / canyons / stars</a:t>
            </a:r>
          </a:p>
          <a:p>
            <a:pPr lvl="2"/>
            <a:r>
              <a:rPr lang="en-US" sz="2000" dirty="0"/>
              <a:t>some active, some static – no personality and no souls</a:t>
            </a:r>
          </a:p>
        </p:txBody>
      </p:sp>
    </p:spTree>
    <p:extLst>
      <p:ext uri="{BB962C8B-B14F-4D97-AF65-F5344CB8AC3E}">
        <p14:creationId xmlns:p14="http://schemas.microsoft.com/office/powerpoint/2010/main" val="315571681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11" name="Rectangle 10"/>
          <p:cNvSpPr/>
          <p:nvPr/>
        </p:nvSpPr>
        <p:spPr>
          <a:xfrm>
            <a:off x="166686" y="5978811"/>
            <a:ext cx="8824911" cy="800219"/>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created a being to be in His image,</a:t>
            </a:r>
          </a:p>
          <a:p>
            <a:pPr algn="ctr">
              <a:tabLst>
                <a:tab pos="446088" algn="l"/>
                <a:tab pos="906463" algn="l"/>
                <a:tab pos="1366838" algn="l"/>
                <a:tab pos="1827213" algn="l"/>
                <a:tab pos="2273300" algn="l"/>
              </a:tabLst>
            </a:pPr>
            <a:r>
              <a:rPr lang="en-US" sz="2000" dirty="0">
                <a:solidFill>
                  <a:srgbClr val="002060"/>
                </a:solidFill>
                <a:cs typeface="Arial" charset="0"/>
              </a:rPr>
              <a:t>and then gave Him the purpose of taking care of the garden.</a:t>
            </a: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a:solidFill>
                  <a:srgbClr val="0530C4"/>
                </a:solidFill>
              </a:rPr>
              <a:t>What is God’s Purpose?</a:t>
            </a:r>
            <a:endParaRPr lang="en-US" sz="2000" dirty="0">
              <a:solidFill>
                <a:srgbClr val="0530C4"/>
              </a:solidFill>
            </a:endParaRPr>
          </a:p>
        </p:txBody>
      </p:sp>
      <p:sp>
        <p:nvSpPr>
          <p:cNvPr id="7" name="Rectangle 6"/>
          <p:cNvSpPr/>
          <p:nvPr/>
        </p:nvSpPr>
        <p:spPr>
          <a:xfrm>
            <a:off x="166683" y="1680695"/>
            <a:ext cx="8824911" cy="2646878"/>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5493"/>
                </a:solidFill>
              </a:rPr>
              <a:t>Then God said, </a:t>
            </a:r>
          </a:p>
          <a:p>
            <a:pPr>
              <a:tabLst>
                <a:tab pos="457200" algn="l"/>
                <a:tab pos="914400" algn="l"/>
                <a:tab pos="1371600" algn="l"/>
                <a:tab pos="1828800" algn="l"/>
                <a:tab pos="2286000" algn="l"/>
              </a:tabLst>
            </a:pPr>
            <a:r>
              <a:rPr lang="en-US" sz="2000" dirty="0">
                <a:solidFill>
                  <a:srgbClr val="005493"/>
                </a:solidFill>
              </a:rPr>
              <a:t>	“Let us make mankind in our image, </a:t>
            </a:r>
          </a:p>
          <a:p>
            <a:pPr>
              <a:tabLst>
                <a:tab pos="457200" algn="l"/>
                <a:tab pos="914400" algn="l"/>
                <a:tab pos="1371600" algn="l"/>
                <a:tab pos="1828800" algn="l"/>
                <a:tab pos="2286000" algn="l"/>
              </a:tabLst>
            </a:pPr>
            <a:r>
              <a:rPr lang="en-US" sz="2000" dirty="0">
                <a:solidFill>
                  <a:srgbClr val="005493"/>
                </a:solidFill>
              </a:rPr>
              <a:t>		in our likeness, </a:t>
            </a:r>
          </a:p>
          <a:p>
            <a:pPr>
              <a:tabLst>
                <a:tab pos="457200" algn="l"/>
                <a:tab pos="914400" algn="l"/>
                <a:tab pos="1371600" algn="l"/>
                <a:tab pos="1828800" algn="l"/>
                <a:tab pos="2286000" algn="l"/>
              </a:tabLst>
            </a:pPr>
            <a:r>
              <a:rPr lang="en-US" sz="2000" dirty="0">
                <a:solidFill>
                  <a:srgbClr val="005493"/>
                </a:solidFill>
              </a:rPr>
              <a:t>			so that they may rule </a:t>
            </a:r>
          </a:p>
          <a:p>
            <a:pPr>
              <a:tabLst>
                <a:tab pos="457200" algn="l"/>
                <a:tab pos="914400" algn="l"/>
                <a:tab pos="1371600" algn="l"/>
                <a:tab pos="1828800" algn="l"/>
                <a:tab pos="2286000" algn="l"/>
              </a:tabLst>
            </a:pPr>
            <a:r>
              <a:rPr lang="en-US" sz="2000" dirty="0">
                <a:solidFill>
                  <a:srgbClr val="005493"/>
                </a:solidFill>
              </a:rPr>
              <a:t>		over the fish in the sea and the birds in the sky, </a:t>
            </a:r>
          </a:p>
          <a:p>
            <a:pPr>
              <a:tabLst>
                <a:tab pos="457200" algn="l"/>
                <a:tab pos="914400" algn="l"/>
                <a:tab pos="1371600" algn="l"/>
                <a:tab pos="1828800" algn="l"/>
                <a:tab pos="2286000" algn="l"/>
              </a:tabLst>
            </a:pPr>
            <a:r>
              <a:rPr lang="en-US" sz="2000" dirty="0">
                <a:solidFill>
                  <a:srgbClr val="005493"/>
                </a:solidFill>
              </a:rPr>
              <a:t>			over the livestock and all the wild animals, </a:t>
            </a:r>
          </a:p>
          <a:p>
            <a:pPr>
              <a:tabLst>
                <a:tab pos="457200" algn="l"/>
                <a:tab pos="914400" algn="l"/>
                <a:tab pos="1371600" algn="l"/>
                <a:tab pos="1828800" algn="l"/>
                <a:tab pos="2286000" algn="l"/>
              </a:tabLst>
            </a:pPr>
            <a:r>
              <a:rPr lang="en-US" sz="2000" dirty="0">
                <a:solidFill>
                  <a:srgbClr val="005493"/>
                </a:solidFill>
              </a:rPr>
              <a:t>				and over all the creatures that move along the ground.”</a:t>
            </a:r>
          </a:p>
          <a:p>
            <a:pPr>
              <a:tabLst>
                <a:tab pos="457200" algn="l"/>
                <a:tab pos="914400" algn="l"/>
                <a:tab pos="1371600" algn="l"/>
                <a:tab pos="1828800" algn="l"/>
                <a:tab pos="2286000" algn="l"/>
              </a:tabLst>
            </a:pPr>
            <a:r>
              <a:rPr lang="en-US" sz="2000" dirty="0">
                <a:solidFill>
                  <a:srgbClr val="005493"/>
                </a:solidFill>
              </a:rPr>
              <a:t>										        Genesis 1:26</a:t>
            </a:r>
          </a:p>
        </p:txBody>
      </p:sp>
      <p:sp>
        <p:nvSpPr>
          <p:cNvPr id="8" name="Rectangle 7"/>
          <p:cNvSpPr/>
          <p:nvPr/>
        </p:nvSpPr>
        <p:spPr>
          <a:xfrm>
            <a:off x="166683" y="4416473"/>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5493"/>
                </a:solidFill>
              </a:rPr>
              <a:t>The Lord God took the man </a:t>
            </a:r>
          </a:p>
          <a:p>
            <a:pPr>
              <a:tabLst>
                <a:tab pos="457200" algn="l"/>
                <a:tab pos="914400" algn="l"/>
                <a:tab pos="1371600" algn="l"/>
                <a:tab pos="1828800" algn="l"/>
                <a:tab pos="2286000" algn="l"/>
              </a:tabLst>
            </a:pPr>
            <a:r>
              <a:rPr lang="en-US" sz="2000" dirty="0">
                <a:solidFill>
                  <a:srgbClr val="005493"/>
                </a:solidFill>
              </a:rPr>
              <a:t>	and put him in the Garden of Eden </a:t>
            </a:r>
          </a:p>
          <a:p>
            <a:pPr>
              <a:tabLst>
                <a:tab pos="457200" algn="l"/>
                <a:tab pos="914400" algn="l"/>
                <a:tab pos="1371600" algn="l"/>
                <a:tab pos="1828800" algn="l"/>
                <a:tab pos="2286000" algn="l"/>
              </a:tabLst>
            </a:pPr>
            <a:r>
              <a:rPr lang="en-US" sz="2000" dirty="0">
                <a:solidFill>
                  <a:srgbClr val="005493"/>
                </a:solidFill>
              </a:rPr>
              <a:t>		to work it and take care of it. </a:t>
            </a:r>
          </a:p>
          <a:p>
            <a:pPr>
              <a:tabLst>
                <a:tab pos="457200" algn="l"/>
                <a:tab pos="914400" algn="l"/>
                <a:tab pos="1371600" algn="l"/>
                <a:tab pos="1828800" algn="l"/>
                <a:tab pos="2286000" algn="l"/>
              </a:tabLst>
            </a:pPr>
            <a:r>
              <a:rPr lang="en-US" sz="2000" dirty="0">
                <a:solidFill>
                  <a:srgbClr val="005493"/>
                </a:solidFill>
              </a:rPr>
              <a:t>										       Genesis 2:15</a:t>
            </a:r>
          </a:p>
        </p:txBody>
      </p:sp>
    </p:spTree>
    <p:extLst>
      <p:ext uri="{BB962C8B-B14F-4D97-AF65-F5344CB8AC3E}">
        <p14:creationId xmlns:p14="http://schemas.microsoft.com/office/powerpoint/2010/main" val="366584270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solidFill>
                  <a:srgbClr val="0530C4"/>
                </a:solidFill>
              </a:rPr>
              <a:t>What is God’s Purpose?</a:t>
            </a:r>
          </a:p>
        </p:txBody>
      </p:sp>
      <p:sp>
        <p:nvSpPr>
          <p:cNvPr id="7" name="Rectangle 6"/>
          <p:cNvSpPr/>
          <p:nvPr/>
        </p:nvSpPr>
        <p:spPr>
          <a:xfrm>
            <a:off x="166683" y="1680695"/>
            <a:ext cx="8824911" cy="184665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t>According to Genesis 1:26–28, </a:t>
            </a:r>
          </a:p>
          <a:p>
            <a:pPr>
              <a:tabLst>
                <a:tab pos="457200" algn="l"/>
                <a:tab pos="914400" algn="l"/>
                <a:tab pos="1371600" algn="l"/>
                <a:tab pos="1828800" algn="l"/>
                <a:tab pos="2286000" algn="l"/>
                <a:tab pos="2743200" algn="l"/>
              </a:tabLst>
            </a:pPr>
            <a:r>
              <a:rPr lang="en-US" sz="2000" dirty="0"/>
              <a:t>	God created humans to do two things: </a:t>
            </a:r>
          </a:p>
          <a:p>
            <a:pPr>
              <a:tabLst>
                <a:tab pos="457200" algn="l"/>
                <a:tab pos="914400" algn="l"/>
                <a:tab pos="1371600" algn="l"/>
                <a:tab pos="1828800" algn="l"/>
                <a:tab pos="2286000" algn="l"/>
                <a:tab pos="2743200" algn="l"/>
              </a:tabLst>
            </a:pPr>
            <a:endParaRPr lang="en-US" sz="800" dirty="0"/>
          </a:p>
          <a:p>
            <a:pPr marL="457200" indent="-457200">
              <a:buAutoNum type="arabicPeriod"/>
              <a:tabLst>
                <a:tab pos="457200" algn="l"/>
                <a:tab pos="914400" algn="l"/>
                <a:tab pos="1371600" algn="l"/>
                <a:tab pos="1828800" algn="l"/>
                <a:tab pos="2286000" algn="l"/>
                <a:tab pos="2743200" algn="l"/>
              </a:tabLst>
            </a:pPr>
            <a:r>
              <a:rPr lang="en-US" sz="2000" dirty="0"/>
              <a:t>To express God’s image </a:t>
            </a:r>
          </a:p>
          <a:p>
            <a:pPr marL="457200" indent="-457200">
              <a:buAutoNum type="arabicPeriod"/>
              <a:tabLst>
                <a:tab pos="457200" algn="l"/>
                <a:tab pos="914400" algn="l"/>
                <a:tab pos="1371600" algn="l"/>
                <a:tab pos="1828800" algn="l"/>
                <a:tab pos="2286000" algn="l"/>
                <a:tab pos="2743200" algn="l"/>
              </a:tabLst>
            </a:pPr>
            <a:r>
              <a:rPr lang="en-US" sz="2000" dirty="0"/>
              <a:t>To rule and subdue the earth </a:t>
            </a:r>
          </a:p>
          <a:p>
            <a:pPr lvl="5">
              <a:tabLst>
                <a:tab pos="457200" algn="l"/>
                <a:tab pos="914400" algn="l"/>
                <a:tab pos="1371600" algn="l"/>
                <a:tab pos="1828800" algn="l"/>
                <a:tab pos="2286000" algn="l"/>
                <a:tab pos="2743200" algn="l"/>
              </a:tabLst>
            </a:pPr>
            <a:r>
              <a:rPr lang="en-US" sz="2000" dirty="0"/>
              <a:t>										     Frank Viola</a:t>
            </a:r>
          </a:p>
        </p:txBody>
      </p:sp>
      <p:sp>
        <p:nvSpPr>
          <p:cNvPr id="8" name="Rectangle 7">
            <a:extLst>
              <a:ext uri="{FF2B5EF4-FFF2-40B4-BE49-F238E27FC236}">
                <a16:creationId xmlns:a16="http://schemas.microsoft.com/office/drawing/2014/main" id="{220A2703-7D5E-F84F-9DEB-E820F7F05FD9}"/>
              </a:ext>
            </a:extLst>
          </p:cNvPr>
          <p:cNvSpPr/>
          <p:nvPr/>
        </p:nvSpPr>
        <p:spPr>
          <a:xfrm>
            <a:off x="166683" y="3820138"/>
            <a:ext cx="8824911" cy="110799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rgbClr val="0070C0"/>
                </a:solidFill>
              </a:rPr>
              <a:t>You were . . . </a:t>
            </a:r>
            <a:r>
              <a:rPr lang="en-US" sz="2000" u="sng" dirty="0">
                <a:solidFill>
                  <a:srgbClr val="0070C0"/>
                </a:solidFill>
              </a:rPr>
              <a:t>created to be like God</a:t>
            </a:r>
            <a:r>
              <a:rPr lang="en-US" sz="2000" dirty="0">
                <a:solidFill>
                  <a:srgbClr val="0070C0"/>
                </a:solidFill>
              </a:rPr>
              <a:t>, </a:t>
            </a:r>
          </a:p>
          <a:p>
            <a:pPr>
              <a:tabLst>
                <a:tab pos="457200" algn="l"/>
                <a:tab pos="914400" algn="l"/>
                <a:tab pos="1371600" algn="l"/>
                <a:tab pos="1828800" algn="l"/>
                <a:tab pos="2286000" algn="l"/>
                <a:tab pos="2743200" algn="l"/>
              </a:tabLst>
            </a:pPr>
            <a:r>
              <a:rPr lang="en-US" sz="2000" dirty="0">
                <a:solidFill>
                  <a:srgbClr val="0070C0"/>
                </a:solidFill>
              </a:rPr>
              <a:t>	truly righteous and holy.</a:t>
            </a:r>
          </a:p>
          <a:p>
            <a:pPr>
              <a:tabLst>
                <a:tab pos="457200" algn="l"/>
                <a:tab pos="914400" algn="l"/>
                <a:tab pos="1371600" algn="l"/>
                <a:tab pos="1828800" algn="l"/>
                <a:tab pos="2286000" algn="l"/>
                <a:tab pos="2743200" algn="l"/>
              </a:tabLst>
            </a:pPr>
            <a:r>
              <a:rPr lang="en-US" sz="2000" dirty="0">
                <a:solidFill>
                  <a:srgbClr val="0070C0"/>
                </a:solidFill>
              </a:rPr>
              <a:t>									      Ephesians 4:24 [GWT]</a:t>
            </a:r>
          </a:p>
        </p:txBody>
      </p:sp>
      <p:sp>
        <p:nvSpPr>
          <p:cNvPr id="10" name="Rectangle 9">
            <a:extLst>
              <a:ext uri="{FF2B5EF4-FFF2-40B4-BE49-F238E27FC236}">
                <a16:creationId xmlns:a16="http://schemas.microsoft.com/office/drawing/2014/main" id="{2E9241DA-BD6D-0748-96D6-0A980EA431AE}"/>
              </a:ext>
            </a:extLst>
          </p:cNvPr>
          <p:cNvSpPr/>
          <p:nvPr/>
        </p:nvSpPr>
        <p:spPr>
          <a:xfrm>
            <a:off x="188119" y="5220919"/>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 pos="2743200" algn="l"/>
              </a:tabLst>
            </a:pPr>
            <a:r>
              <a:rPr lang="en-US" sz="2000" dirty="0">
                <a:solidFill>
                  <a:srgbClr val="0070C0"/>
                </a:solidFill>
              </a:rPr>
              <a:t>… and to put on the new self, </a:t>
            </a:r>
          </a:p>
          <a:p>
            <a:pPr>
              <a:tabLst>
                <a:tab pos="457200" algn="l"/>
                <a:tab pos="914400" algn="l"/>
                <a:tab pos="1371600" algn="l"/>
                <a:tab pos="1828800" algn="l"/>
                <a:tab pos="2286000" algn="l"/>
                <a:tab pos="2743200" algn="l"/>
              </a:tabLst>
            </a:pPr>
            <a:r>
              <a:rPr lang="en-US" sz="2000" dirty="0">
                <a:solidFill>
                  <a:srgbClr val="0070C0"/>
                </a:solidFill>
              </a:rPr>
              <a:t>	</a:t>
            </a:r>
            <a:r>
              <a:rPr lang="en-US" sz="2000" u="sng" dirty="0">
                <a:solidFill>
                  <a:srgbClr val="0070C0"/>
                </a:solidFill>
              </a:rPr>
              <a:t>created to be like God </a:t>
            </a:r>
          </a:p>
          <a:p>
            <a:pPr>
              <a:tabLst>
                <a:tab pos="457200" algn="l"/>
                <a:tab pos="914400" algn="l"/>
                <a:tab pos="1371600" algn="l"/>
                <a:tab pos="1828800" algn="l"/>
                <a:tab pos="2286000" algn="l"/>
                <a:tab pos="2743200" algn="l"/>
              </a:tabLst>
            </a:pPr>
            <a:r>
              <a:rPr lang="en-US" sz="2000" dirty="0">
                <a:solidFill>
                  <a:srgbClr val="0070C0"/>
                </a:solidFill>
              </a:rPr>
              <a:t>		in true righteousness and holiness.</a:t>
            </a:r>
          </a:p>
          <a:p>
            <a:pPr>
              <a:tabLst>
                <a:tab pos="457200" algn="l"/>
                <a:tab pos="914400" algn="l"/>
                <a:tab pos="1371600" algn="l"/>
                <a:tab pos="1828800" algn="l"/>
                <a:tab pos="2286000" algn="l"/>
                <a:tab pos="2743200" algn="l"/>
              </a:tabLst>
            </a:pPr>
            <a:r>
              <a:rPr lang="en-US" sz="2000" dirty="0">
                <a:solidFill>
                  <a:srgbClr val="0070C0"/>
                </a:solidFill>
              </a:rPr>
              <a:t>									        Ephesians 4:24 [NIV] </a:t>
            </a:r>
          </a:p>
        </p:txBody>
      </p:sp>
    </p:spTree>
    <p:extLst>
      <p:ext uri="{BB962C8B-B14F-4D97-AF65-F5344CB8AC3E}">
        <p14:creationId xmlns:p14="http://schemas.microsoft.com/office/powerpoint/2010/main" val="394942113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11" name="Rectangle 10"/>
          <p:cNvSpPr/>
          <p:nvPr/>
        </p:nvSpPr>
        <p:spPr>
          <a:xfrm>
            <a:off x="166681" y="4018307"/>
            <a:ext cx="8824911" cy="492443"/>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lgn="ctr">
              <a:tabLst>
                <a:tab pos="446088" algn="l"/>
                <a:tab pos="906463" algn="l"/>
                <a:tab pos="1366838" algn="l"/>
                <a:tab pos="1827213" algn="l"/>
                <a:tab pos="2273300" algn="l"/>
              </a:tabLst>
            </a:pPr>
            <a:r>
              <a:rPr lang="en-US" sz="2000" dirty="0"/>
              <a:t>God wants a people* to share life with. </a:t>
            </a:r>
            <a:endParaRPr lang="en-US" sz="2000" dirty="0">
              <a:solidFill>
                <a:srgbClr val="002060"/>
              </a:solidFill>
              <a:cs typeface="Arial" charset="0"/>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a:solidFill>
                  <a:srgbClr val="0530C4"/>
                </a:solidFill>
              </a:rPr>
              <a:t>What is God’s Purpose?</a:t>
            </a:r>
            <a:endParaRPr lang="en-US" sz="2000" dirty="0">
              <a:solidFill>
                <a:srgbClr val="0530C4"/>
              </a:solidFill>
            </a:endParaRPr>
          </a:p>
        </p:txBody>
      </p:sp>
      <p:sp>
        <p:nvSpPr>
          <p:cNvPr id="7" name="Rectangle 6"/>
          <p:cNvSpPr/>
          <p:nvPr/>
        </p:nvSpPr>
        <p:spPr>
          <a:xfrm>
            <a:off x="166683" y="1680695"/>
            <a:ext cx="8824911" cy="203132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The often-repeated biblical formula, </a:t>
            </a:r>
          </a:p>
          <a:p>
            <a:pPr>
              <a:tabLst>
                <a:tab pos="457200" algn="l"/>
                <a:tab pos="914400" algn="l"/>
                <a:tab pos="1371600" algn="l"/>
                <a:tab pos="1828800" algn="l"/>
                <a:tab pos="2286000" algn="l"/>
              </a:tabLst>
            </a:pPr>
            <a:r>
              <a:rPr lang="en-US" sz="2000" dirty="0"/>
              <a:t>	</a:t>
            </a:r>
            <a:r>
              <a:rPr lang="en-US" sz="2000" dirty="0">
                <a:solidFill>
                  <a:srgbClr val="005493"/>
                </a:solidFill>
              </a:rPr>
              <a:t>“I will be your God, </a:t>
            </a:r>
          </a:p>
          <a:p>
            <a:pPr>
              <a:tabLst>
                <a:tab pos="457200" algn="l"/>
                <a:tab pos="914400" algn="l"/>
                <a:tab pos="1371600" algn="l"/>
                <a:tab pos="1828800" algn="l"/>
                <a:tab pos="2286000" algn="l"/>
              </a:tabLst>
            </a:pPr>
            <a:r>
              <a:rPr lang="en-US" sz="2000" dirty="0">
                <a:solidFill>
                  <a:srgbClr val="005493"/>
                </a:solidFill>
              </a:rPr>
              <a:t>		and you shall be my people,*” </a:t>
            </a:r>
          </a:p>
          <a:p>
            <a:pPr>
              <a:tabLst>
                <a:tab pos="457200" algn="l"/>
                <a:tab pos="914400" algn="l"/>
                <a:tab pos="1371600" algn="l"/>
                <a:tab pos="1828800" algn="l"/>
                <a:tab pos="2286000" algn="l"/>
              </a:tabLst>
            </a:pPr>
            <a:r>
              <a:rPr lang="en-US" sz="2000" dirty="0"/>
              <a:t>			[is] sometimes called </a:t>
            </a:r>
          </a:p>
          <a:p>
            <a:pPr>
              <a:tabLst>
                <a:tab pos="457200" algn="l"/>
                <a:tab pos="914400" algn="l"/>
                <a:tab pos="1371600" algn="l"/>
                <a:tab pos="1828800" algn="l"/>
                <a:tab pos="2286000" algn="l"/>
              </a:tabLst>
            </a:pPr>
            <a:r>
              <a:rPr lang="en-US" sz="2000" dirty="0"/>
              <a:t>				the “slogan of the covenant”… </a:t>
            </a:r>
          </a:p>
          <a:p>
            <a:pPr>
              <a:tabLst>
                <a:tab pos="457200" algn="l"/>
                <a:tab pos="914400" algn="l"/>
                <a:tab pos="1371600" algn="l"/>
                <a:tab pos="1828800" algn="l"/>
                <a:tab pos="2286000" algn="l"/>
              </a:tabLst>
            </a:pPr>
            <a:r>
              <a:rPr lang="en-US" sz="2000" dirty="0"/>
              <a:t>											J.I. Packer</a:t>
            </a:r>
            <a:endParaRPr lang="en-US" sz="2000" dirty="0">
              <a:solidFill>
                <a:srgbClr val="005493"/>
              </a:solidFill>
            </a:endParaRPr>
          </a:p>
        </p:txBody>
      </p:sp>
      <p:sp>
        <p:nvSpPr>
          <p:cNvPr id="9" name="Rectangle 8"/>
          <p:cNvSpPr/>
          <p:nvPr/>
        </p:nvSpPr>
        <p:spPr>
          <a:xfrm>
            <a:off x="166680" y="5178929"/>
            <a:ext cx="8824911" cy="1569660"/>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tabLst>
                <a:tab pos="446088" algn="l"/>
                <a:tab pos="906463" algn="l"/>
                <a:tab pos="1366838" algn="l"/>
                <a:tab pos="1827213" algn="l"/>
                <a:tab pos="2273300" algn="l"/>
              </a:tabLst>
            </a:pPr>
            <a:r>
              <a:rPr lang="en-US" sz="1800" dirty="0"/>
              <a:t>*	Exodus 6:7, Leviticus 26:12, Jeremiah 7:23, Jeremiah 11:4, Jeremiah 30:22, 	Ezekiel 36:28, Revelation 21:3; </a:t>
            </a:r>
          </a:p>
          <a:p>
            <a:pPr>
              <a:tabLst>
                <a:tab pos="446088" algn="l"/>
                <a:tab pos="906463" algn="l"/>
                <a:tab pos="1366838" algn="l"/>
                <a:tab pos="1827213" algn="l"/>
                <a:tab pos="2273300" algn="l"/>
              </a:tabLst>
            </a:pPr>
            <a:r>
              <a:rPr lang="en-US" sz="1800" dirty="0"/>
              <a:t>		many other passages that reference God’s people </a:t>
            </a:r>
          </a:p>
          <a:p>
            <a:pPr>
              <a:tabLst>
                <a:tab pos="446088" algn="l"/>
                <a:tab pos="906463" algn="l"/>
                <a:tab pos="1366838" algn="l"/>
                <a:tab pos="1827213" algn="l"/>
                <a:tab pos="2273300" algn="l"/>
              </a:tabLst>
            </a:pPr>
            <a:r>
              <a:rPr lang="en-US" sz="1800" dirty="0"/>
              <a:t>			(such as Moses giving God’s words to Pharaoh </a:t>
            </a:r>
          </a:p>
          <a:p>
            <a:pPr>
              <a:tabLst>
                <a:tab pos="446088" algn="l"/>
                <a:tab pos="906463" algn="l"/>
                <a:tab pos="1366838" algn="l"/>
                <a:tab pos="1827213" algn="l"/>
                <a:tab pos="2273300" algn="l"/>
              </a:tabLst>
            </a:pPr>
            <a:r>
              <a:rPr lang="en-US" sz="1800" dirty="0"/>
              <a:t>				“Let my people go!”)</a:t>
            </a:r>
          </a:p>
        </p:txBody>
      </p:sp>
    </p:spTree>
    <p:extLst>
      <p:ext uri="{BB962C8B-B14F-4D97-AF65-F5344CB8AC3E}">
        <p14:creationId xmlns:p14="http://schemas.microsoft.com/office/powerpoint/2010/main" val="38240308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11" name="Rectangle 10"/>
          <p:cNvSpPr/>
          <p:nvPr/>
        </p:nvSpPr>
        <p:spPr>
          <a:xfrm>
            <a:off x="166682" y="5711904"/>
            <a:ext cx="8824911" cy="1107996"/>
          </a:xfrm>
          <a:prstGeom prst="rect">
            <a:avLst/>
          </a:prstGeom>
          <a:solidFill>
            <a:srgbClr val="FFE8AA">
              <a:alpha val="50196"/>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Contrast: pleasure and will; </a:t>
            </a:r>
          </a:p>
          <a:p>
            <a:pPr>
              <a:tabLst>
                <a:tab pos="457200" algn="l"/>
                <a:tab pos="914400" algn="l"/>
                <a:tab pos="1371600" algn="l"/>
                <a:tab pos="1828800" algn="l"/>
              </a:tabLst>
            </a:pPr>
            <a:r>
              <a:rPr lang="en-US" sz="2000" dirty="0"/>
              <a:t>	you </a:t>
            </a:r>
            <a:r>
              <a:rPr lang="en-US" sz="2000" u="sng" dirty="0"/>
              <a:t>will</a:t>
            </a:r>
            <a:r>
              <a:rPr lang="en-US" sz="2000" dirty="0"/>
              <a:t> something because you </a:t>
            </a:r>
            <a:r>
              <a:rPr lang="en-US" sz="2000" u="sng" dirty="0"/>
              <a:t>want</a:t>
            </a:r>
            <a:r>
              <a:rPr lang="en-US" sz="2000" dirty="0"/>
              <a:t> it </a:t>
            </a:r>
          </a:p>
          <a:p>
            <a:pPr>
              <a:tabLst>
                <a:tab pos="457200" algn="l"/>
                <a:tab pos="914400" algn="l"/>
                <a:tab pos="1371600" algn="l"/>
                <a:tab pos="1828800" algn="l"/>
              </a:tabLst>
            </a:pPr>
            <a:r>
              <a:rPr lang="en-US" sz="2000" dirty="0"/>
              <a:t>		(because it gives you pleasure)</a:t>
            </a: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a:solidFill>
                  <a:srgbClr val="0530C4"/>
                </a:solidFill>
              </a:rPr>
              <a:t>What is God’s Purpose?</a:t>
            </a:r>
            <a:endParaRPr lang="en-US" sz="2000" dirty="0">
              <a:solidFill>
                <a:srgbClr val="0530C4"/>
              </a:solidFill>
            </a:endParaRPr>
          </a:p>
        </p:txBody>
      </p:sp>
      <p:sp>
        <p:nvSpPr>
          <p:cNvPr id="7" name="Rectangle 6"/>
          <p:cNvSpPr/>
          <p:nvPr/>
        </p:nvSpPr>
        <p:spPr>
          <a:xfrm>
            <a:off x="166682" y="1680695"/>
            <a:ext cx="8824911" cy="4001095"/>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Lst>
            </a:pPr>
            <a:r>
              <a:rPr lang="en-US" sz="2000" dirty="0"/>
              <a:t>Thou art worthy, O Lord, </a:t>
            </a:r>
          </a:p>
          <a:p>
            <a:pPr>
              <a:tabLst>
                <a:tab pos="457200" algn="l"/>
                <a:tab pos="914400" algn="l"/>
                <a:tab pos="1371600" algn="l"/>
                <a:tab pos="1828800" algn="l"/>
              </a:tabLst>
            </a:pPr>
            <a:r>
              <a:rPr lang="en-US" sz="2000" dirty="0"/>
              <a:t>	to receive glory and honor and power: </a:t>
            </a:r>
          </a:p>
          <a:p>
            <a:pPr>
              <a:tabLst>
                <a:tab pos="457200" algn="l"/>
                <a:tab pos="914400" algn="l"/>
                <a:tab pos="1371600" algn="l"/>
                <a:tab pos="1828800" algn="l"/>
              </a:tabLst>
            </a:pPr>
            <a:r>
              <a:rPr lang="en-US" sz="2000" dirty="0"/>
              <a:t>		for thou hast created all things, </a:t>
            </a:r>
          </a:p>
          <a:p>
            <a:pPr>
              <a:tabLst>
                <a:tab pos="457200" algn="l"/>
                <a:tab pos="914400" algn="l"/>
                <a:tab pos="1371600" algn="l"/>
                <a:tab pos="1828800" algn="l"/>
              </a:tabLst>
            </a:pPr>
            <a:r>
              <a:rPr lang="en-US" sz="2000" dirty="0"/>
              <a:t>			and for </a:t>
            </a:r>
            <a:r>
              <a:rPr lang="en-US" sz="2000" dirty="0">
                <a:solidFill>
                  <a:srgbClr val="FF0000"/>
                </a:solidFill>
              </a:rPr>
              <a:t>thy pleasure </a:t>
            </a:r>
          </a:p>
          <a:p>
            <a:pPr>
              <a:tabLst>
                <a:tab pos="457200" algn="l"/>
                <a:tab pos="914400" algn="l"/>
                <a:tab pos="1371600" algn="l"/>
                <a:tab pos="1828800" algn="l"/>
              </a:tabLst>
            </a:pPr>
            <a:r>
              <a:rPr lang="en-US" sz="2000" dirty="0"/>
              <a:t>				they are and were created.					 									KJV, AKJV</a:t>
            </a:r>
          </a:p>
          <a:p>
            <a:pPr>
              <a:tabLst>
                <a:tab pos="457200" algn="l"/>
                <a:tab pos="914400" algn="l"/>
                <a:tab pos="1371600" algn="l"/>
                <a:tab pos="1828800" algn="l"/>
              </a:tabLst>
            </a:pPr>
            <a:endParaRPr lang="en-US" sz="800" dirty="0"/>
          </a:p>
          <a:p>
            <a:pPr>
              <a:tabLst>
                <a:tab pos="457200" algn="l"/>
                <a:tab pos="914400" algn="l"/>
                <a:tab pos="1371600" algn="l"/>
                <a:tab pos="1828800" algn="l"/>
              </a:tabLst>
            </a:pPr>
            <a:r>
              <a:rPr lang="en-US" sz="2000" dirty="0"/>
              <a:t>You are worthy, our Lord and God, </a:t>
            </a:r>
          </a:p>
          <a:p>
            <a:pPr>
              <a:tabLst>
                <a:tab pos="457200" algn="l"/>
                <a:tab pos="914400" algn="l"/>
                <a:tab pos="1371600" algn="l"/>
                <a:tab pos="1828800" algn="l"/>
              </a:tabLst>
            </a:pPr>
            <a:r>
              <a:rPr lang="en-US" sz="2000" dirty="0"/>
              <a:t>	to receive glory and honor and power, </a:t>
            </a:r>
          </a:p>
          <a:p>
            <a:pPr>
              <a:tabLst>
                <a:tab pos="457200" algn="l"/>
                <a:tab pos="914400" algn="l"/>
                <a:tab pos="1371600" algn="l"/>
                <a:tab pos="1828800" algn="l"/>
              </a:tabLst>
            </a:pPr>
            <a:r>
              <a:rPr lang="en-US" sz="2000" dirty="0"/>
              <a:t>		for you created all things, </a:t>
            </a:r>
          </a:p>
          <a:p>
            <a:pPr>
              <a:tabLst>
                <a:tab pos="457200" algn="l"/>
                <a:tab pos="914400" algn="l"/>
                <a:tab pos="1371600" algn="l"/>
                <a:tab pos="1828800" algn="l"/>
              </a:tabLst>
            </a:pPr>
            <a:r>
              <a:rPr lang="en-US" sz="2000" dirty="0"/>
              <a:t>			and by </a:t>
            </a:r>
            <a:r>
              <a:rPr lang="en-US" sz="2000" dirty="0">
                <a:solidFill>
                  <a:srgbClr val="FF0000"/>
                </a:solidFill>
              </a:rPr>
              <a:t>your will </a:t>
            </a:r>
          </a:p>
          <a:p>
            <a:pPr>
              <a:tabLst>
                <a:tab pos="457200" algn="l"/>
                <a:tab pos="914400" algn="l"/>
                <a:tab pos="1371600" algn="l"/>
                <a:tab pos="1828800" algn="l"/>
              </a:tabLst>
            </a:pPr>
            <a:r>
              <a:rPr lang="en-US" sz="2000" dirty="0"/>
              <a:t>				they were created and have their being.	            NIV</a:t>
            </a:r>
          </a:p>
          <a:p>
            <a:pPr>
              <a:tabLst>
                <a:tab pos="457200" algn="l"/>
                <a:tab pos="914400" algn="l"/>
                <a:tab pos="1371600" algn="l"/>
                <a:tab pos="1828800" algn="l"/>
              </a:tabLst>
            </a:pPr>
            <a:r>
              <a:rPr lang="en-US" sz="2000" dirty="0"/>
              <a:t>									     Revelation 4:11</a:t>
            </a:r>
          </a:p>
        </p:txBody>
      </p:sp>
    </p:spTree>
    <p:extLst>
      <p:ext uri="{BB962C8B-B14F-4D97-AF65-F5344CB8AC3E}">
        <p14:creationId xmlns:p14="http://schemas.microsoft.com/office/powerpoint/2010/main" val="209726918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a:solidFill>
                  <a:srgbClr val="0530C4"/>
                </a:solidFill>
              </a:rPr>
              <a:t>What is God’s Purpose?</a:t>
            </a:r>
            <a:endParaRPr lang="en-US" sz="2000" dirty="0">
              <a:solidFill>
                <a:srgbClr val="0530C4"/>
              </a:solidFill>
            </a:endParaRPr>
          </a:p>
        </p:txBody>
      </p:sp>
      <p:sp>
        <p:nvSpPr>
          <p:cNvPr id="7" name="Rectangle 6"/>
          <p:cNvSpPr/>
          <p:nvPr/>
        </p:nvSpPr>
        <p:spPr>
          <a:xfrm>
            <a:off x="166683" y="1680695"/>
            <a:ext cx="8824911" cy="1415772"/>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When mankind fell,</a:t>
            </a:r>
          </a:p>
          <a:p>
            <a:pPr>
              <a:tabLst>
                <a:tab pos="457200" algn="l"/>
                <a:tab pos="914400" algn="l"/>
                <a:tab pos="1371600" algn="l"/>
                <a:tab pos="1828800" algn="l"/>
                <a:tab pos="2286000" algn="l"/>
              </a:tabLst>
            </a:pPr>
            <a:r>
              <a:rPr lang="en-US" sz="2000" dirty="0"/>
              <a:t>	God already had a plan and a purpose</a:t>
            </a:r>
          </a:p>
          <a:p>
            <a:pPr>
              <a:tabLst>
                <a:tab pos="457200" algn="l"/>
                <a:tab pos="914400" algn="l"/>
                <a:tab pos="1371600" algn="l"/>
                <a:tab pos="1828800" algn="l"/>
                <a:tab pos="2286000" algn="l"/>
              </a:tabLst>
            </a:pPr>
            <a:r>
              <a:rPr lang="en-US" sz="2000" dirty="0"/>
              <a:t>		to rescue / redeem / save </a:t>
            </a:r>
          </a:p>
          <a:p>
            <a:pPr>
              <a:tabLst>
                <a:tab pos="457200" algn="l"/>
                <a:tab pos="914400" algn="l"/>
                <a:tab pos="1371600" algn="l"/>
                <a:tab pos="1828800" algn="l"/>
                <a:tab pos="2286000" algn="l"/>
              </a:tabLst>
            </a:pPr>
            <a:r>
              <a:rPr lang="en-US" sz="2000" dirty="0"/>
              <a:t>			His people.</a:t>
            </a:r>
            <a:endParaRPr lang="en-US" sz="2000" dirty="0">
              <a:solidFill>
                <a:srgbClr val="005493"/>
              </a:solidFill>
            </a:endParaRPr>
          </a:p>
        </p:txBody>
      </p:sp>
      <p:sp>
        <p:nvSpPr>
          <p:cNvPr id="8" name="Rectangle 7"/>
          <p:cNvSpPr/>
          <p:nvPr/>
        </p:nvSpPr>
        <p:spPr>
          <a:xfrm>
            <a:off x="166682" y="3464767"/>
            <a:ext cx="8824911" cy="2154436"/>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solidFill>
                  <a:srgbClr val="005493"/>
                </a:solidFill>
              </a:rPr>
              <a:t>... he made known to us the mystery of his will according to his good pleasure, which he </a:t>
            </a:r>
            <a:r>
              <a:rPr lang="en-US" sz="2000" dirty="0">
                <a:solidFill>
                  <a:srgbClr val="FF0000"/>
                </a:solidFill>
              </a:rPr>
              <a:t>purposed</a:t>
            </a:r>
            <a:r>
              <a:rPr lang="en-US" sz="2000" dirty="0">
                <a:solidFill>
                  <a:srgbClr val="005493"/>
                </a:solidFill>
              </a:rPr>
              <a:t> in Christ,</a:t>
            </a:r>
          </a:p>
          <a:p>
            <a:pPr>
              <a:tabLst>
                <a:tab pos="457200" algn="l"/>
                <a:tab pos="914400" algn="l"/>
                <a:tab pos="1371600" algn="l"/>
                <a:tab pos="1828800" algn="l"/>
                <a:tab pos="2286000" algn="l"/>
              </a:tabLst>
            </a:pPr>
            <a:endParaRPr lang="en-US" sz="800" dirty="0">
              <a:solidFill>
                <a:srgbClr val="005493"/>
              </a:solidFill>
            </a:endParaRPr>
          </a:p>
          <a:p>
            <a:pPr>
              <a:tabLst>
                <a:tab pos="457200" algn="l"/>
                <a:tab pos="914400" algn="l"/>
                <a:tab pos="1371600" algn="l"/>
                <a:tab pos="1828800" algn="l"/>
                <a:tab pos="2286000" algn="l"/>
              </a:tabLst>
            </a:pPr>
            <a:r>
              <a:rPr lang="mr-IN" sz="2000" dirty="0">
                <a:solidFill>
                  <a:srgbClr val="005493"/>
                </a:solidFill>
              </a:rPr>
              <a:t>…</a:t>
            </a:r>
            <a:r>
              <a:rPr lang="en-US" sz="2000" dirty="0">
                <a:solidFill>
                  <a:srgbClr val="005493"/>
                </a:solidFill>
              </a:rPr>
              <a:t> In him we were also chosen, having been predestined according to the plan of him who works out everything in conformity with the </a:t>
            </a:r>
            <a:r>
              <a:rPr lang="en-US" sz="2000" dirty="0">
                <a:solidFill>
                  <a:srgbClr val="FF0000"/>
                </a:solidFill>
              </a:rPr>
              <a:t>purpose</a:t>
            </a:r>
            <a:r>
              <a:rPr lang="en-US" sz="2000" dirty="0">
                <a:solidFill>
                  <a:srgbClr val="005493"/>
                </a:solidFill>
              </a:rPr>
              <a:t> of his will </a:t>
            </a:r>
            <a:r>
              <a:rPr lang="mr-IN" sz="2000" dirty="0">
                <a:solidFill>
                  <a:srgbClr val="005493"/>
                </a:solidFill>
              </a:rPr>
              <a:t>…</a:t>
            </a:r>
            <a:endParaRPr lang="en-US" sz="2000" dirty="0">
              <a:solidFill>
                <a:srgbClr val="005493"/>
              </a:solidFill>
            </a:endParaRPr>
          </a:p>
          <a:p>
            <a:pPr>
              <a:tabLst>
                <a:tab pos="457200" algn="l"/>
                <a:tab pos="914400" algn="l"/>
                <a:tab pos="1371600" algn="l"/>
                <a:tab pos="1828800" algn="l"/>
                <a:tab pos="2286000" algn="l"/>
              </a:tabLst>
            </a:pPr>
            <a:r>
              <a:rPr lang="en-US" sz="2000" dirty="0">
                <a:solidFill>
                  <a:srgbClr val="005493"/>
                </a:solidFill>
              </a:rPr>
              <a:t>										 Ephesians 1:9-11</a:t>
            </a:r>
          </a:p>
        </p:txBody>
      </p:sp>
    </p:spTree>
    <p:extLst>
      <p:ext uri="{BB962C8B-B14F-4D97-AF65-F5344CB8AC3E}">
        <p14:creationId xmlns:p14="http://schemas.microsoft.com/office/powerpoint/2010/main" val="245940016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title"/>
          </p:nvPr>
        </p:nvSpPr>
        <p:spPr>
          <a:xfrm>
            <a:off x="128588" y="20638"/>
            <a:ext cx="8943975" cy="631825"/>
          </a:xfrm>
        </p:spPr>
        <p:txBody>
          <a:bodyPr rIns="129200"/>
          <a:lstStyle/>
          <a:p>
            <a:pPr indent="0" eaLnBrk="1" hangingPunct="1">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2800" b="1" dirty="0">
                <a:solidFill>
                  <a:srgbClr val="002060"/>
                </a:solidFill>
                <a:ea typeface="ヒラギノ明朝 ProN W3" charset="0"/>
                <a:cs typeface="ヒラギノ明朝 ProN W3" charset="0"/>
                <a:sym typeface="Arial" charset="0"/>
              </a:rPr>
              <a:t>Living With Purpose</a:t>
            </a:r>
            <a:endParaRPr lang="en-US" sz="2800" b="1" dirty="0">
              <a:solidFill>
                <a:srgbClr val="002060"/>
              </a:solidFill>
              <a:ea typeface="ヒラギノ角ゴ ProN W6" charset="0"/>
              <a:cs typeface="ヒラギノ角ゴ ProN W6" charset="0"/>
              <a:sym typeface="Arial" charset="0"/>
            </a:endParaRPr>
          </a:p>
        </p:txBody>
      </p:sp>
      <p:sp>
        <p:nvSpPr>
          <p:cNvPr id="6" name="Rectangle 5"/>
          <p:cNvSpPr/>
          <p:nvPr/>
        </p:nvSpPr>
        <p:spPr>
          <a:xfrm>
            <a:off x="166688" y="668173"/>
            <a:ext cx="8824912" cy="520079"/>
          </a:xfrm>
          <a:prstGeom prst="rect">
            <a:avLst/>
          </a:prstGeom>
          <a:solidFill>
            <a:srgbClr val="D0D6FF">
              <a:alpha val="49803"/>
            </a:srgbClr>
          </a:solidFill>
          <a:ln w="28448">
            <a:solidFill>
              <a:srgbClr val="FF0000"/>
            </a:solidFill>
            <a:miter lim="800000"/>
            <a:headEnd/>
            <a:tailEnd/>
          </a:ln>
        </p:spPr>
        <p:txBody>
          <a:bodyPr wrap="square" tIns="91440" bIns="91440">
            <a:spAutoFit/>
          </a:bodyPr>
          <a:lstStyle/>
          <a:p>
            <a:pPr algn="ctr">
              <a:lnSpc>
                <a:spcPct val="120000"/>
              </a:lnSpc>
              <a:tabLst>
                <a:tab pos="914400" algn="l"/>
              </a:tabLst>
            </a:pPr>
            <a:r>
              <a:rPr lang="en-US" sz="2000" dirty="0">
                <a:solidFill>
                  <a:srgbClr val="002060"/>
                </a:solidFill>
                <a:sym typeface="Arial" charset="0"/>
              </a:rPr>
              <a:t>God’s Purpose</a:t>
            </a:r>
            <a:endParaRPr lang="en-US" sz="2000" dirty="0">
              <a:solidFill>
                <a:srgbClr val="002060"/>
              </a:solidFill>
            </a:endParaRPr>
          </a:p>
        </p:txBody>
      </p:sp>
      <p:sp>
        <p:nvSpPr>
          <p:cNvPr id="83" name="Rectangle 82"/>
          <p:cNvSpPr/>
          <p:nvPr/>
        </p:nvSpPr>
        <p:spPr>
          <a:xfrm>
            <a:off x="166686" y="1188252"/>
            <a:ext cx="8824911" cy="492443"/>
          </a:xfrm>
          <a:prstGeom prst="rect">
            <a:avLst/>
          </a:prstGeom>
          <a:solidFill>
            <a:srgbClr val="C5FFC1">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a:solidFill>
                  <a:srgbClr val="0530C4"/>
                </a:solidFill>
              </a:rPr>
              <a:t>What is God’s Purpose?</a:t>
            </a:r>
            <a:endParaRPr lang="en-US" sz="2000" dirty="0">
              <a:solidFill>
                <a:srgbClr val="0530C4"/>
              </a:solidFill>
            </a:endParaRPr>
          </a:p>
        </p:txBody>
      </p:sp>
      <p:sp>
        <p:nvSpPr>
          <p:cNvPr id="7" name="Rectangle 6"/>
          <p:cNvSpPr/>
          <p:nvPr/>
        </p:nvSpPr>
        <p:spPr>
          <a:xfrm>
            <a:off x="166683" y="1680695"/>
            <a:ext cx="8824911" cy="36933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tabLst>
                <a:tab pos="457200" algn="l"/>
                <a:tab pos="914400" algn="l"/>
                <a:tab pos="1371600" algn="l"/>
                <a:tab pos="1828800" algn="l"/>
                <a:tab pos="2286000" algn="l"/>
              </a:tabLst>
            </a:pPr>
            <a:r>
              <a:rPr lang="en-US" sz="2000" dirty="0"/>
              <a:t>There are at least five places in Ephesians where God appears to tell us </a:t>
            </a:r>
            <a:r>
              <a:rPr lang="en-US" sz="2000" i="1" u="sng" dirty="0"/>
              <a:t>why</a:t>
            </a:r>
            <a:r>
              <a:rPr lang="en-US" sz="2000" dirty="0"/>
              <a:t> he created the world:</a:t>
            </a:r>
          </a:p>
          <a:p>
            <a:pPr>
              <a:tabLst>
                <a:tab pos="457200" algn="l"/>
                <a:tab pos="914400" algn="l"/>
                <a:tab pos="1371600" algn="l"/>
                <a:tab pos="1828800" algn="l"/>
                <a:tab pos="2286000" algn="l"/>
              </a:tabLst>
            </a:pPr>
            <a:r>
              <a:rPr lang="en-US" sz="2000" dirty="0"/>
              <a:t>	1:3-10 		</a:t>
            </a:r>
            <a:r>
              <a:rPr lang="en-US" sz="2000" dirty="0">
                <a:solidFill>
                  <a:srgbClr val="C00000"/>
                </a:solidFill>
              </a:rPr>
              <a:t>[to have people holy and blameless for adoption]</a:t>
            </a:r>
          </a:p>
          <a:p>
            <a:pPr>
              <a:tabLst>
                <a:tab pos="457200" algn="l"/>
                <a:tab pos="914400" algn="l"/>
                <a:tab pos="1371600" algn="l"/>
                <a:tab pos="1828800" algn="l"/>
                <a:tab pos="2286000" algn="l"/>
              </a:tabLst>
            </a:pPr>
            <a:r>
              <a:rPr lang="en-US" sz="2000" dirty="0"/>
              <a:t>	1:11-14		</a:t>
            </a:r>
            <a:r>
              <a:rPr lang="en-US" sz="2000" dirty="0">
                <a:solidFill>
                  <a:srgbClr val="C00000"/>
                </a:solidFill>
              </a:rPr>
              <a:t>[for the praise of His glory]</a:t>
            </a:r>
          </a:p>
          <a:p>
            <a:pPr>
              <a:tabLst>
                <a:tab pos="457200" algn="l"/>
                <a:tab pos="914400" algn="l"/>
                <a:tab pos="1371600" algn="l"/>
                <a:tab pos="1828800" algn="l"/>
                <a:tab pos="2286000" algn="l"/>
              </a:tabLst>
            </a:pPr>
            <a:r>
              <a:rPr lang="en-US" sz="2000" dirty="0"/>
              <a:t>	2:1-10		</a:t>
            </a:r>
            <a:r>
              <a:rPr lang="en-US" sz="2000" dirty="0">
                <a:solidFill>
                  <a:srgbClr val="C00000"/>
                </a:solidFill>
              </a:rPr>
              <a:t>[to have people do good works]</a:t>
            </a:r>
          </a:p>
          <a:p>
            <a:pPr>
              <a:tabLst>
                <a:tab pos="457200" algn="l"/>
                <a:tab pos="914400" algn="l"/>
                <a:tab pos="1371600" algn="l"/>
                <a:tab pos="1828800" algn="l"/>
                <a:tab pos="2286000" algn="l"/>
              </a:tabLst>
            </a:pPr>
            <a:r>
              <a:rPr lang="en-US" sz="2000" dirty="0"/>
              <a:t>	3:7-13		</a:t>
            </a:r>
            <a:r>
              <a:rPr lang="en-US" sz="2000" dirty="0">
                <a:solidFill>
                  <a:srgbClr val="C00000"/>
                </a:solidFill>
              </a:rPr>
              <a:t>[make known the manifold wisdom of God]</a:t>
            </a:r>
          </a:p>
          <a:p>
            <a:pPr>
              <a:tabLst>
                <a:tab pos="457200" algn="l"/>
                <a:tab pos="914400" algn="l"/>
                <a:tab pos="1371600" algn="l"/>
                <a:tab pos="1828800" algn="l"/>
                <a:tab pos="2286000" algn="l"/>
              </a:tabLst>
            </a:pPr>
            <a:r>
              <a:rPr lang="en-US" sz="2000" dirty="0">
                <a:solidFill>
                  <a:schemeClr val="tx1"/>
                </a:solidFill>
              </a:rPr>
              <a:t>	3:16-21		</a:t>
            </a:r>
            <a:r>
              <a:rPr lang="en-US" sz="2000" dirty="0">
                <a:solidFill>
                  <a:srgbClr val="C00000"/>
                </a:solidFill>
              </a:rPr>
              <a:t>[fill people with the measure of the fullness of God]</a:t>
            </a:r>
          </a:p>
          <a:p>
            <a:pPr>
              <a:tabLst>
                <a:tab pos="457200" algn="l"/>
                <a:tab pos="914400" algn="l"/>
                <a:tab pos="1371600" algn="l"/>
                <a:tab pos="1828800" algn="l"/>
                <a:tab pos="2286000" algn="l"/>
              </a:tabLst>
            </a:pPr>
            <a:endParaRPr lang="en-US" sz="800" dirty="0">
              <a:solidFill>
                <a:schemeClr val="tx1"/>
              </a:solidFill>
            </a:endParaRPr>
          </a:p>
          <a:p>
            <a:pPr>
              <a:tabLst>
                <a:tab pos="457200" algn="l"/>
                <a:tab pos="914400" algn="l"/>
                <a:tab pos="1371600" algn="l"/>
                <a:tab pos="1828800" algn="l"/>
                <a:tab pos="2286000" algn="l"/>
              </a:tabLst>
            </a:pPr>
            <a:r>
              <a:rPr lang="en-US" sz="2000" dirty="0">
                <a:solidFill>
                  <a:schemeClr val="tx1"/>
                </a:solidFill>
              </a:rPr>
              <a:t>In short, </a:t>
            </a:r>
          </a:p>
          <a:p>
            <a:pPr>
              <a:tabLst>
                <a:tab pos="457200" algn="l"/>
                <a:tab pos="914400" algn="l"/>
                <a:tab pos="1371600" algn="l"/>
                <a:tab pos="1828800" algn="l"/>
                <a:tab pos="2286000" algn="l"/>
              </a:tabLst>
            </a:pPr>
            <a:r>
              <a:rPr lang="en-US" sz="2000" dirty="0">
                <a:solidFill>
                  <a:schemeClr val="tx1"/>
                </a:solidFill>
              </a:rPr>
              <a:t>	God has created the world </a:t>
            </a:r>
          </a:p>
          <a:p>
            <a:pPr>
              <a:tabLst>
                <a:tab pos="457200" algn="l"/>
                <a:tab pos="914400" algn="l"/>
                <a:tab pos="1371600" algn="l"/>
                <a:tab pos="1828800" algn="l"/>
                <a:tab pos="2286000" algn="l"/>
              </a:tabLst>
            </a:pPr>
            <a:r>
              <a:rPr lang="en-US" sz="2000" dirty="0">
                <a:solidFill>
                  <a:schemeClr val="tx1"/>
                </a:solidFill>
              </a:rPr>
              <a:t>		for His own good </a:t>
            </a:r>
            <a:r>
              <a:rPr lang="en-US" sz="2000" dirty="0">
                <a:solidFill>
                  <a:srgbClr val="FF0000"/>
                </a:solidFill>
              </a:rPr>
              <a:t>pleasure</a:t>
            </a:r>
            <a:r>
              <a:rPr lang="en-US" sz="2000" dirty="0">
                <a:solidFill>
                  <a:schemeClr val="tx1"/>
                </a:solidFill>
              </a:rPr>
              <a:t> (see 1:9).	</a:t>
            </a:r>
          </a:p>
          <a:p>
            <a:pPr>
              <a:tabLst>
                <a:tab pos="457200" algn="l"/>
                <a:tab pos="914400" algn="l"/>
                <a:tab pos="1371600" algn="l"/>
                <a:tab pos="1828800" algn="l"/>
                <a:tab pos="2286000" algn="l"/>
              </a:tabLst>
            </a:pPr>
            <a:r>
              <a:rPr lang="en-US" sz="2000" dirty="0">
                <a:solidFill>
                  <a:schemeClr val="tx1"/>
                </a:solidFill>
              </a:rPr>
              <a:t>										           Mark </a:t>
            </a:r>
            <a:r>
              <a:rPr lang="en-US" sz="2000" dirty="0" err="1">
                <a:solidFill>
                  <a:schemeClr val="tx1"/>
                </a:solidFill>
              </a:rPr>
              <a:t>Dever</a:t>
            </a:r>
            <a:endParaRPr lang="en-US" sz="2000" dirty="0">
              <a:solidFill>
                <a:schemeClr val="tx1"/>
              </a:solidFill>
            </a:endParaRPr>
          </a:p>
        </p:txBody>
      </p:sp>
      <p:sp>
        <p:nvSpPr>
          <p:cNvPr id="10" name="Rectangle 9">
            <a:extLst>
              <a:ext uri="{FF2B5EF4-FFF2-40B4-BE49-F238E27FC236}">
                <a16:creationId xmlns:a16="http://schemas.microsoft.com/office/drawing/2014/main" id="{8DC8BAC6-2D0B-184E-A9D6-F8C7AE9A097E}"/>
              </a:ext>
            </a:extLst>
          </p:cNvPr>
          <p:cNvSpPr/>
          <p:nvPr/>
        </p:nvSpPr>
        <p:spPr>
          <a:xfrm>
            <a:off x="166681" y="6219565"/>
            <a:ext cx="8824911" cy="492443"/>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The Glory of God is a Glory of His Goodness.</a:t>
            </a:r>
            <a:endParaRPr lang="en-US" sz="2000" dirty="0">
              <a:solidFill>
                <a:schemeClr val="tx1"/>
              </a:solidFill>
            </a:endParaRPr>
          </a:p>
        </p:txBody>
      </p:sp>
      <p:sp>
        <p:nvSpPr>
          <p:cNvPr id="8" name="Rectangle 7">
            <a:extLst>
              <a:ext uri="{FF2B5EF4-FFF2-40B4-BE49-F238E27FC236}">
                <a16:creationId xmlns:a16="http://schemas.microsoft.com/office/drawing/2014/main" id="{853FA9EB-0C2B-514A-8014-08EC96BFFF92}"/>
              </a:ext>
            </a:extLst>
          </p:cNvPr>
          <p:cNvSpPr/>
          <p:nvPr/>
        </p:nvSpPr>
        <p:spPr>
          <a:xfrm>
            <a:off x="166680" y="5396680"/>
            <a:ext cx="8824911" cy="800219"/>
          </a:xfrm>
          <a:prstGeom prst="rect">
            <a:avLst/>
          </a:prstGeom>
          <a:solidFill>
            <a:srgbClr val="FFFDB8">
              <a:alpha val="49803"/>
            </a:srgbClr>
          </a:solidFill>
          <a:ln w="28448">
            <a:solidFill>
              <a:srgbClr val="FF0000"/>
            </a:solidFill>
            <a:miter lim="800000"/>
            <a:headEnd/>
            <a:tailEnd/>
          </a:ln>
        </p:spPr>
        <p:txBody>
          <a:bodyPr wrap="square" tIns="91440" bIns="91440">
            <a:spAutoFit/>
          </a:bodyPr>
          <a:lstStyle/>
          <a:p>
            <a:pPr algn="ctr">
              <a:tabLst>
                <a:tab pos="457200" algn="l"/>
                <a:tab pos="914400" algn="l"/>
                <a:tab pos="1371600" algn="l"/>
                <a:tab pos="1828800" algn="l"/>
                <a:tab pos="2286000" algn="l"/>
              </a:tabLst>
            </a:pPr>
            <a:r>
              <a:rPr lang="en-US" sz="2000" dirty="0"/>
              <a:t>God doesn’t “need” us, but He “wants” us</a:t>
            </a:r>
          </a:p>
          <a:p>
            <a:pPr algn="ctr">
              <a:tabLst>
                <a:tab pos="457200" algn="l"/>
                <a:tab pos="914400" algn="l"/>
                <a:tab pos="1371600" algn="l"/>
                <a:tab pos="1828800" algn="l"/>
                <a:tab pos="2286000" algn="l"/>
              </a:tabLst>
            </a:pPr>
            <a:r>
              <a:rPr lang="en-US" sz="2000" dirty="0"/>
              <a:t>and takes pleasure in us.</a:t>
            </a:r>
            <a:endParaRPr lang="en-US" sz="2000" dirty="0">
              <a:solidFill>
                <a:schemeClr val="tx1"/>
              </a:solidFill>
            </a:endParaRPr>
          </a:p>
        </p:txBody>
      </p:sp>
    </p:spTree>
    <p:extLst>
      <p:ext uri="{BB962C8B-B14F-4D97-AF65-F5344CB8AC3E}">
        <p14:creationId xmlns:p14="http://schemas.microsoft.com/office/powerpoint/2010/main" val="3945970434"/>
      </p:ext>
    </p:extLst>
  </p:cSld>
  <p:clrMapOvr>
    <a:masterClrMapping/>
  </p:clrMapOvr>
  <p:transition/>
</p:sld>
</file>

<file path=ppt/theme/theme1.xml><?xml version="1.0" encoding="utf-8"?>
<a:theme xmlns:a="http://schemas.openxmlformats.org/drawingml/2006/main" name="3_Title &amp; Bullets">
  <a:themeElements>
    <a:clrScheme name="">
      <a:dk1>
        <a:srgbClr val="000000"/>
      </a:dk1>
      <a:lt1>
        <a:srgbClr val="FFFFFF"/>
      </a:lt1>
      <a:dk2>
        <a:srgbClr val="000000"/>
      </a:dk2>
      <a:lt2>
        <a:srgbClr val="808080"/>
      </a:lt2>
      <a:accent1>
        <a:srgbClr val="00B8FF"/>
      </a:accent1>
      <a:accent2>
        <a:srgbClr val="333399"/>
      </a:accent2>
      <a:accent3>
        <a:srgbClr val="FFFFFF"/>
      </a:accent3>
      <a:accent4>
        <a:srgbClr val="000000"/>
      </a:accent4>
      <a:accent5>
        <a:srgbClr val="AAD8FF"/>
      </a:accent5>
      <a:accent6>
        <a:srgbClr val="2D2D8A"/>
      </a:accent6>
      <a:hlink>
        <a:srgbClr val="009999"/>
      </a:hlink>
      <a:folHlink>
        <a:srgbClr val="99CC00"/>
      </a:folHlink>
    </a:clrScheme>
    <a:fontScheme name="3_Title &amp; Bullets">
      <a:majorFont>
        <a:latin typeface=""/>
        <a:ea typeface=""/>
        <a:cs typeface="ヒラギノ明朝 ProN W3"/>
      </a:majorFont>
      <a:minorFont>
        <a:latin typeface=""/>
        <a:ea typeface=""/>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BD8"/>
        </a:solidFill>
        <a:ln w="28448">
          <a:solidFill>
            <a:srgbClr val="FF0000"/>
          </a:solidFill>
          <a:miter lim="800000"/>
          <a:headEnd/>
          <a:tailEnd/>
        </a:ln>
      </a:spPr>
      <a:bodyPr wrap="square" tIns="91440" bIns="91440">
        <a:spAutoFit/>
      </a:bodyPr>
      <a:lstStyle>
        <a:defPPr>
          <a:defRPr sz="2000" dirty="0"/>
        </a:defPPr>
      </a:lstStyle>
    </a:spDef>
    <a:lnDef>
      <a:spPr bwMode="auto">
        <a:xfrm>
          <a:off x="0" y="0"/>
          <a:ext cx="1" cy="1"/>
        </a:xfrm>
        <a:custGeom>
          <a:avLst/>
          <a:gdLst/>
          <a:ahLst/>
          <a:cxnLst/>
          <a:rect l="0" t="0" r="0" b="0"/>
          <a:pathLst/>
        </a:custGeom>
        <a:solidFill>
          <a:srgbClr val="00B8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0000"/>
            </a:solidFill>
            <a:effectLst/>
            <a:latin typeface="Arial" charset="0"/>
            <a:ea typeface="ヒラギノ明朝 ProN W3" pitchFamily="96"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386936</TotalTime>
  <Pages>0</Pages>
  <Words>51639</Words>
  <Characters>0</Characters>
  <Application>Microsoft Macintosh PowerPoint</Application>
  <PresentationFormat>On-screen Show (4:3)</PresentationFormat>
  <Lines>0</Lines>
  <Paragraphs>6612</Paragraphs>
  <Slides>484</Slides>
  <Notes>484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484</vt:i4>
      </vt:variant>
    </vt:vector>
  </HeadingPairs>
  <TitlesOfParts>
    <vt:vector size="491" baseType="lpstr">
      <vt:lpstr>ＭＳ Ｐゴシック</vt:lpstr>
      <vt:lpstr>ヒラギノ明朝 ProN W3</vt:lpstr>
      <vt:lpstr>ヒラギノ角ゴ ProN W6</vt:lpstr>
      <vt:lpstr>Arial</vt:lpstr>
      <vt:lpstr>Times New Roman</vt:lpstr>
      <vt:lpstr>Wingdings</vt:lpstr>
      <vt:lpstr>3_Title &amp; Bullets</vt:lpstr>
      <vt:lpstr>Living with Purpose  Composite  2020-2021</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Quote</vt:lpstr>
      <vt:lpstr>The Purpose of This Class</vt:lpstr>
      <vt:lpstr>Living With Purpose Outline</vt:lpstr>
      <vt:lpstr>Teaching on Purpose</vt:lpstr>
      <vt:lpstr>The Purpose of Life</vt:lpstr>
      <vt:lpstr>Peanuts on Purpose</vt:lpstr>
      <vt:lpstr>Sometimes Purpose is Thrust Upon Us</vt:lpstr>
      <vt:lpstr>Greenhouse Progress – Complete!</vt:lpstr>
      <vt:lpstr>Lead-In to Living With Purpose </vt:lpstr>
      <vt:lpstr>Living With Purpose</vt:lpstr>
      <vt:lpstr>Living With Purpose</vt:lpstr>
      <vt:lpstr>Living With Purpose</vt:lpstr>
      <vt:lpstr>Living With Purpose</vt:lpstr>
      <vt:lpstr>Living With Purpose</vt:lpstr>
      <vt:lpstr>Living With Purpose</vt:lpstr>
      <vt:lpstr>Living With Purpose</vt:lpstr>
      <vt:lpstr>What is Our Purpose?</vt:lpstr>
      <vt:lpstr>Living With Purpose</vt:lpstr>
      <vt:lpstr>Living With Purpose Outline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 Outline</vt:lpstr>
      <vt:lpstr>Living With Purpose</vt:lpstr>
      <vt:lpstr>Living With Purpose</vt:lpstr>
      <vt:lpstr>Living With Purpose</vt:lpstr>
      <vt:lpstr>Living With Purpose</vt:lpstr>
      <vt:lpstr>Living With Purpose</vt:lpstr>
      <vt:lpstr>Living With Purpose Outline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 Outline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 Outline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 Outline</vt:lpstr>
      <vt:lpstr>Living With Purpose</vt:lpstr>
      <vt:lpstr>Living With Purpose</vt:lpstr>
      <vt:lpstr>Living With Purpose</vt:lpstr>
      <vt:lpstr>Living With Purpose</vt:lpstr>
      <vt:lpstr>Living With Purpose Outline</vt:lpstr>
      <vt:lpstr>Living With Purpose</vt:lpstr>
      <vt:lpstr>Living With Purpose</vt:lpstr>
      <vt:lpstr>Living With Purpose Outline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 Outline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lpstr>Living With Purpose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LOWRY-HS</dc:creator>
  <cp:lastModifiedBy>Heard Lowry</cp:lastModifiedBy>
  <cp:revision>14411</cp:revision>
  <cp:lastPrinted>2020-01-04T20:59:36Z</cp:lastPrinted>
  <dcterms:modified xsi:type="dcterms:W3CDTF">2021-12-24T15:37:21Z</dcterms:modified>
</cp:coreProperties>
</file>